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6" r:id="rId1"/>
  </p:sldMasterIdLst>
  <p:notesMasterIdLst>
    <p:notesMasterId r:id="rId24"/>
  </p:notesMasterIdLst>
  <p:sldIdLst>
    <p:sldId id="256" r:id="rId2"/>
    <p:sldId id="260" r:id="rId3"/>
    <p:sldId id="295" r:id="rId4"/>
    <p:sldId id="266" r:id="rId5"/>
    <p:sldId id="267" r:id="rId6"/>
    <p:sldId id="269" r:id="rId7"/>
    <p:sldId id="270" r:id="rId8"/>
    <p:sldId id="271" r:id="rId9"/>
    <p:sldId id="272" r:id="rId10"/>
    <p:sldId id="280" r:id="rId11"/>
    <p:sldId id="281" r:id="rId12"/>
    <p:sldId id="293" r:id="rId13"/>
    <p:sldId id="282" r:id="rId14"/>
    <p:sldId id="283" r:id="rId15"/>
    <p:sldId id="294" r:id="rId16"/>
    <p:sldId id="286" r:id="rId17"/>
    <p:sldId id="287" r:id="rId18"/>
    <p:sldId id="289" r:id="rId19"/>
    <p:sldId id="290" r:id="rId20"/>
    <p:sldId id="291" r:id="rId21"/>
    <p:sldId id="264" r:id="rId22"/>
    <p:sldId id="265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2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0C28A-82F4-C045-83CB-ECE58D29C0BB}" type="datetimeFigureOut">
              <a:rPr lang="en-US" smtClean="0"/>
              <a:t>10/7/13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94C1F-FAA6-1540-A12B-3621319D8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4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today’s data session, I would like to take a look at how a team of three</a:t>
            </a:r>
            <a:r>
              <a:rPr lang="en-US" baseline="0" dirty="0" smtClean="0"/>
              <a:t> students progressed</a:t>
            </a:r>
          </a:p>
          <a:p>
            <a:r>
              <a:rPr lang="en-US" baseline="0" dirty="0" smtClean="0"/>
              <a:t>In their online work, collaboration, use of GeoGebra and understanding of dependencies in dynamic geometry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4C1F-FAA6-1540-A12B-3621319D80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3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Close Replayer and Open with Topic5.jno</a:t>
            </a:r>
          </a:p>
          <a:p>
            <a:r>
              <a:rPr lang="en-US" dirty="0" smtClean="0"/>
              <a:t>This is a challenging dynamic-geometry problem</a:t>
            </a:r>
          </a:p>
          <a:p>
            <a:r>
              <a:rPr lang="en-US" dirty="0" smtClean="0"/>
              <a:t>Students should explore the given figure to notice its</a:t>
            </a:r>
            <a:r>
              <a:rPr lang="en-US" baseline="0" dirty="0" smtClean="0"/>
              <a:t> dependencies as they drag it</a:t>
            </a:r>
          </a:p>
          <a:p>
            <a:r>
              <a:rPr lang="en-US" baseline="0" dirty="0" smtClean="0"/>
              <a:t>Then they should figure out how to design a construction to duplicate the figure with the same dependencies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4C1F-FAA6-1540-A12B-3621319D80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to Replayer</a:t>
            </a:r>
            <a:r>
              <a:rPr lang="en-US" baseline="0" dirty="0" smtClean="0"/>
              <a:t> at 4:23:39 and center triangles and set history to complete</a:t>
            </a:r>
          </a:p>
          <a:p>
            <a:r>
              <a:rPr lang="en-US" baseline="0" dirty="0" smtClean="0"/>
              <a:t>Cheerios chats the key reasoning: notice dependency and says how to construct it with compass tool</a:t>
            </a:r>
          </a:p>
          <a:p>
            <a:r>
              <a:rPr lang="en-US" baseline="0" dirty="0" smtClean="0"/>
              <a:t>But Cheerios uses circles not compass; Cornflakes constructs the new points with compass and Fruitloops constructs the inscribed triangle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4C1F-FAA6-1540-A12B-3621319D80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01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days later, the team returns and explains</a:t>
            </a:r>
            <a:r>
              <a:rPr lang="en-US" baseline="0" dirty="0" smtClean="0"/>
              <a:t> what they did in the chat – also in class at request of teacher</a:t>
            </a:r>
          </a:p>
          <a:p>
            <a:r>
              <a:rPr lang="en-US" baseline="0" dirty="0" smtClean="0"/>
              <a:t>Cheerios correctly explains the procedure and Cornflakes agrees with it</a:t>
            </a:r>
          </a:p>
          <a:p>
            <a:r>
              <a:rPr lang="en-US" baseline="0" dirty="0" smtClean="0"/>
              <a:t>Fruitloops wonders about the colors signifying some points are more dependent than others</a:t>
            </a:r>
          </a:p>
          <a:p>
            <a:r>
              <a:rPr lang="en-US" baseline="0" dirty="0" smtClean="0"/>
              <a:t>The group explains that the compass circles are still constraining the points, even though the circles have been hidden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4C1F-FAA6-1540-A12B-3621319D80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64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problem is similar to the inscribed triangles, but the students have not yet worked with squares or quadrilaterals.</a:t>
            </a:r>
          </a:p>
          <a:p>
            <a:r>
              <a:rPr lang="en-US" dirty="0" smtClean="0"/>
              <a:t>*** got to tab Squares at 4:04:40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4C1F-FAA6-1540-A12B-3621319D80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78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team spent a lot of time and exploration</a:t>
            </a:r>
          </a:p>
          <a:p>
            <a:r>
              <a:rPr lang="en-US" baseline="0" dirty="0" smtClean="0"/>
              <a:t>But finally they constructed a square similarly to how Euclid constructed an equilateral triangle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4C1F-FAA6-1540-A12B-3621319D80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76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Replayer with Topic13.jno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4C1F-FAA6-1540-A12B-3621319D80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08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team now very efficiently gets started, regulates their group work, </a:t>
            </a:r>
          </a:p>
          <a:p>
            <a:r>
              <a:rPr lang="en-US" dirty="0" smtClean="0"/>
              <a:t>Discusses how the figure was constructed based on its lack of restrictions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students all agree and then move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4C1F-FAA6-1540-A12B-3621319D80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19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of dependency, constraint, restriction, invisible circles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4C1F-FAA6-1540-A12B-3621319D80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68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 back to previous topics and dependencies and hidden circles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4C1F-FAA6-1540-A12B-3621319D80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95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in color of points and order (labeled alphabetically) or construction</a:t>
            </a:r>
          </a:p>
          <a:p>
            <a:r>
              <a:rPr lang="en-US" dirty="0" smtClean="0"/>
              <a:t>Do they understand how to design constructions to have desired</a:t>
            </a:r>
            <a:r>
              <a:rPr lang="en-US" baseline="0" dirty="0" smtClean="0"/>
              <a:t> dependencies???</a:t>
            </a:r>
          </a:p>
          <a:p>
            <a:r>
              <a:rPr lang="en-US" baseline="0" dirty="0" smtClean="0"/>
              <a:t>Do they understand that this quadrilateral has two equal sides – that is what is special about it?</a:t>
            </a:r>
          </a:p>
          <a:p>
            <a:r>
              <a:rPr lang="en-US" baseline="0" dirty="0" smtClean="0"/>
              <a:t>They are efficient and notice many features related to dependency – but do they get the main point?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4C1F-FAA6-1540-A12B-3621319D80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8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past two days, I described the goals and design of the VMT</a:t>
            </a:r>
            <a:r>
              <a:rPr lang="en-US" baseline="0" dirty="0" smtClean="0"/>
              <a:t> environment and educational software design</a:t>
            </a:r>
          </a:p>
          <a:p>
            <a:r>
              <a:rPr lang="en-US" baseline="0" dirty="0" smtClean="0"/>
              <a:t>Today we will look at one of the best examples of students using VMT across 8 sessions</a:t>
            </a:r>
          </a:p>
          <a:p>
            <a:r>
              <a:rPr lang="en-US" baseline="0" dirty="0" smtClean="0"/>
              <a:t>This is the students’ first major introduction to geometry</a:t>
            </a:r>
          </a:p>
          <a:p>
            <a:r>
              <a:rPr lang="en-US" baseline="0" dirty="0" smtClean="0"/>
              <a:t>They used VMT with multi-user GeoGebra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4C1F-FAA6-1540-A12B-3621319D80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30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three books include analyses</a:t>
            </a:r>
            <a:r>
              <a:rPr lang="en-US" baseline="0" dirty="0" smtClean="0"/>
              <a:t> of collaborative math interaction</a:t>
            </a:r>
          </a:p>
          <a:p>
            <a:r>
              <a:rPr lang="en-US" baseline="0" dirty="0" smtClean="0"/>
              <a:t>They report on the VMT Project at 2006, 2009 and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4C1F-FAA6-1540-A12B-3621319D80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52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links to further information, including the trilogy of books and the workbook</a:t>
            </a:r>
            <a:r>
              <a:rPr lang="en-US" baseline="0" dirty="0" smtClean="0"/>
              <a:t> with curricular resources.</a:t>
            </a:r>
          </a:p>
          <a:p>
            <a:r>
              <a:rPr lang="en-US" baseline="0" dirty="0" smtClean="0"/>
              <a:t>Also links to the slides for my presentations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4C1F-FAA6-1540-A12B-3621319D80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64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quickly take you through their first session </a:t>
            </a:r>
          </a:p>
          <a:p>
            <a:r>
              <a:rPr lang="en-US" dirty="0" smtClean="0"/>
              <a:t>And then a double</a:t>
            </a:r>
            <a:r>
              <a:rPr lang="en-US" baseline="0" dirty="0" smtClean="0"/>
              <a:t> session where they did some impressive work</a:t>
            </a:r>
          </a:p>
          <a:p>
            <a:r>
              <a:rPr lang="en-US" baseline="0" dirty="0" smtClean="0"/>
              <a:t>Then we will focus on looking carefully at their final session to see how they progressed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4C1F-FAA6-1540-A12B-3621319D80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7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their first online topic</a:t>
            </a:r>
          </a:p>
          <a:p>
            <a:r>
              <a:rPr lang="en-US" dirty="0" smtClean="0"/>
              <a:t>It is intended to introduce them to VMT, online collaboration, the use of GeoGebra software tools,</a:t>
            </a:r>
            <a:r>
              <a:rPr lang="en-US" baseline="0" dirty="0" smtClean="0"/>
              <a:t> chatting about what they are doing and the basic elements of geometry (points, lines, etc.)</a:t>
            </a:r>
          </a:p>
          <a:p>
            <a:r>
              <a:rPr lang="en-US" baseline="0" dirty="0" smtClean="0"/>
              <a:t>Go to Replayer for Topic1.jno – jump to start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4C1F-FAA6-1540-A12B-3621319D80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54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Scroll thru first chat lines of Replayer</a:t>
            </a:r>
          </a:p>
          <a:p>
            <a:r>
              <a:rPr lang="en-US" dirty="0" smtClean="0"/>
              <a:t>The students greet each</a:t>
            </a:r>
            <a:r>
              <a:rPr lang="en-US" baseline="0" dirty="0" smtClean="0"/>
              <a:t> other and look around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4C1F-FAA6-1540-A12B-3621319D80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16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do not know what to do</a:t>
            </a:r>
          </a:p>
          <a:p>
            <a:r>
              <a:rPr lang="en-US" dirty="0" smtClean="0"/>
              <a:t>No</a:t>
            </a:r>
            <a:r>
              <a:rPr lang="en-US" baseline="0" dirty="0" smtClean="0"/>
              <a:t> one wants to take control of GeoGebra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4C1F-FAA6-1540-A12B-3621319D80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80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are floundering and feel lost</a:t>
            </a:r>
          </a:p>
          <a:p>
            <a:r>
              <a:rPr lang="en-US" dirty="0" smtClean="0"/>
              <a:t>But they keep trying and start</a:t>
            </a:r>
            <a:r>
              <a:rPr lang="en-US" baseline="0" dirty="0" smtClean="0"/>
              <a:t> to focus on step #3 of the instructions as their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4C1F-FAA6-1540-A12B-3621319D80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15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go thru the steps</a:t>
            </a:r>
          </a:p>
          <a:p>
            <a:r>
              <a:rPr lang="en-US" dirty="0" smtClean="0"/>
              <a:t>And chat about what they are doing</a:t>
            </a:r>
          </a:p>
          <a:p>
            <a:r>
              <a:rPr lang="en-US" dirty="0" smtClean="0"/>
              <a:t>They start to volunteer to do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4C1F-FAA6-1540-A12B-3621319D80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15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they </a:t>
            </a:r>
            <a:r>
              <a:rPr lang="en-US" baseline="0" dirty="0" smtClean="0"/>
              <a:t>discuss what they have noticed – scroll to end of drawing in first tab</a:t>
            </a:r>
          </a:p>
          <a:p>
            <a:r>
              <a:rPr lang="en-US" baseline="0" dirty="0" smtClean="0"/>
              <a:t>The topic was designed to get them to notice characteristics of points and lines in dynamic geometry</a:t>
            </a:r>
          </a:p>
          <a:p>
            <a:r>
              <a:rPr lang="en-US" baseline="0" dirty="0" smtClean="0"/>
              <a:t>Instead, they discuss characteristics of the shape they have </a:t>
            </a:r>
            <a:r>
              <a:rPr lang="en-US" baseline="0" dirty="0" smtClean="0"/>
              <a:t>constructed</a:t>
            </a:r>
          </a:p>
          <a:p>
            <a:r>
              <a:rPr lang="en-US" baseline="0" dirty="0" smtClean="0"/>
              <a:t>*** skip ahead to slide 17 inscribed triangles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4C1F-FAA6-1540-A12B-3621319D80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6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276225" y="0"/>
            <a:ext cx="1755775" cy="3548063"/>
          </a:xfrm>
          <a:custGeom>
            <a:avLst/>
            <a:gdLst>
              <a:gd name="T0" fmla="*/ 364939547 w 2409"/>
              <a:gd name="T1" fmla="*/ 1190356539 h 4865"/>
              <a:gd name="T2" fmla="*/ 465868549 w 2409"/>
              <a:gd name="T3" fmla="*/ 1165889855 h 4865"/>
              <a:gd name="T4" fmla="*/ 423372088 w 2409"/>
              <a:gd name="T5" fmla="*/ 1575972278 h 4865"/>
              <a:gd name="T6" fmla="*/ 572641388 w 2409"/>
              <a:gd name="T7" fmla="*/ 1609480871 h 4865"/>
              <a:gd name="T8" fmla="*/ 332536059 w 2409"/>
              <a:gd name="T9" fmla="*/ 1125998396 h 4865"/>
              <a:gd name="T10" fmla="*/ 397874358 w 2409"/>
              <a:gd name="T11" fmla="*/ 1139295792 h 4865"/>
              <a:gd name="T12" fmla="*/ 307037600 w 2409"/>
              <a:gd name="T13" fmla="*/ 1091425749 h 4865"/>
              <a:gd name="T14" fmla="*/ 991233016 w 2409"/>
              <a:gd name="T15" fmla="*/ 131375328 h 4865"/>
              <a:gd name="T16" fmla="*/ 739440742 w 2409"/>
              <a:gd name="T17" fmla="*/ 551563714 h 4865"/>
              <a:gd name="T18" fmla="*/ 1065602369 w 2409"/>
              <a:gd name="T19" fmla="*/ 348915713 h 4865"/>
              <a:gd name="T20" fmla="*/ 849400798 w 2409"/>
              <a:gd name="T21" fmla="*/ 482950813 h 4865"/>
              <a:gd name="T22" fmla="*/ 814340690 w 2409"/>
              <a:gd name="T23" fmla="*/ 562733002 h 4865"/>
              <a:gd name="T24" fmla="*/ 1189373209 w 2409"/>
              <a:gd name="T25" fmla="*/ 310088308 h 4865"/>
              <a:gd name="T26" fmla="*/ 989639044 w 2409"/>
              <a:gd name="T27" fmla="*/ 587732078 h 4865"/>
              <a:gd name="T28" fmla="*/ 1154845154 w 2409"/>
              <a:gd name="T29" fmla="*/ 862183685 h 4865"/>
              <a:gd name="T30" fmla="*/ 956704232 w 2409"/>
              <a:gd name="T31" fmla="*/ 817505805 h 4865"/>
              <a:gd name="T32" fmla="*/ 703850038 w 2409"/>
              <a:gd name="T33" fmla="*/ 691980951 h 4865"/>
              <a:gd name="T34" fmla="*/ 750065039 w 2409"/>
              <a:gd name="T35" fmla="*/ 976006859 h 4865"/>
              <a:gd name="T36" fmla="*/ 644354848 w 2409"/>
              <a:gd name="T37" fmla="*/ 1050470965 h 4865"/>
              <a:gd name="T38" fmla="*/ 581141117 w 2409"/>
              <a:gd name="T39" fmla="*/ 2133387197 h 4865"/>
              <a:gd name="T40" fmla="*/ 897209042 w 2409"/>
              <a:gd name="T41" fmla="*/ 1736069778 h 4865"/>
              <a:gd name="T42" fmla="*/ 1277022751 w 2409"/>
              <a:gd name="T43" fmla="*/ 1766386938 h 4865"/>
              <a:gd name="T44" fmla="*/ 677289660 w 2409"/>
              <a:gd name="T45" fmla="*/ 2053604278 h 4865"/>
              <a:gd name="T46" fmla="*/ 609294740 w 2409"/>
              <a:gd name="T47" fmla="*/ 2147483647 h 4865"/>
              <a:gd name="T48" fmla="*/ 555112063 w 2409"/>
              <a:gd name="T49" fmla="*/ 1920101571 h 4865"/>
              <a:gd name="T50" fmla="*/ 392562574 w 2409"/>
              <a:gd name="T51" fmla="*/ 2030733311 h 4865"/>
              <a:gd name="T52" fmla="*/ 454713656 w 2409"/>
              <a:gd name="T53" fmla="*/ 2147483647 h 4865"/>
              <a:gd name="T54" fmla="*/ 338910492 w 2409"/>
              <a:gd name="T55" fmla="*/ 2121685518 h 4865"/>
              <a:gd name="T56" fmla="*/ 50996190 w 2409"/>
              <a:gd name="T57" fmla="*/ 2008925669 h 4865"/>
              <a:gd name="T58" fmla="*/ 100398407 w 2409"/>
              <a:gd name="T59" fmla="*/ 1961588018 h 4865"/>
              <a:gd name="T60" fmla="*/ 277821329 w 2409"/>
              <a:gd name="T61" fmla="*/ 1900421308 h 4865"/>
              <a:gd name="T62" fmla="*/ 275696761 w 2409"/>
              <a:gd name="T63" fmla="*/ 1772769804 h 4865"/>
              <a:gd name="T64" fmla="*/ 289508275 w 2409"/>
              <a:gd name="T65" fmla="*/ 1893507508 h 4865"/>
              <a:gd name="T66" fmla="*/ 378219736 w 2409"/>
              <a:gd name="T67" fmla="*/ 1806810059 h 4865"/>
              <a:gd name="T68" fmla="*/ 332004735 w 2409"/>
              <a:gd name="T69" fmla="*/ 1565866316 h 4865"/>
              <a:gd name="T70" fmla="*/ 315006005 w 2409"/>
              <a:gd name="T71" fmla="*/ 1245140382 h 4865"/>
              <a:gd name="T72" fmla="*/ 82868353 w 2409"/>
              <a:gd name="T73" fmla="*/ 1296201129 h 4865"/>
              <a:gd name="T74" fmla="*/ 57370622 w 2409"/>
              <a:gd name="T75" fmla="*/ 1217482265 h 4865"/>
              <a:gd name="T76" fmla="*/ 239574733 w 2409"/>
              <a:gd name="T77" fmla="*/ 1218546319 h 4865"/>
              <a:gd name="T78" fmla="*/ 57901946 w 2409"/>
              <a:gd name="T79" fmla="*/ 1072277878 h 4865"/>
              <a:gd name="T80" fmla="*/ 112084624 w 2409"/>
              <a:gd name="T81" fmla="*/ 1050470965 h 4865"/>
              <a:gd name="T82" fmla="*/ 150862543 w 2409"/>
              <a:gd name="T83" fmla="*/ 982389725 h 4865"/>
              <a:gd name="T84" fmla="*/ 287914302 w 2409"/>
              <a:gd name="T85" fmla="*/ 1102595766 h 4865"/>
              <a:gd name="T86" fmla="*/ 135457786 w 2409"/>
              <a:gd name="T87" fmla="*/ 938243508 h 4865"/>
              <a:gd name="T88" fmla="*/ 216201571 w 2409"/>
              <a:gd name="T89" fmla="*/ 940902549 h 4865"/>
              <a:gd name="T90" fmla="*/ 286851654 w 2409"/>
              <a:gd name="T91" fmla="*/ 962710192 h 4865"/>
              <a:gd name="T92" fmla="*/ 300663167 w 2409"/>
              <a:gd name="T93" fmla="*/ 840376772 h 4865"/>
              <a:gd name="T94" fmla="*/ 345284925 w 2409"/>
              <a:gd name="T95" fmla="*/ 929201599 h 4865"/>
              <a:gd name="T96" fmla="*/ 439308170 w 2409"/>
              <a:gd name="T97" fmla="*/ 1169612951 h 4865"/>
              <a:gd name="T98" fmla="*/ 440902142 w 2409"/>
              <a:gd name="T99" fmla="*/ 946221362 h 4865"/>
              <a:gd name="T100" fmla="*/ 490835684 w 2409"/>
              <a:gd name="T101" fmla="*/ 876545135 h 4865"/>
              <a:gd name="T102" fmla="*/ 486054495 w 2409"/>
              <a:gd name="T103" fmla="*/ 1072277878 h 4865"/>
              <a:gd name="T104" fmla="*/ 690038525 w 2409"/>
              <a:gd name="T105" fmla="*/ 671769755 h 4865"/>
              <a:gd name="T106" fmla="*/ 515271495 w 2409"/>
              <a:gd name="T107" fmla="*/ 513267972 h 4865"/>
              <a:gd name="T108" fmla="*/ 165205381 w 2409"/>
              <a:gd name="T109" fmla="*/ 348915713 h 4865"/>
              <a:gd name="T110" fmla="*/ 410091899 w 2409"/>
              <a:gd name="T111" fmla="*/ 350511430 h 4865"/>
              <a:gd name="T112" fmla="*/ 612481956 w 2409"/>
              <a:gd name="T113" fmla="*/ 463271279 h 4865"/>
              <a:gd name="T114" fmla="*/ 333597979 w 2409"/>
              <a:gd name="T115" fmla="*/ 167011300 h 4865"/>
              <a:gd name="T116" fmla="*/ 639042335 w 2409"/>
              <a:gd name="T117" fmla="*/ 293600208 h 4865"/>
              <a:gd name="T118" fmla="*/ 727223201 w 2409"/>
              <a:gd name="T119" fmla="*/ 373914789 h 4865"/>
              <a:gd name="T120" fmla="*/ 928019286 w 2409"/>
              <a:gd name="T121" fmla="*/ 20211926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7" descr="icon.tif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0995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vmt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1650"/>
            <a:ext cx="34099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A8EA-4351-3949-B568-C2B4D42A96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5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F1DB3E-A5EC-FB45-94B5-8DA11E3B6380}" type="datetimeFigureOut">
              <a:rPr lang="en-US"/>
              <a:pPr>
                <a:defRPr/>
              </a:pPr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ECE4E-2B50-1241-ACDE-5DD22B2D2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782C79-C73B-CA42-91E3-F35C56DC1388}" type="datetimeFigureOut">
              <a:rPr lang="en-US"/>
              <a:pPr>
                <a:defRPr/>
              </a:pPr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AA18-2C5B-EC4B-B721-B24EA3D0F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2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 noChangeAspect="1" noEditPoints="1"/>
          </p:cNvSpPr>
          <p:nvPr/>
        </p:nvSpPr>
        <p:spPr bwMode="auto">
          <a:xfrm>
            <a:off x="5475288" y="0"/>
            <a:ext cx="3394075" cy="6858000"/>
          </a:xfrm>
          <a:custGeom>
            <a:avLst/>
            <a:gdLst>
              <a:gd name="T0" fmla="*/ 1363722146 w 2409"/>
              <a:gd name="T1" fmla="*/ 2147483647 h 4865"/>
              <a:gd name="T2" fmla="*/ 1740880101 w 2409"/>
              <a:gd name="T3" fmla="*/ 2147483647 h 4865"/>
              <a:gd name="T4" fmla="*/ 1582077122 w 2409"/>
              <a:gd name="T5" fmla="*/ 2147483647 h 4865"/>
              <a:gd name="T6" fmla="*/ 2139873413 w 2409"/>
              <a:gd name="T7" fmla="*/ 2147483647 h 4865"/>
              <a:gd name="T8" fmla="*/ 1242634400 w 2409"/>
              <a:gd name="T9" fmla="*/ 2147483647 h 4865"/>
              <a:gd name="T10" fmla="*/ 1486795053 w 2409"/>
              <a:gd name="T11" fmla="*/ 2147483647 h 4865"/>
              <a:gd name="T12" fmla="*/ 1147353740 w 2409"/>
              <a:gd name="T13" fmla="*/ 2147483647 h 4865"/>
              <a:gd name="T14" fmla="*/ 2147483647 w 2409"/>
              <a:gd name="T15" fmla="*/ 490824170 h 4865"/>
              <a:gd name="T16" fmla="*/ 2147483647 w 2409"/>
              <a:gd name="T17" fmla="*/ 2060667594 h 4865"/>
              <a:gd name="T18" fmla="*/ 2147483647 w 2409"/>
              <a:gd name="T19" fmla="*/ 1303566948 h 4865"/>
              <a:gd name="T20" fmla="*/ 2147483647 w 2409"/>
              <a:gd name="T21" fmla="*/ 1804326408 h 4865"/>
              <a:gd name="T22" fmla="*/ 2147483647 w 2409"/>
              <a:gd name="T23" fmla="*/ 2102397784 h 4865"/>
              <a:gd name="T24" fmla="*/ 2147483647 w 2409"/>
              <a:gd name="T25" fmla="*/ 1158504390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074367342 w 2409"/>
              <a:gd name="T49" fmla="*/ 2147483647 h 4865"/>
              <a:gd name="T50" fmla="*/ 1466944857 w 2409"/>
              <a:gd name="T51" fmla="*/ 2147483647 h 4865"/>
              <a:gd name="T52" fmla="*/ 1699194548 w 2409"/>
              <a:gd name="T53" fmla="*/ 2147483647 h 4865"/>
              <a:gd name="T54" fmla="*/ 1266454917 w 2409"/>
              <a:gd name="T55" fmla="*/ 2147483647 h 4865"/>
              <a:gd name="T56" fmla="*/ 190564138 w 2409"/>
              <a:gd name="T57" fmla="*/ 2147483647 h 4865"/>
              <a:gd name="T58" fmla="*/ 375172794 w 2409"/>
              <a:gd name="T59" fmla="*/ 2147483647 h 4865"/>
              <a:gd name="T60" fmla="*/ 1038175547 w 2409"/>
              <a:gd name="T61" fmla="*/ 2147483647 h 4865"/>
              <a:gd name="T62" fmla="*/ 1030236314 w 2409"/>
              <a:gd name="T63" fmla="*/ 2147483647 h 4865"/>
              <a:gd name="T64" fmla="*/ 1081846260 w 2409"/>
              <a:gd name="T65" fmla="*/ 2147483647 h 4865"/>
              <a:gd name="T66" fmla="*/ 1413348341 w 2409"/>
              <a:gd name="T67" fmla="*/ 2147483647 h 4865"/>
              <a:gd name="T68" fmla="*/ 1240650648 w 2409"/>
              <a:gd name="T69" fmla="*/ 2147483647 h 4865"/>
              <a:gd name="T70" fmla="*/ 1177128329 w 2409"/>
              <a:gd name="T71" fmla="*/ 2147483647 h 4865"/>
              <a:gd name="T72" fmla="*/ 309666724 w 2409"/>
              <a:gd name="T73" fmla="*/ 2147483647 h 4865"/>
              <a:gd name="T74" fmla="*/ 214384655 w 2409"/>
              <a:gd name="T75" fmla="*/ 2147483647 h 4865"/>
              <a:gd name="T76" fmla="*/ 895252444 w 2409"/>
              <a:gd name="T77" fmla="*/ 2147483647 h 4865"/>
              <a:gd name="T78" fmla="*/ 216369816 w 2409"/>
              <a:gd name="T79" fmla="*/ 2147483647 h 4865"/>
              <a:gd name="T80" fmla="*/ 418843508 w 2409"/>
              <a:gd name="T81" fmla="*/ 2147483647 h 4865"/>
              <a:gd name="T82" fmla="*/ 563751772 w 2409"/>
              <a:gd name="T83" fmla="*/ 2147483647 h 4865"/>
              <a:gd name="T84" fmla="*/ 1075892188 w 2409"/>
              <a:gd name="T85" fmla="*/ 2147483647 h 4865"/>
              <a:gd name="T86" fmla="*/ 506184935 w 2409"/>
              <a:gd name="T87" fmla="*/ 2147483647 h 4865"/>
              <a:gd name="T88" fmla="*/ 807911017 w 2409"/>
              <a:gd name="T89" fmla="*/ 2147483647 h 4865"/>
              <a:gd name="T90" fmla="*/ 1071921867 w 2409"/>
              <a:gd name="T91" fmla="*/ 2147483647 h 4865"/>
              <a:gd name="T92" fmla="*/ 1123533222 w 2409"/>
              <a:gd name="T93" fmla="*/ 2147483647 h 4865"/>
              <a:gd name="T94" fmla="*/ 1290275434 w 2409"/>
              <a:gd name="T95" fmla="*/ 2147483647 h 4865"/>
              <a:gd name="T96" fmla="*/ 1641627711 w 2409"/>
              <a:gd name="T97" fmla="*/ 2147483647 h 4865"/>
              <a:gd name="T98" fmla="*/ 1647583193 w 2409"/>
              <a:gd name="T99" fmla="*/ 2147483647 h 4865"/>
              <a:gd name="T100" fmla="*/ 1834177009 w 2409"/>
              <a:gd name="T101" fmla="*/ 2147483647 h 4865"/>
              <a:gd name="T102" fmla="*/ 1816311974 w 2409"/>
              <a:gd name="T103" fmla="*/ 2147483647 h 4865"/>
              <a:gd name="T104" fmla="*/ 2147483647 w 2409"/>
              <a:gd name="T105" fmla="*/ 2147483647 h 4865"/>
              <a:gd name="T106" fmla="*/ 1925488757 w 2409"/>
              <a:gd name="T107" fmla="*/ 1917594067 h 4865"/>
              <a:gd name="T108" fmla="*/ 617346879 w 2409"/>
              <a:gd name="T109" fmla="*/ 1303566948 h 4865"/>
              <a:gd name="T110" fmla="*/ 1532450927 w 2409"/>
              <a:gd name="T111" fmla="*/ 1309526994 h 4865"/>
              <a:gd name="T112" fmla="*/ 2147483647 w 2409"/>
              <a:gd name="T113" fmla="*/ 1730802728 h 4865"/>
              <a:gd name="T114" fmla="*/ 1246604721 w 2409"/>
              <a:gd name="T115" fmla="*/ 623963817 h 4865"/>
              <a:gd name="T116" fmla="*/ 2147483647 w 2409"/>
              <a:gd name="T117" fmla="*/ 1096903621 h 4865"/>
              <a:gd name="T118" fmla="*/ 2147483647 w 2409"/>
              <a:gd name="T119" fmla="*/ 1396962618 h 4865"/>
              <a:gd name="T120" fmla="*/ 2147483647 w 2409"/>
              <a:gd name="T121" fmla="*/ 75511302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FD3ABC0-210F-B742-8553-269B175732AD}" type="datetimeFigureOut">
              <a:rPr lang="en-US"/>
              <a:pPr>
                <a:defRPr/>
              </a:pPr>
              <a:t>10/7/13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076D-A75B-3F43-9053-A7ACBBE4D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4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>
              <a:gd name="T0" fmla="*/ 1309419104 w 2409"/>
              <a:gd name="T1" fmla="*/ 2147483647 h 4865"/>
              <a:gd name="T2" fmla="*/ 1671558584 w 2409"/>
              <a:gd name="T3" fmla="*/ 2147483647 h 4865"/>
              <a:gd name="T4" fmla="*/ 1519079239 w 2409"/>
              <a:gd name="T5" fmla="*/ 2147483647 h 4865"/>
              <a:gd name="T6" fmla="*/ 2054663525 w 2409"/>
              <a:gd name="T7" fmla="*/ 2147483647 h 4865"/>
              <a:gd name="T8" fmla="*/ 1193153706 w 2409"/>
              <a:gd name="T9" fmla="*/ 2147483647 h 4865"/>
              <a:gd name="T10" fmla="*/ 1427591079 w 2409"/>
              <a:gd name="T11" fmla="*/ 2147483647 h 4865"/>
              <a:gd name="T12" fmla="*/ 1101665547 w 2409"/>
              <a:gd name="T13" fmla="*/ 2147483647 h 4865"/>
              <a:gd name="T14" fmla="*/ 2147483647 w 2409"/>
              <a:gd name="T15" fmla="*/ 471477277 h 4865"/>
              <a:gd name="T16" fmla="*/ 2147483647 w 2409"/>
              <a:gd name="T17" fmla="*/ 1979439157 h 4865"/>
              <a:gd name="T18" fmla="*/ 2147483647 w 2409"/>
              <a:gd name="T19" fmla="*/ 1252181088 h 4865"/>
              <a:gd name="T20" fmla="*/ 2147483647 w 2409"/>
              <a:gd name="T21" fmla="*/ 1733202445 h 4865"/>
              <a:gd name="T22" fmla="*/ 2147483647 w 2409"/>
              <a:gd name="T23" fmla="*/ 2019524845 h 4865"/>
              <a:gd name="T24" fmla="*/ 2147483647 w 2409"/>
              <a:gd name="T25" fmla="*/ 1112838625 h 4865"/>
              <a:gd name="T26" fmla="*/ 2147483647 w 2409"/>
              <a:gd name="T27" fmla="*/ 2109238921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085160499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1991765761 w 2409"/>
              <a:gd name="T49" fmla="*/ 2147483647 h 4865"/>
              <a:gd name="T50" fmla="*/ 1408530816 w 2409"/>
              <a:gd name="T51" fmla="*/ 2147483647 h 4865"/>
              <a:gd name="T52" fmla="*/ 1631532859 w 2409"/>
              <a:gd name="T53" fmla="*/ 2147483647 h 4865"/>
              <a:gd name="T54" fmla="*/ 1216025746 w 2409"/>
              <a:gd name="T55" fmla="*/ 2147483647 h 4865"/>
              <a:gd name="T56" fmla="*/ 182976319 w 2409"/>
              <a:gd name="T57" fmla="*/ 2147483647 h 4865"/>
              <a:gd name="T58" fmla="*/ 360232902 w 2409"/>
              <a:gd name="T59" fmla="*/ 2147483647 h 4865"/>
              <a:gd name="T60" fmla="*/ 996835480 w 2409"/>
              <a:gd name="T61" fmla="*/ 2147483647 h 4865"/>
              <a:gd name="T62" fmla="*/ 989211926 w 2409"/>
              <a:gd name="T63" fmla="*/ 2147483647 h 4865"/>
              <a:gd name="T64" fmla="*/ 1038767783 w 2409"/>
              <a:gd name="T65" fmla="*/ 2147483647 h 4865"/>
              <a:gd name="T66" fmla="*/ 1357069762 w 2409"/>
              <a:gd name="T67" fmla="*/ 2147483647 h 4865"/>
              <a:gd name="T68" fmla="*/ 1191247128 w 2409"/>
              <a:gd name="T69" fmla="*/ 2147483647 h 4865"/>
              <a:gd name="T70" fmla="*/ 1130255942 w 2409"/>
              <a:gd name="T71" fmla="*/ 2147483647 h 4865"/>
              <a:gd name="T72" fmla="*/ 297335137 w 2409"/>
              <a:gd name="T73" fmla="*/ 2147483647 h 4865"/>
              <a:gd name="T74" fmla="*/ 205846978 w 2409"/>
              <a:gd name="T75" fmla="*/ 2147483647 h 4865"/>
              <a:gd name="T76" fmla="*/ 859604621 w 2409"/>
              <a:gd name="T77" fmla="*/ 2147483647 h 4865"/>
              <a:gd name="T78" fmla="*/ 207753557 w 2409"/>
              <a:gd name="T79" fmla="*/ 2147483647 h 4865"/>
              <a:gd name="T80" fmla="*/ 402165205 w 2409"/>
              <a:gd name="T81" fmla="*/ 2147483647 h 4865"/>
              <a:gd name="T82" fmla="*/ 541302642 w 2409"/>
              <a:gd name="T83" fmla="*/ 2147483647 h 4865"/>
              <a:gd name="T84" fmla="*/ 1033049428 w 2409"/>
              <a:gd name="T85" fmla="*/ 2147483647 h 4865"/>
              <a:gd name="T86" fmla="*/ 486028431 w 2409"/>
              <a:gd name="T87" fmla="*/ 2147483647 h 4865"/>
              <a:gd name="T88" fmla="*/ 775740015 w 2409"/>
              <a:gd name="T89" fmla="*/ 2147483647 h 4865"/>
              <a:gd name="T90" fmla="*/ 1029237651 w 2409"/>
              <a:gd name="T91" fmla="*/ 2147483647 h 4865"/>
              <a:gd name="T92" fmla="*/ 1078793507 w 2409"/>
              <a:gd name="T93" fmla="*/ 2147483647 h 4865"/>
              <a:gd name="T94" fmla="*/ 1238897786 w 2409"/>
              <a:gd name="T95" fmla="*/ 2147483647 h 4865"/>
              <a:gd name="T96" fmla="*/ 1576258648 w 2409"/>
              <a:gd name="T97" fmla="*/ 2147483647 h 4865"/>
              <a:gd name="T98" fmla="*/ 1581977003 w 2409"/>
              <a:gd name="T99" fmla="*/ 2147483647 h 4865"/>
              <a:gd name="T100" fmla="*/ 1761140165 w 2409"/>
              <a:gd name="T101" fmla="*/ 2147483647 h 4865"/>
              <a:gd name="T102" fmla="*/ 1743986480 w 2409"/>
              <a:gd name="T103" fmla="*/ 2147483647 h 4865"/>
              <a:gd name="T104" fmla="*/ 2147483647 w 2409"/>
              <a:gd name="T105" fmla="*/ 2147483647 h 4865"/>
              <a:gd name="T106" fmla="*/ 1848816547 w 2409"/>
              <a:gd name="T107" fmla="*/ 1842004681 h 4865"/>
              <a:gd name="T108" fmla="*/ 592765077 w 2409"/>
              <a:gd name="T109" fmla="*/ 1252181088 h 4865"/>
              <a:gd name="T110" fmla="*/ 1471428580 w 2409"/>
              <a:gd name="T111" fmla="*/ 1257907812 h 4865"/>
              <a:gd name="T112" fmla="*/ 2147483647 w 2409"/>
              <a:gd name="T113" fmla="*/ 1662576529 h 4865"/>
              <a:gd name="T114" fmla="*/ 1196965483 w 2409"/>
              <a:gd name="T115" fmla="*/ 599367673 h 4865"/>
              <a:gd name="T116" fmla="*/ 2147483647 w 2409"/>
              <a:gd name="T117" fmla="*/ 1053664776 h 4865"/>
              <a:gd name="T118" fmla="*/ 2147483647 w 2409"/>
              <a:gd name="T119" fmla="*/ 1341895164 h 4865"/>
              <a:gd name="T120" fmla="*/ 2147483647 w 2409"/>
              <a:gd name="T121" fmla="*/ 72535284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2CB719-655B-CA4F-96CC-64AA8CE0EB99}" type="datetimeFigureOut">
              <a:rPr lang="en-US"/>
              <a:pPr>
                <a:defRPr/>
              </a:pPr>
              <a:t>10/7/13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EEF5F-993C-DF47-BAD7-9D286FE8B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925C00B-0AD8-4D46-B1F8-A2A18949DAE0}" type="datetimeFigureOut">
              <a:rPr lang="en-US"/>
              <a:pPr>
                <a:defRPr/>
              </a:pPr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A43C5-59B2-854A-B5F7-CC81FB776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0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5D4A51-06B4-D741-BB74-5ABACF259A70}" type="datetimeFigureOut">
              <a:rPr lang="en-US"/>
              <a:pPr>
                <a:defRPr/>
              </a:pPr>
              <a:t>10/7/13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D216A-DEC8-5748-A720-AEF3D5120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5B95D2-C647-A842-BF9F-C2FE913C5076}" type="datetimeFigureOut">
              <a:rPr lang="en-US"/>
              <a:pPr>
                <a:defRPr/>
              </a:pPr>
              <a:t>10/7/13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D5E29-3EB4-6A46-AC87-EBA936047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1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DCE468-EAE3-9C4C-96A9-58439B23C7D4}" type="datetimeFigureOut">
              <a:rPr lang="en-US"/>
              <a:pPr>
                <a:defRPr/>
              </a:pPr>
              <a:t>10/7/13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7F42F-5D5F-874C-AB39-405FA9368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9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BA978B-3F54-5B48-B6EC-50E6CA87C267}" type="datetimeFigureOut">
              <a:rPr lang="en-US"/>
              <a:pPr>
                <a:defRPr/>
              </a:pPr>
              <a:t>10/7/13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7B456-5E23-1E45-870B-BD2E79992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D1996E-34D6-9C43-84F8-9A6A5D01DB9C}" type="datetimeFigureOut">
              <a:rPr lang="en-US"/>
              <a:pPr>
                <a:defRPr/>
              </a:pPr>
              <a:t>10/7/13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283ED-9350-EF48-B3A5-94B7B1621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6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124521"/>
            <a:ext cx="85915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i="0">
                <a:solidFill>
                  <a:srgbClr val="660066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fld id="{18AFB3C6-5ED9-9043-87F8-F76F9C6A74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rtl="0" eaLnBrk="0" fontAlgn="base" hangingPunct="0">
        <a:spcBef>
          <a:spcPts val="400"/>
        </a:spcBef>
        <a:spcAft>
          <a:spcPct val="0"/>
        </a:spcAft>
        <a:defRPr sz="3600" b="1" kern="1200">
          <a:solidFill>
            <a:srgbClr val="660066"/>
          </a:solidFill>
          <a:latin typeface="+mj-lt"/>
          <a:ea typeface="ＭＳ Ｐゴシック" charset="0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9pPr>
    </p:titleStyle>
    <p:bodyStyle>
      <a:lvl1pPr marL="0" indent="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None/>
        <a:defRPr sz="2800" b="1" kern="1200" spc="30">
          <a:solidFill>
            <a:schemeClr val="tx2"/>
          </a:solidFill>
          <a:latin typeface="+mn-lt"/>
          <a:ea typeface="ＭＳ Ｐゴシック" charset="0"/>
          <a:cs typeface="Tahoma" pitchFamily="34" charset="0"/>
        </a:defRPr>
      </a:lvl1pPr>
      <a:lvl2pPr marL="34448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Tahoma" pitchFamily="34" charset="0"/>
        </a:defRPr>
      </a:lvl2pPr>
      <a:lvl3pPr marL="51593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" charset="2"/>
        <a:buChar char="Ø"/>
        <a:defRPr sz="2400" b="1" kern="1200">
          <a:solidFill>
            <a:schemeClr val="tx2"/>
          </a:solidFill>
          <a:latin typeface="+mn-lt"/>
          <a:ea typeface="ＭＳ Ｐゴシック" charset="0"/>
          <a:cs typeface="Tahoma" pitchFamily="34" charset="0"/>
        </a:defRPr>
      </a:lvl3pPr>
      <a:lvl4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Tahoma" pitchFamily="34" charset="0"/>
        </a:defRPr>
      </a:lvl4pPr>
      <a:lvl5pPr marL="86042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" charset="2"/>
        <a:buChar char="u"/>
        <a:defRPr sz="2000" b="1" kern="1200">
          <a:solidFill>
            <a:schemeClr val="tx2"/>
          </a:solidFill>
          <a:latin typeface="+mn-lt"/>
          <a:ea typeface="ＭＳ Ｐゴシック" charset="0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2550" y="4541838"/>
            <a:ext cx="5119688" cy="21161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err="1" smtClean="0">
                <a:ea typeface="+mn-ea"/>
              </a:rPr>
              <a:t>LinCS</a:t>
            </a:r>
            <a:r>
              <a:rPr lang="en-US" b="1" dirty="0" smtClean="0">
                <a:ea typeface="+mn-ea"/>
              </a:rPr>
              <a:t> Seminar, Göteborg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ea typeface="+mn-ea"/>
              </a:rPr>
              <a:t>October 11, 2013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ea typeface="+mn-ea"/>
              </a:rPr>
              <a:t>Gerry Stahl</a:t>
            </a:r>
            <a:endParaRPr lang="en-US" sz="4000" b="1" dirty="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2550" y="1887538"/>
            <a:ext cx="5459413" cy="23034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660066"/>
                </a:solidFill>
                <a:ea typeface="+mj-ea"/>
              </a:rPr>
              <a:t>Analyzing virtual math teams enacting geometric practices </a:t>
            </a:r>
          </a:p>
        </p:txBody>
      </p:sp>
      <p:pic>
        <p:nvPicPr>
          <p:cNvPr id="13315" name="Picture 4" descr="slide_log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" b="1903"/>
          <a:stretch>
            <a:fillRect/>
          </a:stretch>
        </p:blipFill>
        <p:spPr bwMode="auto">
          <a:xfrm>
            <a:off x="0" y="0"/>
            <a:ext cx="3417888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-4436" t="-3113" b="-583"/>
          <a:stretch/>
        </p:blipFill>
        <p:spPr>
          <a:xfrm>
            <a:off x="-1" y="171362"/>
            <a:ext cx="8935208" cy="6316205"/>
          </a:xfrm>
        </p:spPr>
      </p:pic>
    </p:spTree>
    <p:extLst>
      <p:ext uri="{BB962C8B-B14F-4D97-AF65-F5344CB8AC3E}">
        <p14:creationId xmlns:p14="http://schemas.microsoft.com/office/powerpoint/2010/main" val="37484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5a.tiff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r="757"/>
          <a:stretch/>
        </p:blipFill>
        <p:spPr>
          <a:xfrm>
            <a:off x="221392" y="1097656"/>
            <a:ext cx="8922608" cy="3504442"/>
          </a:xfrm>
        </p:spPr>
      </p:pic>
    </p:spTree>
    <p:extLst>
      <p:ext uri="{BB962C8B-B14F-4D97-AF65-F5344CB8AC3E}">
        <p14:creationId xmlns:p14="http://schemas.microsoft.com/office/powerpoint/2010/main" val="37484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5b.tiff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-343"/>
          <a:stretch/>
        </p:blipFill>
        <p:spPr>
          <a:xfrm>
            <a:off x="147404" y="283505"/>
            <a:ext cx="8996596" cy="6350526"/>
          </a:xfrm>
        </p:spPr>
      </p:pic>
    </p:spTree>
    <p:extLst>
      <p:ext uri="{BB962C8B-B14F-4D97-AF65-F5344CB8AC3E}">
        <p14:creationId xmlns:p14="http://schemas.microsoft.com/office/powerpoint/2010/main" val="119398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-244" r="-586"/>
          <a:stretch/>
        </p:blipFill>
        <p:spPr>
          <a:xfrm>
            <a:off x="308899" y="194513"/>
            <a:ext cx="8707963" cy="6075658"/>
          </a:xfrm>
        </p:spPr>
      </p:pic>
    </p:spTree>
    <p:extLst>
      <p:ext uri="{BB962C8B-B14F-4D97-AF65-F5344CB8AC3E}">
        <p14:creationId xmlns:p14="http://schemas.microsoft.com/office/powerpoint/2010/main" val="37484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5c.tiff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t="2006" r="968"/>
          <a:stretch/>
        </p:blipFill>
        <p:spPr>
          <a:xfrm>
            <a:off x="163130" y="547591"/>
            <a:ext cx="8832305" cy="5639027"/>
          </a:xfrm>
        </p:spPr>
      </p:pic>
    </p:spTree>
    <p:extLst>
      <p:ext uri="{BB962C8B-B14F-4D97-AF65-F5344CB8AC3E}">
        <p14:creationId xmlns:p14="http://schemas.microsoft.com/office/powerpoint/2010/main" val="37484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5d.tiff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" t="308" r="-1" b="-1250"/>
          <a:stretch/>
        </p:blipFill>
        <p:spPr>
          <a:xfrm>
            <a:off x="221391" y="291272"/>
            <a:ext cx="8806088" cy="6442937"/>
          </a:xfrm>
        </p:spPr>
      </p:pic>
    </p:spTree>
    <p:extLst>
      <p:ext uri="{BB962C8B-B14F-4D97-AF65-F5344CB8AC3E}">
        <p14:creationId xmlns:p14="http://schemas.microsoft.com/office/powerpoint/2010/main" val="35879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3.tiff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r="503"/>
          <a:stretch/>
        </p:blipFill>
        <p:spPr>
          <a:xfrm>
            <a:off x="196285" y="1020620"/>
            <a:ext cx="8947715" cy="5443307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59067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ndara" charset="0"/>
              </a:rPr>
              <a:t>Topic 13: Quadrilaterals</a:t>
            </a:r>
            <a:endParaRPr lang="en-US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9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3a.tiff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t="-1569" r="122"/>
          <a:stretch/>
        </p:blipFill>
        <p:spPr>
          <a:xfrm>
            <a:off x="104869" y="579715"/>
            <a:ext cx="9014566" cy="5140868"/>
          </a:xfrm>
        </p:spPr>
      </p:pic>
    </p:spTree>
    <p:extLst>
      <p:ext uri="{BB962C8B-B14F-4D97-AF65-F5344CB8AC3E}">
        <p14:creationId xmlns:p14="http://schemas.microsoft.com/office/powerpoint/2010/main" val="172449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3b.tiff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" r="534"/>
          <a:stretch>
            <a:fillRect/>
          </a:stretch>
        </p:blipFill>
        <p:spPr>
          <a:xfrm>
            <a:off x="220542" y="396908"/>
            <a:ext cx="8715092" cy="6316819"/>
          </a:xfrm>
        </p:spPr>
      </p:pic>
    </p:spTree>
    <p:extLst>
      <p:ext uri="{BB962C8B-B14F-4D97-AF65-F5344CB8AC3E}">
        <p14:creationId xmlns:p14="http://schemas.microsoft.com/office/powerpoint/2010/main" val="43413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3c.tiff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" b="103"/>
          <a:stretch/>
        </p:blipFill>
        <p:spPr>
          <a:xfrm>
            <a:off x="446088" y="124742"/>
            <a:ext cx="8580263" cy="6531969"/>
          </a:xfrm>
        </p:spPr>
      </p:pic>
    </p:spTree>
    <p:extLst>
      <p:ext uri="{BB962C8B-B14F-4D97-AF65-F5344CB8AC3E}">
        <p14:creationId xmlns:p14="http://schemas.microsoft.com/office/powerpoint/2010/main" val="43413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59067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ndara" charset="0"/>
              </a:rPr>
              <a:t>Background of Data</a:t>
            </a:r>
            <a:endParaRPr lang="en-US" dirty="0">
              <a:latin typeface="Candar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819273"/>
            <a:ext cx="8594725" cy="5416427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Virtual Math Teams (VMT) with GeoGebra: online chat  collaborative problem solving and dynamic-geometry construction environment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3 girls in same 7</a:t>
            </a:r>
            <a:r>
              <a:rPr lang="en-US" baseline="30000" dirty="0">
                <a:ea typeface="+mn-ea"/>
              </a:rPr>
              <a:t>th</a:t>
            </a:r>
            <a:r>
              <a:rPr lang="en-US" dirty="0">
                <a:ea typeface="+mn-ea"/>
              </a:rPr>
              <a:t> grade algebra class (about 13 years old); 8 one-hour sessions after school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Ch</a:t>
            </a:r>
            <a:r>
              <a:rPr lang="en-US" dirty="0" smtClean="0">
                <a:ea typeface="+mn-ea"/>
              </a:rPr>
              <a:t> 7 in </a:t>
            </a:r>
            <a:r>
              <a:rPr lang="en-US" i="1" dirty="0" smtClean="0">
                <a:ea typeface="+mn-ea"/>
              </a:rPr>
              <a:t>Translating Euclid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Chat log excerpts in slides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Complete log excerpts, can be filtered for chat, etc.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Replayer files &amp; replayer for 8 cereal</a:t>
            </a:r>
            <a:r>
              <a:rPr lang="en-US" dirty="0">
                <a:ea typeface="+mn-ea"/>
              </a:rPr>
              <a:t>-</a:t>
            </a:r>
            <a:r>
              <a:rPr lang="en-US" dirty="0" smtClean="0">
                <a:ea typeface="+mn-ea"/>
              </a:rPr>
              <a:t>girls sessions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66769" y="6458604"/>
            <a:ext cx="29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2C834B5-4908-4349-9343-8B838DE8569A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3d.tiff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r="-79"/>
          <a:stretch/>
        </p:blipFill>
        <p:spPr>
          <a:xfrm>
            <a:off x="238133" y="288223"/>
            <a:ext cx="8824256" cy="6232405"/>
          </a:xfrm>
        </p:spPr>
      </p:pic>
    </p:spTree>
    <p:extLst>
      <p:ext uri="{BB962C8B-B14F-4D97-AF65-F5344CB8AC3E}">
        <p14:creationId xmlns:p14="http://schemas.microsoft.com/office/powerpoint/2010/main" val="43413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7494588" cy="5794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halkboard SE" charset="0"/>
                <a:ea typeface="+mj-ea"/>
              </a:rPr>
              <a:t> </a:t>
            </a:r>
          </a:p>
        </p:txBody>
      </p:sp>
      <p:pic>
        <p:nvPicPr>
          <p:cNvPr id="17410" name="Picture 5" descr="svm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209800"/>
            <a:ext cx="25971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t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993775"/>
            <a:ext cx="23764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1" descr="gc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998538"/>
            <a:ext cx="2600325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121606" y="107950"/>
            <a:ext cx="890416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halkboard SE Bold" charset="0"/>
                <a:cs typeface="Chalkboard SE Bold" charset="0"/>
              </a:rPr>
              <a:t>The VMT trilogy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halkboard SE Bold" charset="0"/>
              <a:cs typeface="Chalkboard SE Bold" charset="0"/>
            </a:endParaRPr>
          </a:p>
        </p:txBody>
      </p:sp>
      <p:pic>
        <p:nvPicPr>
          <p:cNvPr id="17414" name="Picture 17" descr="vmt logo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914400"/>
            <a:ext cx="141446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0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39" y="190266"/>
            <a:ext cx="3648075" cy="6238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For further info…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32050" y="955129"/>
            <a:ext cx="6458226" cy="590391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600" b="0" dirty="0" smtClean="0"/>
              <a:t>Email: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600" dirty="0" smtClean="0"/>
              <a:t>	</a:t>
            </a:r>
            <a:r>
              <a:rPr lang="en-US" sz="2600" b="1" dirty="0" smtClean="0"/>
              <a:t>Gerry@GerryStahl.net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600" b="0" dirty="0" smtClean="0"/>
              <a:t>Website</a:t>
            </a:r>
            <a:r>
              <a:rPr lang="en-US" sz="2600" b="0" dirty="0"/>
              <a:t>:</a:t>
            </a:r>
            <a:endParaRPr lang="en-US" sz="2600" b="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600" dirty="0"/>
              <a:t>	</a:t>
            </a:r>
            <a:r>
              <a:rPr lang="en-US" sz="2600" dirty="0" err="1" smtClean="0"/>
              <a:t>www.GerryStahl.net</a:t>
            </a:r>
            <a:r>
              <a:rPr lang="en-US" sz="2600" dirty="0" smtClean="0"/>
              <a:t>	</a:t>
            </a:r>
            <a:endParaRPr lang="en-US" sz="2600" b="0" i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600" b="0" i="1" dirty="0" smtClean="0"/>
              <a:t>Topics in Dynamic Geometry for VMT: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600" dirty="0" smtClean="0"/>
              <a:t>	www.GerryStahl.net/elibrary/topics</a:t>
            </a:r>
            <a:endParaRPr lang="en-US" sz="2600" b="0" i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600" b="0" i="1" dirty="0" smtClean="0"/>
              <a:t>Translating Euclid:</a:t>
            </a:r>
            <a:endParaRPr lang="en-US" sz="2600" b="0" i="1" dirty="0"/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600" dirty="0" smtClean="0"/>
              <a:t>	</a:t>
            </a:r>
            <a:r>
              <a:rPr lang="en-US" sz="2600" b="1" dirty="0" smtClean="0"/>
              <a:t>www.GerryStahl.net/elibrary/</a:t>
            </a:r>
            <a:r>
              <a:rPr lang="en-US" sz="2600" b="1" dirty="0" err="1" smtClean="0"/>
              <a:t>euclid</a:t>
            </a:r>
            <a:endParaRPr lang="en-US" sz="2600" b="1" i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600" b="0" i="1" dirty="0" smtClean="0"/>
              <a:t>Studying Virtual Math Teams: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600" dirty="0" smtClean="0"/>
              <a:t>	</a:t>
            </a:r>
            <a:r>
              <a:rPr lang="en-US" sz="2600" dirty="0" err="1" smtClean="0"/>
              <a:t>www.GerryStahl.net</a:t>
            </a:r>
            <a:r>
              <a:rPr lang="en-US" sz="2600" dirty="0" smtClean="0"/>
              <a:t>/elibrary/</a:t>
            </a:r>
            <a:r>
              <a:rPr lang="en-US" sz="2600" dirty="0" err="1" smtClean="0"/>
              <a:t>svmt</a:t>
            </a:r>
            <a:endParaRPr lang="en-US" sz="2600" b="0" i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600" b="0" i="1" dirty="0" smtClean="0"/>
              <a:t>Group Cognition: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600" dirty="0" smtClean="0"/>
              <a:t>	</a:t>
            </a:r>
            <a:r>
              <a:rPr lang="en-US" sz="2600" b="1" dirty="0" smtClean="0"/>
              <a:t>www.GerryStahl.net/elibrary/</a:t>
            </a:r>
            <a:r>
              <a:rPr lang="en-US" sz="2600" b="1" dirty="0" err="1" smtClean="0"/>
              <a:t>gc</a:t>
            </a:r>
            <a:endParaRPr lang="en-US" sz="26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600" b="0" i="1" dirty="0" smtClean="0"/>
              <a:t>Slides: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600" dirty="0" smtClean="0"/>
              <a:t>	</a:t>
            </a:r>
            <a:r>
              <a:rPr lang="en-US" sz="2600" b="1" dirty="0" smtClean="0"/>
              <a:t>www.GerryStahl.net/pub/didactics.pdf	www.GerryStahl.net/pub/</a:t>
            </a:r>
            <a:r>
              <a:rPr lang="en-US" sz="2600" b="1" dirty="0" err="1" smtClean="0"/>
              <a:t>designing.pdf</a:t>
            </a:r>
            <a:r>
              <a:rPr lang="en-US" sz="2600" b="1" dirty="0" smtClean="0"/>
              <a:t>		www.GerryStahl.net/pub/</a:t>
            </a:r>
            <a:r>
              <a:rPr lang="en-US" sz="2600" b="1" dirty="0" err="1" smtClean="0"/>
              <a:t>analyzing.pdf</a:t>
            </a:r>
            <a:r>
              <a:rPr lang="en-US" sz="2600" dirty="0" smtClean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7587" name="Picture 3" descr="topics 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18019" r="4698" b="37186"/>
          <a:stretch>
            <a:fillRect/>
          </a:stretch>
        </p:blipFill>
        <p:spPr bwMode="auto">
          <a:xfrm>
            <a:off x="757238" y="2108415"/>
            <a:ext cx="16748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8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59067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ndara" charset="0"/>
              </a:rPr>
              <a:t>Data Session</a:t>
            </a:r>
            <a:endParaRPr lang="en-US" dirty="0">
              <a:latin typeface="Candar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160029"/>
            <a:ext cx="8594725" cy="4937125"/>
          </a:xfrm>
        </p:spPr>
        <p:txBody>
          <a:bodyPr>
            <a:normAutofit lnSpcReduction="10000"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1. Discuss background of data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2. Quickly go through data from topic 1 to get a feel of how the students started in VMT as a team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3. Look at data from “high point” where they solved a hard problem and demonstrated understanding of dynamic-geometry dependencies (topics 5 &amp; 6)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4. Consider in more detail the discourse in the final section about constraints &amp; dependencies (topic 13)</a:t>
            </a:r>
            <a:endParaRPr lang="en-US" dirty="0"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66769" y="6458604"/>
            <a:ext cx="29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2C834B5-4908-4349-9343-8B838DE8569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3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t="541" b="70"/>
          <a:stretch/>
        </p:blipFill>
        <p:spPr>
          <a:xfrm>
            <a:off x="423307" y="209210"/>
            <a:ext cx="8603236" cy="6495754"/>
          </a:xfrm>
        </p:spPr>
      </p:pic>
    </p:spTree>
    <p:extLst>
      <p:ext uri="{BB962C8B-B14F-4D97-AF65-F5344CB8AC3E}">
        <p14:creationId xmlns:p14="http://schemas.microsoft.com/office/powerpoint/2010/main" val="139112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a.tiff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1" b="-2283"/>
          <a:stretch/>
        </p:blipFill>
        <p:spPr>
          <a:xfrm>
            <a:off x="171352" y="125861"/>
            <a:ext cx="8972647" cy="6590545"/>
          </a:xfrm>
        </p:spPr>
      </p:pic>
    </p:spTree>
    <p:extLst>
      <p:ext uri="{BB962C8B-B14F-4D97-AF65-F5344CB8AC3E}">
        <p14:creationId xmlns:p14="http://schemas.microsoft.com/office/powerpoint/2010/main" val="307702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b.tiff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t="-8895" b="-5535"/>
          <a:stretch/>
        </p:blipFill>
        <p:spPr>
          <a:xfrm>
            <a:off x="77237" y="0"/>
            <a:ext cx="9235514" cy="6857999"/>
          </a:xfrm>
        </p:spPr>
      </p:pic>
    </p:spTree>
    <p:extLst>
      <p:ext uri="{BB962C8B-B14F-4D97-AF65-F5344CB8AC3E}">
        <p14:creationId xmlns:p14="http://schemas.microsoft.com/office/powerpoint/2010/main" val="69404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c.tiff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07" r="1199" b="-1"/>
          <a:stretch/>
        </p:blipFill>
        <p:spPr>
          <a:xfrm>
            <a:off x="274638" y="149225"/>
            <a:ext cx="8763000" cy="6475413"/>
          </a:xfrm>
        </p:spPr>
      </p:pic>
    </p:spTree>
    <p:extLst>
      <p:ext uri="{BB962C8B-B14F-4D97-AF65-F5344CB8AC3E}">
        <p14:creationId xmlns:p14="http://schemas.microsoft.com/office/powerpoint/2010/main" val="288819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d.tiff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r="4465"/>
          <a:stretch/>
        </p:blipFill>
        <p:spPr>
          <a:xfrm>
            <a:off x="171611" y="320854"/>
            <a:ext cx="8797917" cy="5926433"/>
          </a:xfrm>
        </p:spPr>
      </p:pic>
    </p:spTree>
    <p:extLst>
      <p:ext uri="{BB962C8B-B14F-4D97-AF65-F5344CB8AC3E}">
        <p14:creationId xmlns:p14="http://schemas.microsoft.com/office/powerpoint/2010/main" val="288819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e.tiff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"/>
          <a:stretch/>
        </p:blipFill>
        <p:spPr>
          <a:xfrm>
            <a:off x="308899" y="227541"/>
            <a:ext cx="8191560" cy="6535563"/>
          </a:xfrm>
        </p:spPr>
      </p:pic>
    </p:spTree>
    <p:extLst>
      <p:ext uri="{BB962C8B-B14F-4D97-AF65-F5344CB8AC3E}">
        <p14:creationId xmlns:p14="http://schemas.microsoft.com/office/powerpoint/2010/main" val="288819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2782</TotalTime>
  <Words>922</Words>
  <Application>Microsoft Macintosh PowerPoint</Application>
  <PresentationFormat>On-screen Show (4:3)</PresentationFormat>
  <Paragraphs>117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Soho</vt:lpstr>
      <vt:lpstr>Analyzing virtual math teams enacting geometric practices </vt:lpstr>
      <vt:lpstr>Background of Data</vt:lpstr>
      <vt:lpstr>Data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 13: Quadrilaterals</vt:lpstr>
      <vt:lpstr>PowerPoint Presentation</vt:lpstr>
      <vt:lpstr>PowerPoint Presentation</vt:lpstr>
      <vt:lpstr>PowerPoint Presentation</vt:lpstr>
      <vt:lpstr>PowerPoint Presentation</vt:lpstr>
      <vt:lpstr> </vt:lpstr>
      <vt:lpstr>For further info…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Gerry Stahl</dc:creator>
  <cp:lastModifiedBy>Gerry Stahl</cp:lastModifiedBy>
  <cp:revision>50</cp:revision>
  <dcterms:created xsi:type="dcterms:W3CDTF">2013-09-15T23:01:14Z</dcterms:created>
  <dcterms:modified xsi:type="dcterms:W3CDTF">2013-10-07T14:35:33Z</dcterms:modified>
</cp:coreProperties>
</file>