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4" r:id="rId1"/>
  </p:sldMasterIdLst>
  <p:notesMasterIdLst>
    <p:notesMasterId r:id="rId44"/>
  </p:notesMasterIdLst>
  <p:handoutMasterIdLst>
    <p:handoutMasterId r:id="rId45"/>
  </p:handoutMasterIdLst>
  <p:sldIdLst>
    <p:sldId id="447" r:id="rId2"/>
    <p:sldId id="448" r:id="rId3"/>
    <p:sldId id="449" r:id="rId4"/>
    <p:sldId id="424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3" r:id="rId18"/>
    <p:sldId id="464" r:id="rId19"/>
    <p:sldId id="465" r:id="rId20"/>
    <p:sldId id="488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scaleToFitPaper="1" frameSlides="1"/>
  <p:showPr showNarration="1" useTimings="0">
    <p:present/>
    <p:sldAll/>
    <p:penClr>
      <a:schemeClr val="bg1"/>
    </p:penClr>
  </p:showPr>
  <p:clrMru>
    <a:srgbClr val="FFABD5"/>
    <a:srgbClr val="3C0114"/>
    <a:srgbClr val="3C0128"/>
    <a:srgbClr val="440B0C"/>
    <a:srgbClr val="3C0032"/>
    <a:srgbClr val="32003C"/>
    <a:srgbClr val="320000"/>
    <a:srgbClr val="FF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8539" autoAdjust="0"/>
    <p:restoredTop sz="98194" autoAdjust="0"/>
  </p:normalViewPr>
  <p:slideViewPr>
    <p:cSldViewPr>
      <p:cViewPr varScale="1">
        <p:scale>
          <a:sx n="177" d="100"/>
          <a:sy n="177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B323F40-79D5-4941-8054-59CB3114C1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406E2A9-3AD9-1E4F-B6D5-FEA74D28E9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FA54E0-9010-0B4D-9551-67AC99B69351}" type="slidenum">
              <a:rPr lang="en-US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42</a:t>
            </a:fld>
            <a:endParaRPr lang="en-US">
              <a:latin typeface="Calibri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5A50"/>
                </a:solidFill>
              </a:defRPr>
            </a:lvl1pPr>
          </a:lstStyle>
          <a:p>
            <a:pPr>
              <a:defRPr/>
            </a:pPr>
            <a:fld id="{C8F072D6-DDFC-8540-8279-9F98F2889E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4BB2-92CD-4941-8166-2B2AAC243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52EB-3702-E444-94D5-180469E76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43000"/>
            <a:ext cx="8483600" cy="487680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" y="637381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4503-83C9-654E-B533-D2AF2F472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A3C8-C505-7742-A191-EFA5837B0B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782F-9BFC-034D-A2B4-C69238D08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BAA3-86FA-8A4B-9A77-339E52BB3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DB67-39C6-0143-B45C-DD87D5BB9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09600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5D21-5DFA-724C-97DC-4E4819D4F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12896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34501" y="1441782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693816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12896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34501" y="1441782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693816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12895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34501" y="14417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693815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smtClean="0"/>
              <a:t>Gerry Stahl -- CSCL 2011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20C3-44D9-7844-852D-9D4604BE38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1000">
              <a:schemeClr val="tx1"/>
            </a:gs>
            <a:gs pos="100000">
              <a:schemeClr val="accent1">
                <a:lumMod val="60000"/>
                <a:lumOff val="40000"/>
              </a:schemeClr>
            </a:gs>
            <a:gs pos="62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5600" y="223838"/>
            <a:ext cx="8483600" cy="690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55600" y="1143000"/>
            <a:ext cx="848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305800" y="64008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96DC3EB9-65FA-8648-9642-25FF1E01A7A1}" type="slidenum">
              <a:rPr lang="en-US" sz="1600" b="0">
                <a:solidFill>
                  <a:schemeClr val="accent6">
                    <a:lumMod val="50000"/>
                  </a:schemeClr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accent4">
              <a:lumMod val="50000"/>
            </a:schemeClr>
          </a:solidFill>
          <a:latin typeface="Arial Rounded MT Bold"/>
          <a:ea typeface="ＭＳ Ｐゴシック" pitchFamily="29" charset="-128"/>
          <a:cs typeface="ＭＳ Ｐゴシック" pitchFamily="2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bg1"/>
        </a:buClr>
        <a:buSzPct val="95000"/>
        <a:buFont typeface="Arial"/>
        <a:buChar char="•"/>
        <a:defRPr sz="3000" b="1" kern="1200">
          <a:solidFill>
            <a:schemeClr val="bg1"/>
          </a:solidFill>
          <a:latin typeface="Times New Roman"/>
          <a:ea typeface="ＭＳ Ｐゴシック" pitchFamily="29" charset="-128"/>
          <a:cs typeface="ＭＳ Ｐゴシック" pitchFamily="29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/>
        <a:buChar char="•"/>
        <a:defRPr sz="2600" b="1" kern="1200">
          <a:solidFill>
            <a:schemeClr val="bg1"/>
          </a:solidFill>
          <a:latin typeface="Times New Roman"/>
          <a:ea typeface="ＭＳ Ｐゴシック" pitchFamily="29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/>
        <a:buChar char="•"/>
        <a:defRPr sz="2400" b="1" kern="1200">
          <a:solidFill>
            <a:schemeClr val="bg1"/>
          </a:solidFill>
          <a:latin typeface="Times New Roman"/>
          <a:ea typeface="ＭＳ Ｐゴシック" pitchFamily="29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/>
        <a:buChar char="•"/>
        <a:defRPr sz="2200" b="1" kern="1200">
          <a:solidFill>
            <a:schemeClr val="bg1"/>
          </a:solidFill>
          <a:latin typeface="Times New Roman"/>
          <a:ea typeface="ＭＳ Ｐゴシック" pitchFamily="29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/>
        <a:buChar char="•"/>
        <a:defRPr sz="2000" b="1" kern="1200">
          <a:solidFill>
            <a:schemeClr val="bg1"/>
          </a:solidFill>
          <a:latin typeface="Times New Roman"/>
          <a:ea typeface="ＭＳ Ｐゴシック" pitchFamily="29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GerryStahl.net" TargetMode="External"/><Relationship Id="rId5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6542088" cy="1066800"/>
          </a:xfrm>
        </p:spPr>
        <p:txBody>
          <a:bodyPr/>
          <a:lstStyle/>
          <a:p>
            <a:r>
              <a:rPr lang="en-US" sz="2000" dirty="0">
                <a:effectLst>
                  <a:reflection blurRad="12700" endA="740" endPos="0" dir="5400000" sy="-100000" algn="bl" rotWithShape="0"/>
                </a:effectLst>
              </a:rPr>
              <a:t>International Summer School of Doctoral Candidates in Educational Technology, Beijing, </a:t>
            </a:r>
            <a:r>
              <a:rPr lang="en-US" sz="2000" dirty="0" smtClean="0">
                <a:effectLst>
                  <a:reflection blurRad="12700" endA="740" endPos="0" dir="5400000" sy="-100000" algn="bl" rotWithShape="0"/>
                </a:effectLst>
              </a:rPr>
              <a:t>China, July </a:t>
            </a:r>
            <a:r>
              <a:rPr lang="en-US" sz="2000" dirty="0" smtClean="0">
                <a:effectLst>
                  <a:reflection blurRad="12700" endA="740" endPos="0" dir="5400000" sy="-100000" algn="bl" rotWithShape="0"/>
                </a:effectLst>
              </a:rPr>
              <a:t>15, </a:t>
            </a:r>
            <a:r>
              <a:rPr lang="en-US" sz="2000" dirty="0" smtClean="0">
                <a:effectLst>
                  <a:reflection blurRad="12700" endA="740" endPos="0" dir="5400000" sy="-100000" algn="bl" rotWithShape="0"/>
                </a:effectLst>
              </a:rPr>
              <a:t>2011 </a:t>
            </a:r>
            <a:endParaRPr lang="en-US" sz="2000" dirty="0">
              <a:effectLst>
                <a:reflection blurRad="12700" endA="74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R</a:t>
            </a:r>
            <a:r>
              <a:rPr lang="en-US" sz="4400" i="1" dirty="0" smtClean="0">
                <a:solidFill>
                  <a:schemeClr val="bg1"/>
                </a:solidFill>
              </a:rPr>
              <a:t>esearch in CSCL:</a:t>
            </a:r>
          </a:p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Two Case Studies</a:t>
            </a:r>
            <a:endParaRPr lang="en-US" sz="4400" i="1" dirty="0" smtClean="0">
              <a:solidFill>
                <a:schemeClr val="bg1"/>
              </a:solidFill>
            </a:endParaRPr>
          </a:p>
          <a:p>
            <a:pPr algn="ctr"/>
            <a:endParaRPr lang="en-US" sz="4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Gerry Stahl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cscl2011log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2400"/>
            <a:ext cx="3038475" cy="869055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Opening a Shared World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6" name="Picture 5" descr="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" y="1219200"/>
            <a:ext cx="8961982" cy="45720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Orienting to a Shared Object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6" name="Picture 5" descr="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219200"/>
            <a:ext cx="8991601" cy="496118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3AB3E0-48C9-A140-9888-0CA5C7D59DBD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12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Seeing “As” a Shared Pattern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355600" y="63738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  <p:pic>
        <p:nvPicPr>
          <p:cNvPr id="6" name="Picture 5" descr="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3" y="871537"/>
            <a:ext cx="8789987" cy="5867401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743200"/>
            <a:ext cx="4886325" cy="4800601"/>
          </a:xfrm>
          <a:prstGeom prst="rect">
            <a:avLst/>
          </a:prstGeom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Building Knowledge Together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6" name="Picture 5" descr="log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5800"/>
            <a:ext cx="8774680" cy="27432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152400" y="304800"/>
            <a:ext cx="8658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 Cognition </a:t>
            </a:r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in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 Math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066800"/>
            <a:ext cx="7543800" cy="54864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1295400" y="1143000"/>
            <a:ext cx="6934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Open a shared world with an external representation – establish a joint problem space that is visually </a:t>
            </a:r>
            <a:r>
              <a:rPr lang="en-US" sz="2400" b="1" dirty="0" smtClean="0">
                <a:solidFill>
                  <a:schemeClr val="bg1"/>
                </a:solidFill>
              </a:rPr>
              <a:t>shared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Orient everyone to a specific object for mutual </a:t>
            </a:r>
            <a:r>
              <a:rPr lang="en-US" sz="2400" b="1" dirty="0" smtClean="0">
                <a:solidFill>
                  <a:schemeClr val="bg1"/>
                </a:solidFill>
              </a:rPr>
              <a:t>discussion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Make a particular pattern visually relevant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Discuss the pattern in </a:t>
            </a:r>
            <a:r>
              <a:rPr lang="en-US" sz="2400" b="1" dirty="0" smtClean="0">
                <a:solidFill>
                  <a:schemeClr val="bg1"/>
                </a:solidFill>
              </a:rPr>
              <a:t>words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Signify the pattern in mathematical symbols and manipulate </a:t>
            </a:r>
            <a:r>
              <a:rPr lang="en-US" sz="2400" b="1" dirty="0" smtClean="0">
                <a:solidFill>
                  <a:schemeClr val="bg1"/>
                </a:solidFill>
              </a:rPr>
              <a:t>them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Indicate that everyone is together at each step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990600" y="0"/>
            <a:ext cx="7239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Conclusions about Group Cognition in this CSCL Case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436688"/>
            <a:ext cx="8305800" cy="4937125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990600" y="1436688"/>
            <a:ext cx="7391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group works on maintaining a shared view of a joint problem space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They use questions, proposals, requests, repairs, pointing, outlining, visual emphasis, verbal description, terminology, math symbols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They confirm mutual understanding by agreement or by demonstration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problem solving is accomplished by the group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Each participant understands the resources, methods and steps well enough to potentially use them individually in the future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They learn effective ways of “seeing-as”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180975" y="0"/>
            <a:ext cx="86582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Implications for CSCL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990600"/>
            <a:ext cx="7848600" cy="538321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990600" y="1284288"/>
            <a:ext cx="7391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It is possible to observe and analyze in chat logs how groups establish and maintain intersubjectivity and accomplish group-cognitive </a:t>
            </a:r>
            <a:r>
              <a:rPr lang="en-US" sz="2400" b="1" dirty="0" smtClean="0">
                <a:solidFill>
                  <a:schemeClr val="bg1"/>
                </a:solidFill>
              </a:rPr>
              <a:t>tasks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Analysis can show how features and affordances of the CSCL media and environment are used to support intersubjectivity and group cognition: persistent text chat, shared drawing board, line color &amp; thickness, pointing tool, etc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CSCL environments can support virtual Being-in-the-World-Together in modes different from physical embodiment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 txBox="1">
            <a:spLocks/>
          </p:cNvSpPr>
          <p:nvPr/>
        </p:nvSpPr>
        <p:spPr bwMode="auto">
          <a:xfrm>
            <a:off x="355600" y="22098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“The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Structure of Collaborative Problem Solving in a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Virtual Math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Team”</a:t>
            </a:r>
          </a:p>
          <a:p>
            <a:pPr algn="ctr">
              <a:defRPr/>
            </a:pP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Gerry Stahl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 Rounded MT Bold" pitchFamily="-111" charset="0"/>
            </a:endParaRPr>
          </a:p>
        </p:txBody>
      </p:sp>
      <p:pic>
        <p:nvPicPr>
          <p:cNvPr id="15364" name="Picture 5" descr="cscl2011logo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8623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990600" y="2286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How does (group) cognition take place (and how can it be analyzed) in a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 (paradigmatic) CSCL setting</a:t>
            </a:r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286000"/>
            <a:ext cx="7010400" cy="408781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6413" y="2438400"/>
            <a:ext cx="61483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Cognitive accomplishments can be achieved by small groups, mediated by technological media, tools, </a:t>
            </a: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resources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Cognition can take place primarily as textual discourse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Research can now capture adequate traces of meaning making, problem solving, knowledge building, group cognition</a:t>
            </a: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Talk overview: show social construction of mathematical meaning through collaboration and argumentation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2286000"/>
            <a:ext cx="7391400" cy="3645157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363663" y="2514600"/>
            <a:ext cx="6713537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The hierarchy of levels of temporal structure for online collaboration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The sequential structure of collaborative math discourse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Virtual Math Teams case study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10 discourse moves (in detail)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Group cognition in math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 txBox="1">
            <a:spLocks/>
          </p:cNvSpPr>
          <p:nvPr/>
        </p:nvSpPr>
        <p:spPr bwMode="auto">
          <a:xfrm>
            <a:off x="355600" y="19050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“Seeing what we mean: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Co-experiencing a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shared virtual world”</a:t>
            </a:r>
          </a:p>
          <a:p>
            <a:pPr algn="ctr">
              <a:defRPr/>
            </a:pP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Gerry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Stahl, Nan Zhou, Murat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Perit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Cakir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, Johann W. Sarmiento-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Klapper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 Rounded MT Bold" pitchFamily="-111" charset="0"/>
            </a:endParaRPr>
          </a:p>
        </p:txBody>
      </p:sp>
      <p:pic>
        <p:nvPicPr>
          <p:cNvPr id="15364" name="Picture 5" descr="cscl2011logo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8623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there be meaning</a:t>
            </a:r>
            <a:endParaRPr lang="en-US" dirty="0"/>
          </a:p>
        </p:txBody>
      </p:sp>
      <p:pic>
        <p:nvPicPr>
          <p:cNvPr id="7" name="Content Placeholder 6" descr="go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80" r="-808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Gerry Stahl -- CSCL 2011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Hierarchy of structural layers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8077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1. Group event</a:t>
            </a:r>
            <a:r>
              <a:rPr lang="en-US" sz="2400">
                <a:solidFill>
                  <a:schemeClr val="bg1"/>
                </a:solidFill>
              </a:rPr>
              <a:t>: E.g., Team B’s participation in the VMT Spring Fest 2006.</a:t>
            </a:r>
          </a:p>
          <a:p>
            <a:r>
              <a:rPr lang="en-US" sz="2400" b="1">
                <a:solidFill>
                  <a:schemeClr val="bg1"/>
                </a:solidFill>
              </a:rPr>
              <a:t>2. Temporal session</a:t>
            </a:r>
            <a:r>
              <a:rPr lang="en-US" sz="2400">
                <a:solidFill>
                  <a:schemeClr val="bg1"/>
                </a:solidFill>
              </a:rPr>
              <a:t>: Session 4 of Team B on the afternoon of May 18, 2006.</a:t>
            </a:r>
          </a:p>
          <a:p>
            <a:r>
              <a:rPr lang="en-US" sz="2400" b="1">
                <a:solidFill>
                  <a:schemeClr val="bg1"/>
                </a:solidFill>
              </a:rPr>
              <a:t>3. Conversational topic</a:t>
            </a:r>
            <a:r>
              <a:rPr lang="en-US" sz="2400">
                <a:solidFill>
                  <a:schemeClr val="bg1"/>
                </a:solidFill>
              </a:rPr>
              <a:t>: E.g., determining the number of sticks in a diamond pattern. (A longer sequence.)</a:t>
            </a:r>
          </a:p>
          <a:p>
            <a:r>
              <a:rPr lang="en-US" sz="2400" b="1">
                <a:solidFill>
                  <a:schemeClr val="bg1"/>
                </a:solidFill>
              </a:rPr>
              <a:t>4. Discourse move</a:t>
            </a:r>
            <a:r>
              <a:rPr lang="en-US" sz="2400">
                <a:solidFill>
                  <a:schemeClr val="bg1"/>
                </a:solidFill>
              </a:rPr>
              <a:t>: A sequential accomplishment built on an elementary interchange.</a:t>
            </a:r>
          </a:p>
          <a:p>
            <a:r>
              <a:rPr lang="en-US" sz="2400" b="1">
                <a:solidFill>
                  <a:schemeClr val="bg1"/>
                </a:solidFill>
              </a:rPr>
              <a:t>5. Adjacency pair</a:t>
            </a:r>
            <a:r>
              <a:rPr lang="en-US" sz="2400">
                <a:solidFill>
                  <a:schemeClr val="bg1"/>
                </a:solidFill>
              </a:rPr>
              <a:t>: A base interaction involving two or three utterances, which drives a discourse move.</a:t>
            </a:r>
          </a:p>
          <a:p>
            <a:r>
              <a:rPr lang="en-US" sz="2400" b="1">
                <a:solidFill>
                  <a:schemeClr val="bg1"/>
                </a:solidFill>
              </a:rPr>
              <a:t>6. Textual utterance</a:t>
            </a:r>
            <a:r>
              <a:rPr lang="en-US" sz="2400">
                <a:solidFill>
                  <a:schemeClr val="bg1"/>
                </a:solidFill>
              </a:rPr>
              <a:t>: A text chat posting by an individual participant, which may contribute to an adjacency pair.</a:t>
            </a:r>
          </a:p>
          <a:p>
            <a:r>
              <a:rPr lang="en-US" sz="2400" b="1">
                <a:solidFill>
                  <a:schemeClr val="bg1"/>
                </a:solidFill>
              </a:rPr>
              <a:t>7. Indexical reference</a:t>
            </a:r>
            <a:r>
              <a:rPr lang="en-US" sz="2400">
                <a:solidFill>
                  <a:schemeClr val="bg1"/>
                </a:solidFill>
              </a:rPr>
              <a:t>: An element of a textual utterance that points to a resource in the context.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Problem of Intersubjectivity and Common Ground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295401"/>
            <a:ext cx="7391400" cy="4953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95400" y="1354754"/>
            <a:ext cx="67135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precondition of collaborative learning is that the participants understand each other enough to accomplish their work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includes tacit background knowledge and explicit shared understanding of the current topic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 cognitive science, grounding of shared understanding is treated as the explicit comparison of mental models or internal opinions; in our analysis, it is the result of interactional work in which a shared world is created and various methods are used to ensure a sharing of this world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“Longer sequences” in CSCL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0" y="15240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776413" y="1752600"/>
            <a:ext cx="61483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The sequential structure of collaborative math discourse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The problem of longer sequences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Between CA (conversation analysis – e.g., Sacks, </a:t>
            </a:r>
            <a:r>
              <a:rPr lang="en-US" sz="2400" b="1" dirty="0" err="1">
                <a:solidFill>
                  <a:schemeClr val="bg1"/>
                </a:solidFill>
              </a:rPr>
              <a:t>Schegloff</a:t>
            </a:r>
            <a:r>
              <a:rPr lang="en-US" sz="2400" b="1" dirty="0">
                <a:solidFill>
                  <a:schemeClr val="bg1"/>
                </a:solidFill>
              </a:rPr>
              <a:t>) and DA (discourse analysis – e.g., Gee)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Between utterances or adjacency pairs &amp; identity or ideology issues</a:t>
            </a:r>
          </a:p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Science of small-group cognition between individual unit of analysis &amp; communities of practice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201613" y="3048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“Longer sequences” in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219200"/>
            <a:ext cx="7010400" cy="41148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1419225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Conversation Analysis (CA): Sacks (1962), Schegloff (2007), etc. looks at how people construct their interactions, e.g., with turn taking and adjacency-pair responses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Traditionally focused on adult, American, face-to-face, informal speech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Needs to be adapted to online text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Needs to be extended from adjacency pairs to longer sequences that accomplish cognitive tasks by groups</a:t>
            </a:r>
          </a:p>
          <a:p>
            <a:pPr marL="342900" indent="-342900"/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VMT environment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914400"/>
          <a:ext cx="9152981" cy="5638800"/>
        </p:xfrm>
        <a:graphic>
          <a:graphicData uri="http://schemas.openxmlformats.org/presentationml/2006/ole">
            <p:oleObj spid="_x0000_s89090" name="Document" r:id="rId4" imgW="5524500" imgH="3111500" progId="Word.Document.12">
              <p:link updateAutomatic="1"/>
            </p:oleObj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Case study topic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9200" y="914400"/>
          <a:ext cx="6508750" cy="5824538"/>
        </p:xfrm>
        <a:graphic>
          <a:graphicData uri="http://schemas.openxmlformats.org/presentationml/2006/ole">
            <p:oleObj spid="_x0000_s91138" name="Document" r:id="rId4" imgW="3022600" imgH="2705100" progId="Word.Document.12">
              <p:link updateAutomatic="1"/>
            </p:oleObj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201613" y="-76200"/>
            <a:ext cx="865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Select a problem</a:t>
            </a:r>
          </a:p>
        </p:txBody>
      </p:sp>
      <p:pic>
        <p:nvPicPr>
          <p:cNvPr id="30725" name="Picture 5" descr="lo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66738"/>
            <a:ext cx="7467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Decide to start</a:t>
            </a:r>
          </a:p>
        </p:txBody>
      </p:sp>
      <p:pic>
        <p:nvPicPr>
          <p:cNvPr id="32773" name="Picture 5" descr="log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524000"/>
            <a:ext cx="8818562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FAC97-8E61-8440-99C7-F6C03603473A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29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Pick an approach</a:t>
            </a:r>
          </a:p>
        </p:txBody>
      </p:sp>
      <p:pic>
        <p:nvPicPr>
          <p:cNvPr id="34821" name="Picture 5" descr="log3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9144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2438400" y="1524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4000" b="1" dirty="0" smtClean="0">
                <a:solidFill>
                  <a:srgbClr val="0D5A50"/>
                </a:solidFill>
                <a:latin typeface="Arial Rounded MT Bold" pitchFamily="-111" charset="0"/>
              </a:rPr>
              <a:t>Overview</a:t>
            </a:r>
            <a:endParaRPr lang="en-US" sz="40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1371600"/>
            <a:ext cx="6934200" cy="4801314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6413" y="1371600"/>
            <a:ext cx="6148387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This paper is based on the Virtual Math Teams project, including the 3 dissertations of the co-authors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present an alternative to the view of Common Ground based on convergence of mental models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present a case study from VMT Spring Fest 2006, Team C, Session 3.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analyze how 3 students establish and maintain intersubjective understanding of a math problem, which they solve as a group</a:t>
            </a: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9" name="Picture 3" descr="VMTLogo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0"/>
            <a:ext cx="1778000" cy="129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Identify the pattern</a:t>
            </a:r>
          </a:p>
        </p:txBody>
      </p:sp>
      <p:pic>
        <p:nvPicPr>
          <p:cNvPr id="36869" name="Picture 5" descr="log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209800"/>
            <a:ext cx="87899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Title 1"/>
          <p:cNvSpPr txBox="1">
            <a:spLocks/>
          </p:cNvSpPr>
          <p:nvPr/>
        </p:nvSpPr>
        <p:spPr bwMode="auto">
          <a:xfrm>
            <a:off x="28575" y="209550"/>
            <a:ext cx="3019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Seek the equation</a:t>
            </a:r>
          </a:p>
        </p:txBody>
      </p:sp>
      <p:pic>
        <p:nvPicPr>
          <p:cNvPr id="38917" name="Picture 5" descr="log5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9550"/>
            <a:ext cx="60404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Title 1"/>
          <p:cNvSpPr txBox="1">
            <a:spLocks/>
          </p:cNvSpPr>
          <p:nvPr/>
        </p:nvSpPr>
        <p:spPr bwMode="auto">
          <a:xfrm>
            <a:off x="201613" y="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Negotiate the solution</a:t>
            </a:r>
          </a:p>
        </p:txBody>
      </p:sp>
      <p:pic>
        <p:nvPicPr>
          <p:cNvPr id="40965" name="Picture 7" descr="log6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219200"/>
            <a:ext cx="8610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Check cases</a:t>
            </a:r>
          </a:p>
        </p:txBody>
      </p:sp>
      <p:pic>
        <p:nvPicPr>
          <p:cNvPr id="43013" name="Picture 5" descr="log7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295400"/>
            <a:ext cx="86582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Celebrate the 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solution:</a:t>
            </a:r>
          </a:p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“Aha” moment in math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45061" name="Picture 5" descr="log8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219200"/>
            <a:ext cx="8839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0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Present a formal </a:t>
            </a:r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solution (proof)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47109" name="Picture 5" descr="log9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03300"/>
            <a:ext cx="7112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Close the topic</a:t>
            </a:r>
          </a:p>
        </p:txBody>
      </p:sp>
      <p:pic>
        <p:nvPicPr>
          <p:cNvPr id="49157" name="Picture 5" descr="log10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2438400"/>
            <a:ext cx="88598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</a:t>
            </a:r>
          </a:p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sequential structure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801813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1776413" y="2133600"/>
            <a:ext cx="614838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sequential structure of collaborative math discourse?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Longer sequence is 10 discourse moves, each built on an adjacency pair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Together, they accomplish group cognitive problem solving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Structure of collaborative knowledge building: longer sequence of discourse moves, each at the group (interactional) unit of analysis</a:t>
            </a:r>
          </a:p>
          <a:p>
            <a:pPr marL="342900" indent="-342900"/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201613" y="457200"/>
            <a:ext cx="8658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</a:t>
            </a:r>
          </a:p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The longer-sequence structure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057400"/>
            <a:ext cx="7010400" cy="4141787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590800" y="2311400"/>
            <a:ext cx="5037138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1. Open the topic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2. Decide to start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3. Pick an approach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4. Identify the pattern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5. Seek the equation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6. Negotiate the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7. Check cases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8. Confirm the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9. Present a formal solution</a:t>
            </a:r>
          </a:p>
          <a:p>
            <a:pPr>
              <a:defRPr/>
            </a:pPr>
            <a:r>
              <a:rPr lang="en-US" sz="2400" b="1" dirty="0">
                <a:solidFill>
                  <a:srgbClr val="141E2C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Log 10. Close the topic</a:t>
            </a:r>
          </a:p>
          <a:p>
            <a:pPr marL="342900" indent="-342900">
              <a:defRPr/>
            </a:pPr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Group cognition in math: the learning (knowledge building)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1436688"/>
            <a:ext cx="7010400" cy="4937125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1447800" y="1436688"/>
            <a:ext cx="6148388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group solved a math problem that had eluded the larger group and that another group had gotten wrong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They did this through a longer sequence of 10 interactional discourse moves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Each move was a mundane (everyday) practice of discourse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The problem solving took place in the discourse, not in private mental space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Knowledge building could be observed and analyzed in detail</a:t>
            </a:r>
          </a:p>
          <a:p>
            <a:pPr marL="342900" indent="-342900"/>
            <a:r>
              <a:rPr lang="en-US" sz="2400" b="1">
                <a:solidFill>
                  <a:schemeClr val="bg1"/>
                </a:solidFill>
              </a:rPr>
              <a:t>Math facts and procedures were not the focus (happened “between the lines”)</a:t>
            </a:r>
          </a:p>
          <a:p>
            <a:pPr marL="342900" indent="-342900"/>
            <a:endParaRPr lang="en-US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1143000"/>
          </a:xfrm>
        </p:spPr>
        <p:txBody>
          <a:bodyPr/>
          <a:lstStyle/>
          <a:p>
            <a:r>
              <a:rPr lang="en-US" sz="3200" dirty="0" smtClean="0"/>
              <a:t>An infant &amp; adult share a meaningful gesture at a shared object</a:t>
            </a:r>
            <a:endParaRPr lang="en-US" sz="3200" dirty="0"/>
          </a:p>
        </p:txBody>
      </p:sp>
      <p:pic>
        <p:nvPicPr>
          <p:cNvPr id="4" name="Content Placeholder 3" descr="infa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3" r="-1213"/>
          <a:stretch>
            <a:fillRect/>
          </a:stretch>
        </p:blipFill>
        <p:spPr>
          <a:xfrm>
            <a:off x="990600" y="1371600"/>
            <a:ext cx="7315200" cy="4730788"/>
          </a:xfr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Meaning making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3716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2263" y="1752600"/>
            <a:ext cx="6148387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Details of how the group co-constructs meaning: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symbolic expression “4n</a:t>
            </a:r>
            <a:r>
              <a:rPr lang="en-US" sz="2400" b="1" baseline="3000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” as meaningful to the group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Analyzed from traces of the participants’ perspective (ethnomethodology)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Multi-modal movement: visual reasoning, narrative description, symbolic abstraction</a:t>
            </a:r>
          </a:p>
          <a:p>
            <a:pPr marL="342900" indent="-342900">
              <a:defRPr/>
            </a:pPr>
            <a:endParaRPr lang="en-US" sz="2400" b="1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6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srgbClr val="0D5A50"/>
                </a:solidFill>
                <a:latin typeface="Arial Rounded MT Bold" pitchFamily="-111" charset="0"/>
              </a:rPr>
              <a:t>Analysis of group cognition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1371600"/>
            <a:ext cx="7010400" cy="4572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2263" y="1752600"/>
            <a:ext cx="6713537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First detailed analysis of a “longer sequence”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Showed how it is a sequence of discourse moves each built on an adjacency pair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Shows how the group – as a group, not as an expression of individual mental acts – accomplished problem solving in a socio-technical environment</a:t>
            </a:r>
          </a:p>
          <a:p>
            <a:pPr marL="342900" indent="-342900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 example of a microanalysis of group cognition in an online team of students discussing math</a:t>
            </a:r>
          </a:p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2590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0D5A50"/>
                </a:solidFill>
                <a:latin typeface="Times New Roman"/>
                <a:cs typeface="Times New Roman"/>
              </a:rPr>
              <a:t>For Further Information: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305800" cy="38862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“Group Cognition”</a:t>
            </a:r>
            <a:r>
              <a:rPr lang="en-US" altLang="zh-CN" sz="2800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(2006, MIT Press)</a:t>
            </a:r>
          </a:p>
          <a:p>
            <a:pPr eaLnBrk="1" hangingPunct="1">
              <a:buNone/>
            </a:pPr>
            <a:r>
              <a:rPr lang="en-US" sz="2800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“Studying Virtual Math Teams” </a:t>
            </a:r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(2009, Springer)</a:t>
            </a:r>
            <a:endParaRPr lang="en-US" sz="28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 Stahl’s </a:t>
            </a:r>
            <a:r>
              <a:rPr lang="en-US" sz="2800" i="1" dirty="0" err="1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e</a:t>
            </a:r>
            <a:r>
              <a:rPr lang="en-US" sz="2800" i="1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-Library </a:t>
            </a:r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(</a:t>
            </a:r>
            <a:r>
              <a:rPr lang="en-US" sz="24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collections of papers free for </a:t>
            </a:r>
            <a:r>
              <a:rPr lang="en-US" sz="2400" dirty="0" err="1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iPad</a:t>
            </a:r>
            <a:r>
              <a:rPr lang="en-US" sz="24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Kindle, PDF or low-cost print-on-demand</a:t>
            </a:r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): </a:t>
            </a:r>
            <a:r>
              <a:rPr lang="en-US" sz="2800" dirty="0" err="1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GerryStahl.net/elibrary</a:t>
            </a:r>
            <a:endParaRPr lang="en-US" sz="28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sz="24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Paper 1: 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cscl2011.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pdf</a:t>
            </a:r>
            <a:endParaRPr lang="en-US" sz="2800" dirty="0" smtClean="0">
              <a:solidFill>
                <a:srgbClr val="0D5A50"/>
              </a:solidFill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Slides 1: 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cscl2011.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ppt.pdf</a:t>
            </a:r>
            <a:endParaRPr lang="en-US" sz="2800" dirty="0" smtClean="0">
              <a:solidFill>
                <a:srgbClr val="0D5A50"/>
              </a:solidFill>
              <a:latin typeface="Times New Roman" pitchFamily="-111" charset="0"/>
              <a:ea typeface="ＭＳ Ｐゴシック" pitchFamily="-111" charset="-128"/>
              <a:cs typeface="ＭＳ Ｐゴシック" pitchFamily="-111" charset="-128"/>
              <a:hlinkClick r:id="rId3"/>
            </a:endParaRPr>
          </a:p>
          <a:p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Paper 2: 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GerryStahl.net/pub/cscl2011stahl.pdf</a:t>
            </a:r>
            <a:endParaRPr lang="en-US" sz="2800" dirty="0" smtClean="0">
              <a:solidFill>
                <a:srgbClr val="0D5A50"/>
              </a:solidFill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US" sz="2800" dirty="0" smtClean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Slides 2: </a:t>
            </a:r>
            <a:r>
              <a:rPr lang="en-US" sz="2800" dirty="0" smtClean="0">
                <a:solidFill>
                  <a:srgbClr val="0D5A50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GerryStahl.net/pub/cscl2011stahl.ppt.pdf</a:t>
            </a:r>
            <a:endParaRPr lang="en-US" sz="2800" dirty="0" smtClean="0">
              <a:solidFill>
                <a:srgbClr val="0D5A50"/>
              </a:solidFill>
              <a:latin typeface="Times New Roman" pitchFamily="-111" charset="0"/>
              <a:ea typeface="ＭＳ Ｐゴシック" pitchFamily="-111" charset="-128"/>
              <a:cs typeface="ＭＳ Ｐゴシック" pitchFamily="-111" charset="-128"/>
              <a:hlinkClick r:id="rId3"/>
            </a:endParaRPr>
          </a:p>
          <a:p>
            <a:endParaRPr lang="en-US" sz="24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US" sz="2400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61444" name="Picture 3" descr="VMTLogo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525" y="5872163"/>
            <a:ext cx="13541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73909"/>
            <a:ext cx="609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FCE579-E30E-4A44-901D-E21ED805B41E}" type="slidenum">
              <a:rPr lang="en-US">
                <a:ln>
                  <a:solidFill>
                    <a:srgbClr val="141E2C"/>
                  </a:solidFill>
                </a:ln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>
              <a:ln>
                <a:solidFill>
                  <a:srgbClr val="141E2C"/>
                </a:solidFill>
              </a:ln>
              <a:latin typeface="+mn-lt"/>
              <a:ea typeface="+mn-ea"/>
              <a:cs typeface="+mn-cs"/>
            </a:endParaRPr>
          </a:p>
        </p:txBody>
      </p:sp>
      <p:pic>
        <p:nvPicPr>
          <p:cNvPr id="61446" name="Picture 10" descr="Main logo_1cwith IST_outlines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72163"/>
            <a:ext cx="24384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9" descr="waterma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6175" y="5872163"/>
            <a:ext cx="14033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74247" y="5871922"/>
            <a:ext cx="3969753" cy="9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5173663" y="5872163"/>
            <a:ext cx="3970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111" charset="0"/>
              </a:rPr>
              <a:t>website: </a:t>
            </a:r>
            <a:r>
              <a:rPr lang="en-US" sz="2000" dirty="0" err="1">
                <a:solidFill>
                  <a:srgbClr val="FF6600"/>
                </a:solidFill>
                <a:latin typeface="Times New Roman" pitchFamily="-111" charset="0"/>
              </a:rPr>
              <a:t>GerryStahl.net</a:t>
            </a:r>
            <a:endParaRPr lang="en-US" sz="2000" dirty="0">
              <a:solidFill>
                <a:srgbClr val="FF6600"/>
              </a:solidFill>
              <a:latin typeface="Times New Roman" pitchFamily="-111" charset="0"/>
            </a:endParaRPr>
          </a:p>
          <a:p>
            <a:r>
              <a:rPr lang="en-US" sz="2000" dirty="0">
                <a:latin typeface="Times New Roman" pitchFamily="-111" charset="0"/>
              </a:rPr>
              <a:t>email: </a:t>
            </a:r>
            <a:r>
              <a:rPr lang="en-US" sz="2000" dirty="0" err="1">
                <a:solidFill>
                  <a:srgbClr val="FF6600"/>
                </a:solidFill>
                <a:latin typeface="Times New Roman" pitchFamily="-111" charset="0"/>
              </a:rPr>
              <a:t>Gerry@GerryStahl.net</a:t>
            </a:r>
            <a:r>
              <a:rPr lang="en-US" sz="2000" dirty="0">
                <a:solidFill>
                  <a:srgbClr val="FF6600"/>
                </a:solidFill>
                <a:latin typeface="Times New Roman" pitchFamily="-111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Problem of Intersubjectivity and Common Ground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1295401"/>
            <a:ext cx="7391400" cy="4953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95400" y="1354754"/>
            <a:ext cx="67135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precondition of collaborative learning is that the participants understand each other enough to accomplish their work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includes tacit background knowledge and explicit shared understanding of the current topic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 cognitive science, grounding of shared understanding is treated as the explicit comparison of mental models or internal opinions; in our analysis, it is the result of interactional work in which a shared world is created and various methods are used to ensure a sharing of this world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76201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Grounding of Intersubjectivity : Physically Embodied Being-in-the-World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600" y="1371601"/>
            <a:ext cx="8483600" cy="5105399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85801" y="1447800"/>
            <a:ext cx="815339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We all find others and ourselves within one world.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We learn about and experience the many dimensions of this world together, as we mature as social beings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“problem” of establishing intersubjectivity is a pseudo-problem in most cases.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Human existence is fundamentally intersubjective from the start.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We understand the world in which we are embodied with other people and cultural artifacts as a shared world. 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0C1600-2B5B-B94F-8EC5-82B42B88E8B5}" type="slidenum"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7</a:t>
            </a:fld>
            <a:endParaRPr lang="en-US">
              <a:latin typeface="Corbe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80975" y="0"/>
            <a:ext cx="865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Issue of Intersubjectivity </a:t>
            </a:r>
          </a:p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in Virtual (CSCL) Worlds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355600" y="63738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orbel" pitchFamily="-111" charset="0"/>
                <a:ea typeface="ＭＳ Ｐゴシック" pitchFamily="-111" charset="-128"/>
                <a:cs typeface="ＭＳ Ｐゴシック" pitchFamily="-111" charset="-128"/>
              </a:rPr>
              <a:t>Gerry Stahl -- CSCL 2011</a:t>
            </a:r>
          </a:p>
        </p:txBody>
      </p:sp>
      <p:pic>
        <p:nvPicPr>
          <p:cNvPr id="9" name="Picture 8" descr="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0680"/>
            <a:ext cx="8229600" cy="564207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01613" y="152400"/>
            <a:ext cx="865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The Practical Issue of </a:t>
            </a:r>
          </a:p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Intersubjectivity Online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600" y="1295401"/>
            <a:ext cx="8483600" cy="4953000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85800" y="1371600"/>
            <a:ext cx="7924799" cy="496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How do people who meet online create a shared world in which they can understand things the same?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How do their online actions (chat and drawing) build a joint problem space of actors, places, times, social relations, semantics, artifacts and group members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How do they raise issues of understanding, repair misunderstandings, share perspectives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How does the group interaction establish a shared discourse context to support intersubjectivity without physical embodiment?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 smtClean="0">
                <a:solidFill>
                  <a:srgbClr val="0D5A50"/>
                </a:solidFill>
                <a:latin typeface="Arial Rounded MT Bold" pitchFamily="-111" charset="0"/>
              </a:rPr>
              <a:t>Opening a Shared World</a:t>
            </a:r>
            <a:endParaRPr lang="en-US" sz="3200" b="1" dirty="0">
              <a:solidFill>
                <a:srgbClr val="0D5A50"/>
              </a:solidFill>
              <a:latin typeface="Arial Rounded MT Bold" pitchFamily="-111" charset="0"/>
            </a:endParaRPr>
          </a:p>
        </p:txBody>
      </p:sp>
      <p:pic>
        <p:nvPicPr>
          <p:cNvPr id="7" name="Picture 6" descr="log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43000"/>
            <a:ext cx="7985957" cy="48768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 spd="med">
        <mp:cube/>
      </mp:transition>
    </mc:Choice>
    <mc:Fallback>
      <p:transition spd="med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cscl2011beijing.potx</Template>
  <TotalTime>5655</TotalTime>
  <Words>1726</Words>
  <Application>Microsoft Macintosh PowerPoint</Application>
  <PresentationFormat>On-screen Show (4:3)</PresentationFormat>
  <Paragraphs>175</Paragraphs>
  <Slides>42</Slides>
  <Notes>37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Metro</vt:lpstr>
      <vt:lpstr>???</vt:lpstr>
      <vt:lpstr>???</vt:lpstr>
      <vt:lpstr>International Summer School of Doctoral Candidates in Educational Technology, Beijing, China, July 15, 2011 </vt:lpstr>
      <vt:lpstr>Slide 2</vt:lpstr>
      <vt:lpstr>Slide 3</vt:lpstr>
      <vt:lpstr>An infant &amp; adult share a meaningful gesture at a shared object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Let there be meaning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For Further Information: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and Interpretation in Collaboration</dc:title>
  <dc:subject>CSCL 2003 paper</dc:subject>
  <dc:creator>Gerry Stahl</dc:creator>
  <cp:lastModifiedBy>Gerry Stahl</cp:lastModifiedBy>
  <cp:revision>247</cp:revision>
  <cp:lastPrinted>2011-05-24T15:06:24Z</cp:lastPrinted>
  <dcterms:created xsi:type="dcterms:W3CDTF">2011-07-14T13:12:15Z</dcterms:created>
  <dcterms:modified xsi:type="dcterms:W3CDTF">2011-07-14T13:57:05Z</dcterms:modified>
</cp:coreProperties>
</file>