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9" r:id="rId3"/>
    <p:sldId id="420" r:id="rId4"/>
    <p:sldId id="421" r:id="rId5"/>
    <p:sldId id="422" r:id="rId6"/>
    <p:sldId id="377" r:id="rId7"/>
    <p:sldId id="426" r:id="rId8"/>
    <p:sldId id="415" r:id="rId9"/>
    <p:sldId id="424" r:id="rId10"/>
    <p:sldId id="425" r:id="rId11"/>
    <p:sldId id="423" r:id="rId12"/>
    <p:sldId id="37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bg1"/>
    </p:penClr>
  </p:showPr>
  <p:clrMru>
    <a:srgbClr val="3C0114"/>
    <a:srgbClr val="3C0128"/>
    <a:srgbClr val="440B0C"/>
    <a:srgbClr val="3C0032"/>
    <a:srgbClr val="32003C"/>
    <a:srgbClr val="320000"/>
    <a:srgbClr val="FF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8215" autoAdjust="0"/>
    <p:restoredTop sz="86418" autoAdjust="0"/>
  </p:normalViewPr>
  <p:slideViewPr>
    <p:cSldViewPr>
      <p:cViewPr varScale="1">
        <p:scale>
          <a:sx n="122" d="100"/>
          <a:sy n="122" d="100"/>
        </p:scale>
        <p:origin x="-104" y="-10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B323F40-79D5-4941-8054-59CB3114C1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406E2A9-3AD9-1E4F-B6D5-FEA74D28E9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5738" y="0"/>
            <a:ext cx="1949450" cy="6118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97538" cy="6118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799388" cy="6118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2788" y="1470025"/>
            <a:ext cx="7772400" cy="46482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470025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470025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136525" y="146050"/>
            <a:ext cx="8870950" cy="6565900"/>
          </a:xfrm>
          <a:prstGeom prst="rect">
            <a:avLst/>
          </a:prstGeom>
          <a:gradFill rotWithShape="1">
            <a:gsLst>
              <a:gs pos="0">
                <a:srgbClr val="3C0032"/>
              </a:gs>
              <a:gs pos="100000">
                <a:srgbClr val="440B0C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470025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8077200" y="6172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96DC3EB9-65FA-8648-9642-25FF1E01A7A1}" type="slidenum">
              <a:rPr lang="en-US" sz="1600" b="0">
                <a:solidFill>
                  <a:srgbClr val="FF3399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600" b="0">
              <a:solidFill>
                <a:srgbClr val="FF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ABD5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charset="2"/>
        <a:buChar char="Ø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981200" y="4953000"/>
            <a:ext cx="5308600" cy="1795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8600"/>
            <a:ext cx="6542088" cy="1066800"/>
          </a:xfrm>
        </p:spPr>
        <p:txBody>
          <a:bodyPr/>
          <a:lstStyle/>
          <a:p>
            <a:r>
              <a:rPr lang="en-US" sz="2000" dirty="0"/>
              <a:t>International Summer School of Doctoral Candidates in Educational Technology, Beijing, </a:t>
            </a:r>
            <a:r>
              <a:rPr lang="en-US" sz="2000" dirty="0" smtClean="0"/>
              <a:t>China, July 14, 2011 </a:t>
            </a:r>
            <a:endParaRPr lang="en-US" sz="2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953000"/>
            <a:ext cx="5486400" cy="1689100"/>
          </a:xfrm>
        </p:spPr>
        <p:txBody>
          <a:bodyPr/>
          <a:lstStyle/>
          <a:p>
            <a:r>
              <a:rPr lang="en-US" b="1" dirty="0"/>
              <a:t>Gerry Stahl</a:t>
            </a:r>
          </a:p>
          <a:p>
            <a:r>
              <a:rPr lang="en-US" sz="2000" b="1" dirty="0"/>
              <a:t>Drexel University, Philadelphia, USA</a:t>
            </a:r>
          </a:p>
          <a:p>
            <a:r>
              <a:rPr lang="en-US" sz="2000" b="1" dirty="0" err="1" smtClean="0"/>
              <a:t>Gerry@GerryStahl.net</a:t>
            </a:r>
            <a:endParaRPr lang="en-US" sz="2000" b="1" dirty="0" smtClean="0"/>
          </a:p>
          <a:p>
            <a:r>
              <a:rPr lang="en-US" sz="2000" b="1" dirty="0" smtClean="0"/>
              <a:t>http://</a:t>
            </a:r>
            <a:r>
              <a:rPr lang="en-US" sz="2000" b="1" dirty="0" err="1" smtClean="0"/>
              <a:t>GerryStahl.net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685800" y="1828800"/>
            <a:ext cx="7772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>
                <a:solidFill>
                  <a:schemeClr val="bg1"/>
                </a:solidFill>
              </a:rPr>
              <a:t>CSCL: Past, present and future of research on educational technology in the </a:t>
            </a:r>
            <a:r>
              <a:rPr lang="en-US" sz="4400" i="1" dirty="0" smtClean="0">
                <a:solidFill>
                  <a:schemeClr val="bg1"/>
                </a:solidFill>
              </a:rPr>
              <a:t>West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there be pointing</a:t>
            </a:r>
            <a:endParaRPr lang="en-US" dirty="0"/>
          </a:p>
        </p:txBody>
      </p:sp>
      <p:pic>
        <p:nvPicPr>
          <p:cNvPr id="7" name="Content Placeholder 6" descr="go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807" r="-12807"/>
          <a:stretch>
            <a:fillRect/>
          </a:stretch>
        </p:blipFill>
        <p:spPr>
          <a:xfrm>
            <a:off x="-152400" y="990600"/>
            <a:ext cx="9556230" cy="5715000"/>
          </a:xfrm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3600" dirty="0"/>
              <a:t>Conclusion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3340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Focus on a specific project, artifact, intervention or experimental manipulation—but be aware of the multiple dimensions of alternative possibilities and issues.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Stay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grounded in the specific focus and what you can find in your data, but consider how that data might look with other conceptualizations.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Build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your argument, but take seriously counter-arguments from other perspectives.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Work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respectfully with people from different intellectual traditions and invite them to collaborate and bring their approaches to your project.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Advances </a:t>
            </a:r>
            <a:r>
              <a:rPr lang="en-US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 CSCL will increasingly come from multidisciplinary research labs and from global collaborations.</a:t>
            </a:r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 descr="Stationery"/>
          <p:cNvSpPr>
            <a:spLocks noChangeArrowheads="1"/>
          </p:cNvSpPr>
          <p:nvPr/>
        </p:nvSpPr>
        <p:spPr bwMode="auto">
          <a:xfrm>
            <a:off x="457200" y="1219200"/>
            <a:ext cx="3917950" cy="45974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Wingdings" charset="2"/>
              <a:buChar char="Ø"/>
            </a:pPr>
            <a:endParaRPr lang="en-US" sz="3200"/>
          </a:p>
        </p:txBody>
      </p:sp>
      <p:graphicFrame>
        <p:nvGraphicFramePr>
          <p:cNvPr id="187395" name="Group 3"/>
          <p:cNvGraphicFramePr>
            <a:graphicFrameLocks noGrp="1"/>
          </p:cNvGraphicFramePr>
          <p:nvPr>
            <p:ph sz="half" idx="2"/>
          </p:nvPr>
        </p:nvGraphicFramePr>
        <p:xfrm>
          <a:off x="685800" y="1371600"/>
          <a:ext cx="3571875" cy="4254500"/>
        </p:xfrm>
        <a:graphic>
          <a:graphicData uri="http://schemas.openxmlformats.org/drawingml/2006/table">
            <a:tbl>
              <a:tblPr/>
              <a:tblGrid>
                <a:gridCol w="3571875"/>
              </a:tblGrid>
              <a:tr h="425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Full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paper: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400" b="1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http://GerryStahl.net/pub/cts2011.pdf</a:t>
                      </a:r>
                      <a:endParaRPr kumimoji="0" lang="en-US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eLibrary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of my writings: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2400" b="1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http://GerryStahl.net/pub/cts2011.pdf</a:t>
                      </a:r>
                      <a:endParaRPr kumimoji="0" lang="en-US" sz="2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2400" b="1" i="1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Journal of CSCL: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http://ijCSCL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org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7401" name="Picture 9"/>
          <p:cNvPicPr>
            <a:picLocks noChangeAspect="1" noChangeArrowheads="1"/>
          </p:cNvPicPr>
          <p:nvPr/>
        </p:nvPicPr>
        <p:blipFill>
          <a:blip r:embed="rId3"/>
          <a:srcRect l="55322" t="13780" r="3125" b="9050"/>
          <a:stretch>
            <a:fillRect/>
          </a:stretch>
        </p:blipFill>
        <p:spPr bwMode="auto">
          <a:xfrm>
            <a:off x="4859338" y="146050"/>
            <a:ext cx="4713287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8893175" y="0"/>
            <a:ext cx="8636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242050" y="2276475"/>
            <a:ext cx="635000" cy="173038"/>
          </a:xfrm>
          <a:prstGeom prst="rect">
            <a:avLst/>
          </a:prstGeom>
          <a:solidFill>
            <a:srgbClr val="A662F0"/>
          </a:solidFill>
          <a:ln w="9525">
            <a:solidFill>
              <a:srgbClr val="A662F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Past: The Roots of CSCL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Present: Alternative approaches within CSCL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Future: Lessons from CSCL Research and Theory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Past: The Roots of CSCL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Schematic histories of educational technology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roles of technology in CSCL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role of individual student learners in CSCL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role of testing and assessment in CSCL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Supporting 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intersubjective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meaning making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Present: Alternative approaches within CSCL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 theoretical 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divide</a:t>
            </a:r>
          </a:p>
          <a:p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Dimensions 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analysis</a:t>
            </a:r>
          </a:p>
          <a:p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Multi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-vocal methods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Future: Lessons from CSCL Research and Theory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1: Learn collaboratively in multi-disciplinary labs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2: Study different approaches to CSCL issues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3: Conduct design-based research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4: Engage in socio-technical design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5: Leverage technological advances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Lesson 6: It takes a global village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2788" y="606425"/>
            <a:ext cx="7772400" cy="5414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Adapt Conversation Analysis (CA) to chat</a:t>
            </a:r>
          </a:p>
          <a:p>
            <a:pPr>
              <a:lnSpc>
                <a:spcPct val="90000"/>
              </a:lnSpc>
            </a:pPr>
            <a:r>
              <a:rPr lang="en-US"/>
              <a:t>speech 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 text</a:t>
            </a:r>
          </a:p>
          <a:p>
            <a:pPr>
              <a:lnSpc>
                <a:spcPct val="90000"/>
              </a:lnSpc>
            </a:pPr>
            <a:r>
              <a:rPr lang="en-US"/>
              <a:t>face-to-face </a:t>
            </a:r>
            <a:r>
              <a:rPr lang="en-US">
                <a:sym typeface="Wingdings" charset="2"/>
              </a:rPr>
              <a:t> distant (computer-mediated)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turn-taking  simultaneous responses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visible production  finished postings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detailed transcript  chat log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social conversation  math discourse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informal  institutional 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socialized methods  new methods</a:t>
            </a:r>
          </a:p>
          <a:p>
            <a:pPr>
              <a:lnSpc>
                <a:spcPct val="90000"/>
              </a:lnSpc>
            </a:pPr>
            <a:r>
              <a:rPr lang="en-US">
                <a:sym typeface="Wingdings" charset="2"/>
              </a:rPr>
              <a:t>facial expression  emoticons, etc.</a:t>
            </a:r>
            <a:endParaRPr lang="en-US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200" dirty="0" smtClean="0"/>
              <a:t>History of theory and the expanded unit of analysis</a:t>
            </a:r>
            <a:endParaRPr lang="en-US" sz="3200" dirty="0"/>
          </a:p>
        </p:txBody>
      </p:sp>
      <p:pic>
        <p:nvPicPr>
          <p:cNvPr id="4" name="Content Placeholder 3" descr="theor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023" r="-5023"/>
          <a:stretch>
            <a:fillRect/>
          </a:stretch>
        </p:blipFill>
        <p:spPr>
          <a:xfrm>
            <a:off x="-228600" y="838200"/>
            <a:ext cx="9556229" cy="5715000"/>
          </a:xfr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2788" y="606425"/>
            <a:ext cx="7772400" cy="5414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longer really Conversation Analysis (CA)</a:t>
            </a:r>
          </a:p>
          <a:p>
            <a:pPr>
              <a:lnSpc>
                <a:spcPct val="90000"/>
              </a:lnSpc>
            </a:pPr>
            <a:r>
              <a:rPr lang="en-US"/>
              <a:t>But ethnomethodological Chat Analysis</a:t>
            </a:r>
          </a:p>
          <a:p>
            <a:pPr>
              <a:lnSpc>
                <a:spcPct val="90000"/>
              </a:lnSpc>
            </a:pPr>
            <a:r>
              <a:rPr lang="en-US"/>
              <a:t>How do participants in math chats “do math”, maintain chat, construct “social order”, define “member methods”?</a:t>
            </a:r>
          </a:p>
          <a:p>
            <a:pPr>
              <a:lnSpc>
                <a:spcPct val="90000"/>
              </a:lnSpc>
            </a:pPr>
            <a:r>
              <a:rPr lang="en-US"/>
              <a:t>How are shared meanings and math objects co-constructed by the group as inter-subjectively shared?  (e.g., symbolic artifacts that are meaningful for the group, e.g., words, themes, symbols, procedures) </a:t>
            </a:r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 smtClean="0"/>
              <a:t>An infant and adult share a meaningful gesture at a shared object</a:t>
            </a:r>
            <a:endParaRPr lang="en-US" dirty="0"/>
          </a:p>
        </p:txBody>
      </p:sp>
      <p:pic>
        <p:nvPicPr>
          <p:cNvPr id="4" name="Content Placeholder 3" descr="infan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380" r="-5380"/>
          <a:stretch>
            <a:fillRect/>
          </a:stretch>
        </p:blipFill>
        <p:spPr>
          <a:xfrm>
            <a:off x="97436" y="1219200"/>
            <a:ext cx="9046564" cy="5410200"/>
          </a:xfr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502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Wingdings</vt:lpstr>
      <vt:lpstr>宋体</vt:lpstr>
      <vt:lpstr>Arial</vt:lpstr>
      <vt:lpstr>Times</vt:lpstr>
      <vt:lpstr>Default Design</vt:lpstr>
      <vt:lpstr>International Summer School of Doctoral Candidates in Educational Technology, Beijing, China, July 14, 2011 </vt:lpstr>
      <vt:lpstr>Introduction </vt:lpstr>
      <vt:lpstr>Past: The Roots of CSCL </vt:lpstr>
      <vt:lpstr>Present: Alternative approaches within CSCL </vt:lpstr>
      <vt:lpstr>Future: Lessons from CSCL Research and Theory </vt:lpstr>
      <vt:lpstr>Slide 6</vt:lpstr>
      <vt:lpstr>History of theory and the expanded unit of analysis</vt:lpstr>
      <vt:lpstr>Slide 8</vt:lpstr>
      <vt:lpstr>An infant and adult share a meaningful gesture at a shared object</vt:lpstr>
      <vt:lpstr>Let there be pointing</vt:lpstr>
      <vt:lpstr>Conclusion </vt:lpstr>
      <vt:lpstr>Slide 12</vt:lpstr>
    </vt:vector>
  </TitlesOfParts>
  <Company>Drexel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and Interpretation in Collaboration</dc:title>
  <dc:subject>CSCL 2003 paper</dc:subject>
  <dc:creator>Gerry Stahl</dc:creator>
  <cp:lastModifiedBy>Gerry Stahl</cp:lastModifiedBy>
  <cp:revision>183</cp:revision>
  <dcterms:created xsi:type="dcterms:W3CDTF">2011-05-16T17:56:15Z</dcterms:created>
  <dcterms:modified xsi:type="dcterms:W3CDTF">2011-05-17T00:08:51Z</dcterms:modified>
</cp:coreProperties>
</file>