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2" r:id="rId2"/>
    <p:sldId id="308" r:id="rId3"/>
    <p:sldId id="328" r:id="rId4"/>
    <p:sldId id="316" r:id="rId5"/>
    <p:sldId id="332" r:id="rId6"/>
    <p:sldId id="309" r:id="rId7"/>
    <p:sldId id="329" r:id="rId8"/>
    <p:sldId id="310" r:id="rId9"/>
    <p:sldId id="311" r:id="rId10"/>
    <p:sldId id="313" r:id="rId11"/>
    <p:sldId id="317" r:id="rId12"/>
    <p:sldId id="318" r:id="rId13"/>
    <p:sldId id="319" r:id="rId14"/>
    <p:sldId id="320" r:id="rId15"/>
    <p:sldId id="326" r:id="rId16"/>
    <p:sldId id="322" r:id="rId17"/>
    <p:sldId id="323" r:id="rId18"/>
    <p:sldId id="324" r:id="rId19"/>
    <p:sldId id="325" r:id="rId20"/>
    <p:sldId id="314" r:id="rId21"/>
    <p:sldId id="330" r:id="rId22"/>
    <p:sldId id="327" r:id="rId23"/>
    <p:sldId id="315" r:id="rId24"/>
    <p:sldId id="331" r:id="rId25"/>
    <p:sldId id="28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B85F6"/>
    <a:srgbClr val="141E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Objects="1">
      <p:cViewPr varScale="1">
        <p:scale>
          <a:sx n="148" d="100"/>
          <a:sy n="148" d="100"/>
        </p:scale>
        <p:origin x="-116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7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handoutMaster" Target="handoutMasters/handoutMaster1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fld id="{C69EE1B8-1231-4F40-A6F1-6F33E3360BC8}" type="datetime1">
              <a:rPr lang="en-US"/>
              <a:pPr>
                <a:defRPr/>
              </a:pPr>
              <a:t>7/6/11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fld id="{42B7CD28-E193-444F-85D3-D1EA95DD2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fld id="{90351AB4-281B-364A-B778-B61A887257B3}" type="datetime1">
              <a:rPr lang="en-US"/>
              <a:pPr>
                <a:defRPr/>
              </a:pPr>
              <a:t>7/6/11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fld id="{34B94A25-B12B-9348-96D9-082009C75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9" charset="-128"/>
        <a:cs typeface="ＭＳ Ｐゴシック" pitchFamily="2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FA54E0-9010-0B4D-9551-67AC99B69351}" type="slidenum"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25</a:t>
            </a:fld>
            <a:endParaRPr lang="en-US">
              <a:latin typeface="Calibri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914400" y="6416675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 smtClean="0">
                <a:solidFill>
                  <a:srgbClr val="0D5A50"/>
                </a:solidFill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/>
              <a:t>Gerry Stahl -- CSCL 2011</a:t>
            </a:r>
          </a:p>
        </p:txBody>
      </p:sp>
      <p:sp>
        <p:nvSpPr>
          <p:cNvPr id="16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D5A50"/>
                </a:solidFill>
              </a:defRPr>
            </a:lvl1pPr>
          </a:lstStyle>
          <a:p>
            <a:pPr>
              <a:defRPr/>
            </a:pPr>
            <a:fld id="{375097EA-3EE9-7E4A-B995-4CDBA75848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/>
              <a:t>Gerry Stahl -- CSCL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7380-F64E-B442-AB69-D87A71375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/>
              <a:t>Gerry Stahl -- CSCL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2911-A41D-0342-83BF-F0F2CD830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5600" y="637381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 smtClean="0">
                <a:solidFill>
                  <a:srgbClr val="0D5A50"/>
                </a:solidFill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/>
              <a:t>Gerry Stahl -- CSCL 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29600" y="6373813"/>
            <a:ext cx="609600" cy="365125"/>
          </a:xfrm>
        </p:spPr>
        <p:txBody>
          <a:bodyPr/>
          <a:lstStyle>
            <a:lvl1pPr>
              <a:defRPr sz="1800" smtClean="0">
                <a:solidFill>
                  <a:srgbClr val="0D5A50"/>
                </a:solidFill>
              </a:defRPr>
            </a:lvl1pPr>
          </a:lstStyle>
          <a:p>
            <a:pPr>
              <a:defRPr/>
            </a:pPr>
            <a:fld id="{95644697-5226-AE4C-A270-8210EDCF87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/>
              <a:t>Gerry Stahl -- CSCL 2011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B377B-2271-B647-84AF-8B4A9BB39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/>
              <a:t>Gerry Stahl -- CSCL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6E9DB-9F94-8E4F-9569-A0774380E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/>
              <a:t>Gerry Stahl -- CSCL 2011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EA5F0-0A02-9340-80C6-7C09526C2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/>
              <a:t>Gerry Stahl -- CSCL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82097-6828-E546-AC4D-2BB1A57C4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/>
              <a:t>Gerry Stahl -- CSCL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E374-CB90-2B48-A6A2-3AA78B237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/>
              <a:t>Gerry Stahl -- CSCL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0E84A-2D09-504D-BBB5-39569920E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8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10946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32551" y="1443715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691866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10946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32551" y="1443715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691866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8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10945" y="1302240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32551" y="1443714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691865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/>
              <a:t>Gerry Stahl -- CSCL 2011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39DA8-A6C7-0541-977C-11E835389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1000">
              <a:schemeClr val="tx1"/>
            </a:gs>
            <a:gs pos="100000">
              <a:schemeClr val="accent1">
                <a:lumMod val="60000"/>
                <a:lumOff val="40000"/>
              </a:schemeClr>
            </a:gs>
            <a:gs pos="62000">
              <a:schemeClr val="accent1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55600" y="223838"/>
            <a:ext cx="8483600" cy="6905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55600" y="1143000"/>
            <a:ext cx="8483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077200" y="6373813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fld id="{A51E0529-C28A-CF4B-8B42-DC4451500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ransition spd="med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00576E"/>
          </a:solidFill>
          <a:latin typeface="Arial Rounded MT Bold"/>
          <a:ea typeface="ＭＳ Ｐゴシック" pitchFamily="29" charset="-128"/>
          <a:cs typeface="ＭＳ Ｐゴシック" pitchFamily="2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76E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76E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76E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76E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bg1"/>
        </a:buClr>
        <a:buSzPct val="95000"/>
        <a:buFont typeface="Wingdings" pitchFamily="-111" charset="2"/>
        <a:buChar char=""/>
        <a:defRPr sz="3000" kern="1200">
          <a:solidFill>
            <a:srgbClr val="000090"/>
          </a:solidFill>
          <a:latin typeface="Times New Roman"/>
          <a:ea typeface="ＭＳ Ｐゴシック" pitchFamily="29" charset="-128"/>
          <a:cs typeface="ＭＳ Ｐゴシック" pitchFamily="29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90000"/>
        <a:buFont typeface="Wingdings" pitchFamily="-111" charset="2"/>
        <a:buChar char=""/>
        <a:defRPr sz="2600" kern="1200">
          <a:solidFill>
            <a:srgbClr val="000090"/>
          </a:solidFill>
          <a:latin typeface="Times New Roman"/>
          <a:ea typeface="ＭＳ Ｐゴシック" pitchFamily="29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 2" pitchFamily="-111" charset="2"/>
        <a:buChar char=""/>
        <a:defRPr sz="2400" kern="1200">
          <a:solidFill>
            <a:srgbClr val="000090"/>
          </a:solidFill>
          <a:latin typeface="Times New Roman"/>
          <a:ea typeface="ＭＳ Ｐゴシック" pitchFamily="29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 3" pitchFamily="-111" charset="2"/>
        <a:buChar char=""/>
        <a:defRPr sz="2200" kern="1200">
          <a:solidFill>
            <a:srgbClr val="000090"/>
          </a:solidFill>
          <a:latin typeface="Times New Roman"/>
          <a:ea typeface="ＭＳ Ｐゴシック" pitchFamily="29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 2" pitchFamily="-111" charset="2"/>
        <a:buChar char=""/>
        <a:defRPr sz="2000" kern="1200">
          <a:solidFill>
            <a:srgbClr val="000090"/>
          </a:solidFill>
          <a:latin typeface="Times New Roman"/>
          <a:ea typeface="ＭＳ Ｐゴシック" pitchFamily="29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GerryStahl.net" TargetMode="External"/><Relationship Id="rId5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oleObject" Target="Macintosh%20HD:Users:GStahl2:My%20Activites%20Currently:Conferences:GROUP%202010:GROUP%202010%20paper.doc!OLE_LINK10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oleObject" Target="Macintosh%20HD:Users:GStahl2:My%20Activites%20Currently:Conferences:GROUP%202010:GROUP%202010%20paper.doc!OLE_LINK11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7C5C95-E751-D947-8C3C-8FE5DCE30061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355600" y="2209800"/>
            <a:ext cx="861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“The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Structure of Collaborative Problem Solving in a 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Virtual Math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Team”</a:t>
            </a:r>
          </a:p>
          <a:p>
            <a:pPr algn="ctr">
              <a:defRPr/>
            </a:pP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Gerry Stahl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Arial Rounded MT Bold" pitchFamily="-111" charset="0"/>
            </a:endParaRPr>
          </a:p>
        </p:txBody>
      </p:sp>
      <p:pic>
        <p:nvPicPr>
          <p:cNvPr id="15364" name="Picture 5" descr="cscl2011logo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0"/>
            <a:ext cx="386238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268985-0D93-8347-9F15-8D8EF9C3F06B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10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Title 1"/>
          <p:cNvSpPr txBox="1">
            <a:spLocks/>
          </p:cNvSpPr>
          <p:nvPr/>
        </p:nvSpPr>
        <p:spPr bwMode="auto">
          <a:xfrm>
            <a:off x="201613" y="-76200"/>
            <a:ext cx="8658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Select a problem</a:t>
            </a:r>
          </a:p>
        </p:txBody>
      </p:sp>
      <p:pic>
        <p:nvPicPr>
          <p:cNvPr id="30725" name="Picture 5" descr="log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66738"/>
            <a:ext cx="7467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FCE7A9-6FFA-2A40-A3CC-B37B664C293F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11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2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Decide to start</a:t>
            </a:r>
          </a:p>
        </p:txBody>
      </p:sp>
      <p:pic>
        <p:nvPicPr>
          <p:cNvPr id="32773" name="Picture 5" descr="log2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524000"/>
            <a:ext cx="8818562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5FAC97-8E61-8440-99C7-F6C03603473A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12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0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Pick an approach</a:t>
            </a:r>
          </a:p>
        </p:txBody>
      </p:sp>
      <p:pic>
        <p:nvPicPr>
          <p:cNvPr id="34821" name="Picture 5" descr="log3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914400"/>
            <a:ext cx="8610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B18428-9930-6C4F-829F-B14902A0BC4B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13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8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Identify the pattern</a:t>
            </a:r>
          </a:p>
        </p:txBody>
      </p:sp>
      <p:pic>
        <p:nvPicPr>
          <p:cNvPr id="36869" name="Picture 5" descr="log4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2209800"/>
            <a:ext cx="878998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D37BFF-9502-2C4B-B231-1173066AE4B1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14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Title 1"/>
          <p:cNvSpPr txBox="1">
            <a:spLocks/>
          </p:cNvSpPr>
          <p:nvPr/>
        </p:nvSpPr>
        <p:spPr bwMode="auto">
          <a:xfrm>
            <a:off x="28575" y="209550"/>
            <a:ext cx="30194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Seek the equation</a:t>
            </a:r>
          </a:p>
        </p:txBody>
      </p:sp>
      <p:pic>
        <p:nvPicPr>
          <p:cNvPr id="38917" name="Picture 5" descr="log5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09550"/>
            <a:ext cx="60404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48D26E-9D72-4A4A-A897-8378790BB34D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15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Title 1"/>
          <p:cNvSpPr txBox="1">
            <a:spLocks/>
          </p:cNvSpPr>
          <p:nvPr/>
        </p:nvSpPr>
        <p:spPr bwMode="auto">
          <a:xfrm>
            <a:off x="201613" y="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Negotiate the solution</a:t>
            </a:r>
          </a:p>
        </p:txBody>
      </p:sp>
      <p:pic>
        <p:nvPicPr>
          <p:cNvPr id="40965" name="Picture 7" descr="log6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8" y="1219200"/>
            <a:ext cx="861060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72D37-0AD0-0542-8062-6983EB88F019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16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Check cases</a:t>
            </a:r>
          </a:p>
        </p:txBody>
      </p:sp>
      <p:pic>
        <p:nvPicPr>
          <p:cNvPr id="43013" name="Picture 5" descr="log7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295400"/>
            <a:ext cx="865822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0873EB-457E-744A-AC65-9D7B5C706508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17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0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Celebrate the </a:t>
            </a:r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solution:</a:t>
            </a:r>
          </a:p>
          <a:p>
            <a:pPr algn="ctr" defTabSz="914400"/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the “Aha” moment in math</a:t>
            </a:r>
            <a:endParaRPr lang="en-US" sz="3200" b="1" dirty="0">
              <a:solidFill>
                <a:srgbClr val="0D5A50"/>
              </a:solidFill>
              <a:latin typeface="Arial Rounded MT Bold" pitchFamily="-111" charset="0"/>
            </a:endParaRPr>
          </a:p>
        </p:txBody>
      </p:sp>
      <p:pic>
        <p:nvPicPr>
          <p:cNvPr id="45061" name="Picture 5" descr="log8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219200"/>
            <a:ext cx="88392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4C793-A461-0944-8173-F6C6ABED4183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18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08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Present a formal </a:t>
            </a:r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solution (proof)</a:t>
            </a:r>
            <a:endParaRPr lang="en-US" sz="3200" b="1" dirty="0">
              <a:solidFill>
                <a:srgbClr val="0D5A50"/>
              </a:solidFill>
              <a:latin typeface="Arial Rounded MT Bold" pitchFamily="-111" charset="0"/>
            </a:endParaRPr>
          </a:p>
        </p:txBody>
      </p:sp>
      <p:pic>
        <p:nvPicPr>
          <p:cNvPr id="47109" name="Picture 5" descr="log9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003300"/>
            <a:ext cx="71120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CC7944-7159-D641-AB26-6472DD6B5170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19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Close the topic</a:t>
            </a:r>
          </a:p>
        </p:txBody>
      </p:sp>
      <p:pic>
        <p:nvPicPr>
          <p:cNvPr id="49157" name="Picture 5" descr="log10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2438400"/>
            <a:ext cx="885983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5E8B9D-CE45-5048-8199-E0579CE191F0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8" name="Title 1"/>
          <p:cNvSpPr txBox="1">
            <a:spLocks/>
          </p:cNvSpPr>
          <p:nvPr/>
        </p:nvSpPr>
        <p:spPr bwMode="auto">
          <a:xfrm>
            <a:off x="990600" y="228600"/>
            <a:ext cx="731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How does (group) cognition take place (and how can it be analyzed) in a</a:t>
            </a:r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 (paradigmatic) CSCL setting</a:t>
            </a:r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2286000"/>
            <a:ext cx="7010400" cy="4087813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76413" y="2438400"/>
            <a:ext cx="6148387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Cognitive accomplishments can be achieved by small groups, mediated by technological media, tools, </a:t>
            </a:r>
            <a:r>
              <a:rPr lang="en-US" sz="2400" b="1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resources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Cognition can take place primarily as textual discourse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Research can now capture adequate traces of meaning making, problem solving, knowledge building, group cognition</a:t>
            </a:r>
          </a:p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639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0107A8-EFA4-394C-98F4-4D46C0C78911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20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4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Group cognition in math:</a:t>
            </a:r>
          </a:p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The sequential structure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1801813"/>
            <a:ext cx="7010400" cy="4572000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6" name="TextBox 5"/>
          <p:cNvSpPr txBox="1">
            <a:spLocks noChangeArrowheads="1"/>
          </p:cNvSpPr>
          <p:nvPr/>
        </p:nvSpPr>
        <p:spPr bwMode="auto">
          <a:xfrm>
            <a:off x="1776413" y="2133600"/>
            <a:ext cx="6148387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The sequential structure of collaborative math discourse?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Longer sequence is 10 discourse moves, each built on an adjacency pair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Together, they accomplish group cognitive problem solving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Structure of collaborative knowledge building: longer sequence of discourse moves, each at the group (interactional) unit of analysis</a:t>
            </a:r>
          </a:p>
          <a:p>
            <a:pPr marL="342900" indent="-342900"/>
            <a:endParaRPr lang="en-US"/>
          </a:p>
        </p:txBody>
      </p:sp>
      <p:sp>
        <p:nvSpPr>
          <p:cNvPr id="5120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78DC2A-3522-0B4F-BE8F-A5085F02E9E3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21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2" name="Title 1"/>
          <p:cNvSpPr txBox="1">
            <a:spLocks/>
          </p:cNvSpPr>
          <p:nvPr/>
        </p:nvSpPr>
        <p:spPr bwMode="auto">
          <a:xfrm>
            <a:off x="201613" y="457200"/>
            <a:ext cx="8658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Group cognition in math:</a:t>
            </a:r>
          </a:p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The longer-sequence structure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2057400"/>
            <a:ext cx="7010400" cy="4141787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2590800" y="2311400"/>
            <a:ext cx="5037138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1. Open the topic</a:t>
            </a:r>
          </a:p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2. Decide to start</a:t>
            </a:r>
          </a:p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3. Pick an approach</a:t>
            </a:r>
          </a:p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4. Identify the pattern</a:t>
            </a:r>
          </a:p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5. Seek the equation</a:t>
            </a:r>
          </a:p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6. Negotiate the solution</a:t>
            </a:r>
          </a:p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7. Check cases</a:t>
            </a:r>
          </a:p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8. Confirm the solution</a:t>
            </a:r>
          </a:p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9. Present a formal solution</a:t>
            </a:r>
          </a:p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10. Close the topic</a:t>
            </a:r>
          </a:p>
          <a:p>
            <a:pPr marL="342900" indent="-342900">
              <a:defRPr/>
            </a:pPr>
            <a:endParaRPr lang="en-US" dirty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325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9B3F28-00E3-0849-8738-1D761087EBB9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22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0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Group cognition in math: the learning (knowledge building)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43000" y="1436688"/>
            <a:ext cx="7010400" cy="4937125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1447800" y="1436688"/>
            <a:ext cx="6148388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The group solved a math problem that had eluded the larger group and that another group had gotten wrong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They did this through a longer sequence of 10 interactional discourse moves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Each move was a mundane (everyday) practice of discourse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The problem solving took place in the discourse, not in private mental space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Knowledge building could be observed and analyzed in detail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Math facts and procedures were not the focus (happened “between the lines”)</a:t>
            </a:r>
          </a:p>
          <a:p>
            <a:pPr marL="342900" indent="-342900"/>
            <a:endParaRPr lang="en-US"/>
          </a:p>
        </p:txBody>
      </p:sp>
      <p:sp>
        <p:nvSpPr>
          <p:cNvPr id="5530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FF3FA8-9089-FF40-BBD2-D4DBEA876589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23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48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Meaning making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1371600"/>
            <a:ext cx="7010400" cy="4572000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92263" y="1752600"/>
            <a:ext cx="6148387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Details of how the group co-constructs meaning:</a:t>
            </a:r>
          </a:p>
          <a:p>
            <a:pPr marL="342900" indent="-34290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The symbolic expression “4n</a:t>
            </a:r>
            <a:r>
              <a:rPr lang="en-US" sz="2400" b="1" baseline="3000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” as meaningful to the group</a:t>
            </a:r>
          </a:p>
          <a:p>
            <a:pPr marL="342900" indent="-34290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Analyzed from traces of the participants’ perspective (ethnomethodology)</a:t>
            </a:r>
          </a:p>
          <a:p>
            <a:pPr marL="342900" indent="-34290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Multi-modal movement: visual reasoning, narrative description, symbolic abstraction</a:t>
            </a:r>
          </a:p>
          <a:p>
            <a:pPr marL="342900" indent="-342900">
              <a:defRPr/>
            </a:pPr>
            <a:endParaRPr lang="en-US" sz="2400" b="1" dirty="0">
              <a:solidFill>
                <a:schemeClr val="bg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735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603011-A520-D543-A964-F402E4AD0883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24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396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Analysis of group cognition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1371600"/>
            <a:ext cx="7010400" cy="4572000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92263" y="1752600"/>
            <a:ext cx="6713537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First detailed analysis of a “longer sequence”</a:t>
            </a:r>
          </a:p>
          <a:p>
            <a:pPr marL="342900" indent="-34290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Showed how it is a sequence of discourse moves each built on an adjacency pair</a:t>
            </a:r>
          </a:p>
          <a:p>
            <a:pPr marL="342900" indent="-34290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Shows how the group – as a group, not as an expression of individual mental acts – accomplished problem solving in a socio-technical environment</a:t>
            </a:r>
          </a:p>
          <a:p>
            <a:pPr marL="342900" indent="-34290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An example of a microanalysis of group cognition in an online team of students discussing math</a:t>
            </a:r>
          </a:p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939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75" y="914400"/>
            <a:ext cx="2879725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rgbClr val="0D5A50"/>
                </a:solidFill>
                <a:latin typeface="Times New Roman"/>
                <a:cs typeface="Times New Roman"/>
              </a:rPr>
              <a:t>For Further Information: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3886200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“Group Cognition”</a:t>
            </a:r>
            <a:r>
              <a:rPr lang="en-US" altLang="zh-CN" i="1" dirty="0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dirty="0" smtClean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(2006, MIT Press)</a:t>
            </a:r>
          </a:p>
          <a:p>
            <a:pPr eaLnBrk="1" hangingPunct="1"/>
            <a:r>
              <a:rPr lang="en-US" i="1" dirty="0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“Studying Virtual Math Teams” </a:t>
            </a:r>
            <a:r>
              <a:rPr lang="en-US" dirty="0" smtClean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(2009, Springer)</a:t>
            </a:r>
          </a:p>
          <a:p>
            <a:pPr algn="ctr" eaLnBrk="1" hangingPunct="1">
              <a:buFont typeface="Wingdings" pitchFamily="-111" charset="2"/>
              <a:buNone/>
            </a:pPr>
            <a:r>
              <a:rPr lang="en-US" sz="2400" dirty="0" smtClean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*** now in paperback ***</a:t>
            </a:r>
          </a:p>
          <a:p>
            <a:pPr eaLnBrk="1" hangingPunct="1"/>
            <a:endParaRPr lang="en-US" sz="2400" dirty="0" smtClean="0">
              <a:latin typeface="Times New Roman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/>
            <a:r>
              <a:rPr lang="en-US" sz="2400" dirty="0" smtClean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This paper:</a:t>
            </a:r>
            <a:r>
              <a:rPr lang="en-US" dirty="0" smtClean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2400" dirty="0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GerryStahl.net/pub/cscl2011stahl.pdf</a:t>
            </a:r>
          </a:p>
          <a:p>
            <a:pPr eaLnBrk="1" hangingPunct="1"/>
            <a:r>
              <a:rPr lang="en-US" sz="2400" dirty="0" smtClean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These slides:</a:t>
            </a:r>
            <a:r>
              <a:rPr lang="en-US" dirty="0" smtClean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2400" dirty="0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GerryStahl.net/pub/cscl2011stahl.ppt.pdf</a:t>
            </a:r>
            <a:endParaRPr lang="en-US" sz="2400" dirty="0" smtClean="0">
              <a:solidFill>
                <a:srgbClr val="0D5A50"/>
              </a:solidFill>
              <a:latin typeface="Times New Roman" pitchFamily="-111" charset="0"/>
              <a:ea typeface="ＭＳ Ｐゴシック" pitchFamily="-111" charset="-128"/>
              <a:cs typeface="ＭＳ Ｐゴシック" pitchFamily="-111" charset="-128"/>
              <a:hlinkClick r:id="rId3"/>
            </a:endParaRPr>
          </a:p>
          <a:p>
            <a:pPr eaLnBrk="1" hangingPunct="1"/>
            <a:endParaRPr lang="en-US" dirty="0" smtClean="0">
              <a:latin typeface="Times New Roman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61444" name="Picture 3" descr="VMTLogo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9525" y="5872163"/>
            <a:ext cx="1354138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77200" y="6373909"/>
            <a:ext cx="6096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AFCE579-E30E-4A44-901D-E21ED805B41E}" type="slidenum">
              <a:rPr lang="en-US">
                <a:ln>
                  <a:solidFill>
                    <a:srgbClr val="141E2C"/>
                  </a:solidFill>
                </a:ln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>
              <a:ln>
                <a:solidFill>
                  <a:srgbClr val="141E2C"/>
                </a:solidFill>
              </a:ln>
              <a:latin typeface="+mn-lt"/>
              <a:ea typeface="+mn-ea"/>
              <a:cs typeface="+mn-cs"/>
            </a:endParaRPr>
          </a:p>
        </p:txBody>
      </p:sp>
      <p:pic>
        <p:nvPicPr>
          <p:cNvPr id="61446" name="Picture 10" descr="Main logo_1cwith IST_outlines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72163"/>
            <a:ext cx="24384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9" descr="watermar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6175" y="5872163"/>
            <a:ext cx="140335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74247" y="5871922"/>
            <a:ext cx="3969753" cy="986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49" name="TextBox 10"/>
          <p:cNvSpPr txBox="1">
            <a:spLocks noChangeArrowheads="1"/>
          </p:cNvSpPr>
          <p:nvPr/>
        </p:nvSpPr>
        <p:spPr bwMode="auto">
          <a:xfrm>
            <a:off x="5173663" y="5872163"/>
            <a:ext cx="39703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website: </a:t>
            </a:r>
            <a:r>
              <a:rPr lang="en-US" sz="2400">
                <a:solidFill>
                  <a:srgbClr val="FF6600"/>
                </a:solidFill>
                <a:latin typeface="Times New Roman" pitchFamily="-111" charset="0"/>
              </a:rPr>
              <a:t>GerryStahl.net</a:t>
            </a:r>
          </a:p>
          <a:p>
            <a:r>
              <a:rPr lang="en-US" sz="2400">
                <a:latin typeface="Times New Roman" pitchFamily="-111" charset="0"/>
              </a:rPr>
              <a:t>email: </a:t>
            </a:r>
            <a:r>
              <a:rPr lang="en-US" sz="2400">
                <a:solidFill>
                  <a:srgbClr val="FF6600"/>
                </a:solidFill>
                <a:latin typeface="Times New Roman" pitchFamily="-111" charset="0"/>
              </a:rPr>
              <a:t>Gerry@GerryStahl.net </a:t>
            </a:r>
          </a:p>
          <a:p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166A8F-8127-8246-B04C-0829C9A7E0C5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3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201613" y="152400"/>
            <a:ext cx="86582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Talk overview: show social construction of mathematical meaning through collaboration and argumentation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2286000"/>
            <a:ext cx="7391400" cy="3645157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1363663" y="2514600"/>
            <a:ext cx="6713537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The hierarchy of levels of temporal structure for online collaboration</a:t>
            </a:r>
          </a:p>
          <a:p>
            <a:pPr marL="342900" indent="-342900">
              <a:buFontTx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The sequential structure of collaborative math discourse</a:t>
            </a:r>
          </a:p>
          <a:p>
            <a:pPr marL="342900" indent="-342900">
              <a:buFontTx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Virtual Math Teams case study</a:t>
            </a:r>
          </a:p>
          <a:p>
            <a:pPr marL="342900" indent="-342900">
              <a:buFontTx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10 discourse moves (in detail)</a:t>
            </a:r>
          </a:p>
          <a:p>
            <a:pPr marL="342900" indent="-342900">
              <a:buFontTx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Group cognition in math</a:t>
            </a:r>
          </a:p>
        </p:txBody>
      </p:sp>
      <p:sp>
        <p:nvSpPr>
          <p:cNvPr id="1843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DDF4F9-A543-D24B-AF1F-C4524947CFE9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4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4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Hierarchy of structural layers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609600" y="914400"/>
            <a:ext cx="8077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1. Group event</a:t>
            </a:r>
            <a:r>
              <a:rPr lang="en-US" sz="2400">
                <a:solidFill>
                  <a:schemeClr val="bg1"/>
                </a:solidFill>
              </a:rPr>
              <a:t>: E.g., Team B’s participation in the VMT Spring Fest 2006.</a:t>
            </a:r>
          </a:p>
          <a:p>
            <a:r>
              <a:rPr lang="en-US" sz="2400" b="1">
                <a:solidFill>
                  <a:schemeClr val="bg1"/>
                </a:solidFill>
              </a:rPr>
              <a:t>2. Temporal session</a:t>
            </a:r>
            <a:r>
              <a:rPr lang="en-US" sz="2400">
                <a:solidFill>
                  <a:schemeClr val="bg1"/>
                </a:solidFill>
              </a:rPr>
              <a:t>: Session 4 of Team B on the afternoon of May 18, 2006.</a:t>
            </a:r>
          </a:p>
          <a:p>
            <a:r>
              <a:rPr lang="en-US" sz="2400" b="1">
                <a:solidFill>
                  <a:schemeClr val="bg1"/>
                </a:solidFill>
              </a:rPr>
              <a:t>3. Conversational topic</a:t>
            </a:r>
            <a:r>
              <a:rPr lang="en-US" sz="2400">
                <a:solidFill>
                  <a:schemeClr val="bg1"/>
                </a:solidFill>
              </a:rPr>
              <a:t>: E.g., determining the number of sticks in a diamond pattern. (A longer sequence.)</a:t>
            </a:r>
          </a:p>
          <a:p>
            <a:r>
              <a:rPr lang="en-US" sz="2400" b="1">
                <a:solidFill>
                  <a:schemeClr val="bg1"/>
                </a:solidFill>
              </a:rPr>
              <a:t>4. Discourse move</a:t>
            </a:r>
            <a:r>
              <a:rPr lang="en-US" sz="2400">
                <a:solidFill>
                  <a:schemeClr val="bg1"/>
                </a:solidFill>
              </a:rPr>
              <a:t>: A sequential accomplishment built on an elementary interchange.</a:t>
            </a:r>
          </a:p>
          <a:p>
            <a:r>
              <a:rPr lang="en-US" sz="2400" b="1">
                <a:solidFill>
                  <a:schemeClr val="bg1"/>
                </a:solidFill>
              </a:rPr>
              <a:t>5. Adjacency pair</a:t>
            </a:r>
            <a:r>
              <a:rPr lang="en-US" sz="2400">
                <a:solidFill>
                  <a:schemeClr val="bg1"/>
                </a:solidFill>
              </a:rPr>
              <a:t>: A base interaction involving two or three utterances, which drives a discourse move.</a:t>
            </a:r>
          </a:p>
          <a:p>
            <a:r>
              <a:rPr lang="en-US" sz="2400" b="1">
                <a:solidFill>
                  <a:schemeClr val="bg1"/>
                </a:solidFill>
              </a:rPr>
              <a:t>6. Textual utterance</a:t>
            </a:r>
            <a:r>
              <a:rPr lang="en-US" sz="2400">
                <a:solidFill>
                  <a:schemeClr val="bg1"/>
                </a:solidFill>
              </a:rPr>
              <a:t>: A text chat posting by an individual participant, which may contribute to an adjacency pair.</a:t>
            </a:r>
          </a:p>
          <a:p>
            <a:r>
              <a:rPr lang="en-US" sz="2400" b="1">
                <a:solidFill>
                  <a:schemeClr val="bg1"/>
                </a:solidFill>
              </a:rPr>
              <a:t>7. Indexical reference</a:t>
            </a:r>
            <a:r>
              <a:rPr lang="en-US" sz="2400">
                <a:solidFill>
                  <a:schemeClr val="bg1"/>
                </a:solidFill>
              </a:rPr>
              <a:t>: An element of a textual utterance that points to a resource in the context.</a:t>
            </a: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0C1600-2B5B-B94F-8EC5-82B42B88E8B5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5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201613" y="152400"/>
            <a:ext cx="8658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The Problem of Intersubjectivity and Common Ground</a:t>
            </a:r>
            <a:endParaRPr lang="en-US" sz="3200" b="1" dirty="0">
              <a:solidFill>
                <a:srgbClr val="0D5A50"/>
              </a:solidFill>
              <a:latin typeface="Arial Rounded MT Bold" pitchFamily="-111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1295401"/>
            <a:ext cx="7391400" cy="4953000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1295400" y="1354754"/>
            <a:ext cx="671353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 precondition of collaborative learning is that the participants understand each other enough to accomplish their work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This includes tacit background knowledge and explicit shared understanding of the current topic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In cognitive science, grounding of shared understanding is treated as the explicit comparison of mental models or internal opinions; in our analysis, it is the result of interactional work in which a shared world is created and various methods are used to ensure a sharing of this world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43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9207DF-5316-2E42-9413-AB6FEB92B127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6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2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“Longer sequences” in CSCL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19200" y="1524000"/>
            <a:ext cx="7010400" cy="4572000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1776413" y="1752600"/>
            <a:ext cx="61483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400" b="1" dirty="0">
                <a:solidFill>
                  <a:schemeClr val="bg1"/>
                </a:solidFill>
              </a:rPr>
              <a:t>The sequential structure of collaborative math discourse</a:t>
            </a:r>
          </a:p>
          <a:p>
            <a:pPr marL="342900" indent="-342900"/>
            <a:r>
              <a:rPr lang="en-US" sz="2400" b="1" dirty="0">
                <a:solidFill>
                  <a:schemeClr val="bg1"/>
                </a:solidFill>
              </a:rPr>
              <a:t>The problem of longer sequences</a:t>
            </a:r>
          </a:p>
          <a:p>
            <a:pPr marL="342900" indent="-342900"/>
            <a:r>
              <a:rPr lang="en-US" sz="2400" b="1" dirty="0">
                <a:solidFill>
                  <a:schemeClr val="bg1"/>
                </a:solidFill>
              </a:rPr>
              <a:t>Between CA (conversation analysis – e.g., Sacks, </a:t>
            </a:r>
            <a:r>
              <a:rPr lang="en-US" sz="2400" b="1" dirty="0" err="1">
                <a:solidFill>
                  <a:schemeClr val="bg1"/>
                </a:solidFill>
              </a:rPr>
              <a:t>Schegloff</a:t>
            </a:r>
            <a:r>
              <a:rPr lang="en-US" sz="2400" b="1" dirty="0">
                <a:solidFill>
                  <a:schemeClr val="bg1"/>
                </a:solidFill>
              </a:rPr>
              <a:t>) and DA (discourse analysis – e.g., Gee)</a:t>
            </a:r>
          </a:p>
          <a:p>
            <a:pPr marL="342900" indent="-342900"/>
            <a:r>
              <a:rPr lang="en-US" sz="2400" b="1" dirty="0">
                <a:solidFill>
                  <a:schemeClr val="bg1"/>
                </a:solidFill>
              </a:rPr>
              <a:t>Between utterances or adjacency pairs &amp; identity or ideology issues</a:t>
            </a:r>
          </a:p>
          <a:p>
            <a:pPr marL="342900" indent="-342900"/>
            <a:r>
              <a:rPr lang="en-US" sz="2400" b="1" dirty="0">
                <a:solidFill>
                  <a:schemeClr val="bg1"/>
                </a:solidFill>
              </a:rPr>
              <a:t>Science of small-group cognition between individual unit of analysis &amp; communities of practice</a:t>
            </a:r>
          </a:p>
        </p:txBody>
      </p:sp>
      <p:sp>
        <p:nvSpPr>
          <p:cNvPr id="2253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991283-1234-5C4D-A336-BD8935FE2CCE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7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Title 1"/>
          <p:cNvSpPr txBox="1">
            <a:spLocks/>
          </p:cNvSpPr>
          <p:nvPr/>
        </p:nvSpPr>
        <p:spPr bwMode="auto">
          <a:xfrm>
            <a:off x="201613" y="3048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“Longer sequences” in CA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1219200"/>
            <a:ext cx="7010400" cy="4114800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447800" y="1419225"/>
            <a:ext cx="6858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Conversation Analysis (CA): Sacks (1962), Schegloff (2007), etc. looks at how people construct their interactions, e.g., with turn taking and adjacency-pair responses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Traditionally focused on adult, American, face-to-face, informal speech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Needs to be adapted to online text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Needs to be extended from adjacency pairs to longer sequences that accomplish cognitive tasks by groups</a:t>
            </a:r>
          </a:p>
          <a:p>
            <a:pPr marL="342900" indent="-342900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458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8749B6-B168-4B45-945E-8C81A1E679F2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8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9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The VMT environment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914400"/>
          <a:ext cx="9152981" cy="5638800"/>
        </p:xfrm>
        <a:graphic>
          <a:graphicData uri="http://schemas.openxmlformats.org/presentationml/2006/ole">
            <p:oleObj spid="_x0000_s26626" name="Document" r:id="rId4" imgW="5524500" imgH="3111500" progId="Word.Document.12">
              <p:link updateAutomatic="1"/>
            </p:oleObj>
          </a:graphicData>
        </a:graphic>
      </p:graphicFrame>
      <p:sp>
        <p:nvSpPr>
          <p:cNvPr id="26630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B817B5-1C3B-7047-9B26-ABD4EE82D0E8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9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Case study topic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219200" y="914400"/>
          <a:ext cx="6508750" cy="5824538"/>
        </p:xfrm>
        <a:graphic>
          <a:graphicData uri="http://schemas.openxmlformats.org/presentationml/2006/ole">
            <p:oleObj spid="_x0000_s28674" name="Document" r:id="rId4" imgW="3022600" imgH="2705100" progId="Word.Document.12">
              <p:link updateAutomatic="1"/>
            </p:oleObj>
          </a:graphicData>
        </a:graphic>
      </p:graphicFrame>
      <p:sp>
        <p:nvSpPr>
          <p:cNvPr id="28678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11950</TotalTime>
  <Words>1143</Words>
  <Application>Microsoft Macintosh PowerPoint</Application>
  <PresentationFormat>On-screen Show (4:3)</PresentationFormat>
  <Paragraphs>144</Paragraphs>
  <Slides>25</Slides>
  <Notes>24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Metro</vt:lpstr>
      <vt:lpstr>Macintosh HD:Users:GStahl2:My Activites Currently:Conferences:GROUP 2010:GROUP 2010 paper.doc!OLE_LINK10</vt:lpstr>
      <vt:lpstr>Macintosh HD:Users:GStahl2:My Activites Currently:Conferences:GROUP 2010:GROUP 2010 paper.doc!OLE_LINK11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For Further Information:</vt:lpstr>
    </vt:vector>
  </TitlesOfParts>
  <Manager/>
  <Company>Drexel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Gerry Stahl</dc:creator>
  <cp:keywords/>
  <dc:description/>
  <cp:lastModifiedBy>Gerry Stahl</cp:lastModifiedBy>
  <cp:revision>157</cp:revision>
  <cp:lastPrinted>2009-06-13T18:31:08Z</cp:lastPrinted>
  <dcterms:created xsi:type="dcterms:W3CDTF">2011-07-06T14:40:21Z</dcterms:created>
  <dcterms:modified xsi:type="dcterms:W3CDTF">2011-07-07T05:02:01Z</dcterms:modified>
  <cp:category/>
</cp:coreProperties>
</file>