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5"/>
  </p:notesMasterIdLst>
  <p:handoutMasterIdLst>
    <p:handoutMasterId r:id="rId26"/>
  </p:handoutMasterIdLst>
  <p:sldIdLst>
    <p:sldId id="302" r:id="rId2"/>
    <p:sldId id="308" r:id="rId3"/>
    <p:sldId id="328" r:id="rId4"/>
    <p:sldId id="346" r:id="rId5"/>
    <p:sldId id="331" r:id="rId6"/>
    <p:sldId id="344" r:id="rId7"/>
    <p:sldId id="347" r:id="rId8"/>
    <p:sldId id="345" r:id="rId9"/>
    <p:sldId id="357" r:id="rId10"/>
    <p:sldId id="332" r:id="rId11"/>
    <p:sldId id="358" r:id="rId12"/>
    <p:sldId id="359" r:id="rId13"/>
    <p:sldId id="361" r:id="rId14"/>
    <p:sldId id="362" r:id="rId15"/>
    <p:sldId id="343" r:id="rId16"/>
    <p:sldId id="351" r:id="rId17"/>
    <p:sldId id="363" r:id="rId18"/>
    <p:sldId id="364" r:id="rId19"/>
    <p:sldId id="365" r:id="rId20"/>
    <p:sldId id="366" r:id="rId21"/>
    <p:sldId id="367" r:id="rId22"/>
    <p:sldId id="368" r:id="rId23"/>
    <p:sldId id="281"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1pPr>
    <a:lvl2pPr marL="4572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2pPr>
    <a:lvl3pPr marL="9144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3pPr>
    <a:lvl4pPr marL="13716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4pPr>
    <a:lvl5pPr marL="1828800" algn="l" defTabSz="457200" rtl="0" fontAlgn="base">
      <a:spcBef>
        <a:spcPct val="0"/>
      </a:spcBef>
      <a:spcAft>
        <a:spcPct val="0"/>
      </a:spcAft>
      <a:defRPr kern="1200">
        <a:solidFill>
          <a:schemeClr val="tx1"/>
        </a:solidFill>
        <a:latin typeface="Arial" pitchFamily="-111" charset="0"/>
        <a:ea typeface="ＭＳ Ｐゴシック" pitchFamily="-111" charset="-128"/>
        <a:cs typeface="ＭＳ Ｐゴシック" pitchFamily="-111" charset="-128"/>
      </a:defRPr>
    </a:lvl5pPr>
    <a:lvl6pPr marL="22860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6pPr>
    <a:lvl7pPr marL="27432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7pPr>
    <a:lvl8pPr marL="32004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8pPr>
    <a:lvl9pPr marL="3657600" algn="l" defTabSz="457200" rtl="0" eaLnBrk="1" latinLnBrk="0" hangingPunct="1">
      <a:defRPr kern="1200">
        <a:solidFill>
          <a:schemeClr val="tx1"/>
        </a:solidFill>
        <a:latin typeface="Arial" pitchFamily="-111" charset="0"/>
        <a:ea typeface="ＭＳ Ｐゴシック" pitchFamily="-111" charset="-128"/>
        <a:cs typeface="ＭＳ Ｐゴシック" pitchFamily="-111"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clrMode="bw" frameSlides="1"/>
  <p:clrMru>
    <a:srgbClr val="EB85F6"/>
    <a:srgbClr val="141E2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61" d="100"/>
          <a:sy n="61" d="100"/>
        </p:scale>
        <p:origin x="-656"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1B9ADB55-5F8A-CC47-BBFA-F0405937DCD4}" type="datetime1">
              <a:rPr lang="en-US"/>
              <a:pPr>
                <a:defRPr/>
              </a:pPr>
              <a:t>7/6/11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1367D1F2-79FE-4548-B86A-281B88DACA3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8740BA7E-A7B4-FE40-89DE-373CF8594E3D}" type="datetime1">
              <a:rPr lang="en-US"/>
              <a:pPr>
                <a:defRPr/>
              </a:pPr>
              <a:t>7/6/11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29" charset="0"/>
                <a:ea typeface="ＭＳ Ｐゴシック" pitchFamily="29" charset="-128"/>
                <a:cs typeface="ＭＳ Ｐゴシック" pitchFamily="29"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ea typeface="ＭＳ Ｐゴシック" pitchFamily="29" charset="-128"/>
                <a:cs typeface="ＭＳ Ｐゴシック" pitchFamily="29" charset="-128"/>
              </a:defRPr>
            </a:lvl1pPr>
          </a:lstStyle>
          <a:p>
            <a:pPr>
              <a:defRPr/>
            </a:pPr>
            <a:fld id="{64F9F138-F697-2742-93EB-436BD649FF5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ＭＳ Ｐゴシック" pitchFamily="2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Rot="1" noChangeAspect="1" noTextEdit="1"/>
          </p:cNvSpPr>
          <p:nvPr>
            <p:ph type="sldImg"/>
          </p:nvPr>
        </p:nvSpPr>
        <p:spPr bwMode="auto">
          <a:noFill/>
          <a:ln>
            <a:solidFill>
              <a:srgbClr val="000000"/>
            </a:solidFill>
            <a:miter lim="800000"/>
            <a:headEnd/>
            <a:tailEnd/>
          </a:ln>
        </p:spPr>
      </p:sp>
      <p:sp>
        <p:nvSpPr>
          <p:cNvPr id="17411"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eaLnBrk="1" hangingPunct="1">
              <a:spcBef>
                <a:spcPct val="0"/>
              </a:spcBef>
            </a:pPr>
            <a:endParaRPr lang="en-US">
              <a:ea typeface="ＭＳ Ｐゴシック" pitchFamily="-111" charset="-128"/>
              <a:cs typeface="ＭＳ Ｐゴシック" pitchFamily="-11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C44EDA71-FD9C-FC4C-BEB8-EDD4FBAAE05F}" type="slidenum">
              <a:rPr lang="en-US">
                <a:latin typeface="Calibri" pitchFamily="-111" charset="0"/>
                <a:ea typeface="ＭＳ Ｐゴシック" pitchFamily="-111" charset="-128"/>
                <a:cs typeface="ＭＳ Ｐゴシック" pitchFamily="-111" charset="-128"/>
              </a:rPr>
              <a:pPr/>
              <a:t>23</a:t>
            </a:fld>
            <a:endParaRPr lang="en-US">
              <a:latin typeface="Calibri" pitchFamily="-111" charset="0"/>
              <a:ea typeface="ＭＳ Ｐゴシック" pitchFamily="-111" charset="-128"/>
              <a:cs typeface="ＭＳ Ｐゴシック" pitchFamily="-111"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a:lstStyle/>
          <a:p>
            <a:endParaRPr lang="en-US">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Footer Placeholder 16"/>
          <p:cNvSpPr>
            <a:spLocks noGrp="1"/>
          </p:cNvSpPr>
          <p:nvPr>
            <p:ph type="ftr" sz="quarter" idx="10"/>
          </p:nvPr>
        </p:nvSpPr>
        <p:spPr>
          <a:xfrm>
            <a:off x="914400" y="6416675"/>
            <a:ext cx="2667000" cy="365125"/>
          </a:xfrm>
          <a:prstGeom prst="rect">
            <a:avLst/>
          </a:prstGeom>
        </p:spPr>
        <p:txBody>
          <a:bodyPr vert="horz" wrap="square" lIns="91440" tIns="45720" rIns="91440" bIns="45720" numCol="1" anchor="t" anchorCtr="0" compatLnSpc="1">
            <a:prstTxWarp prst="textNoShape">
              <a:avLst/>
            </a:prstTxWarp>
          </a:bodyPr>
          <a:lstStyle>
            <a:lvl1pPr>
              <a:defRPr dirty="0" smtClean="0">
                <a:solidFill>
                  <a:srgbClr val="0D5A50"/>
                </a:solidFill>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16" name="Slide Number Placeholder 28"/>
          <p:cNvSpPr>
            <a:spLocks noGrp="1"/>
          </p:cNvSpPr>
          <p:nvPr>
            <p:ph type="sldNum" sz="quarter" idx="11"/>
          </p:nvPr>
        </p:nvSpPr>
        <p:spPr/>
        <p:txBody>
          <a:bodyPr/>
          <a:lstStyle>
            <a:lvl1pPr>
              <a:defRPr smtClean="0">
                <a:solidFill>
                  <a:srgbClr val="0D5A50"/>
                </a:solidFill>
              </a:defRPr>
            </a:lvl1pPr>
          </a:lstStyle>
          <a:p>
            <a:pPr>
              <a:defRPr/>
            </a:pPr>
            <a:fld id="{8C90DEE1-BBDB-6442-8FE8-621E82CAE48D}" type="slidenum">
              <a:rPr lang="en-US"/>
              <a:pPr>
                <a:defRPr/>
              </a:pPr>
              <a:t>‹#›</a:t>
            </a:fld>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6" name="Slide Number Placeholder 5"/>
          <p:cNvSpPr>
            <a:spLocks noGrp="1"/>
          </p:cNvSpPr>
          <p:nvPr>
            <p:ph type="sldNum" sz="quarter" idx="12"/>
          </p:nvPr>
        </p:nvSpPr>
        <p:spPr/>
        <p:txBody>
          <a:bodyPr/>
          <a:lstStyle>
            <a:lvl1pPr>
              <a:defRPr/>
            </a:lvl1pPr>
          </a:lstStyle>
          <a:p>
            <a:pPr>
              <a:defRPr/>
            </a:pPr>
            <a:fld id="{4D986C25-C103-BF4E-92E3-DEF8988D7E3D}"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6" name="Slide Number Placeholder 5"/>
          <p:cNvSpPr>
            <a:spLocks noGrp="1"/>
          </p:cNvSpPr>
          <p:nvPr>
            <p:ph type="sldNum" sz="quarter" idx="12"/>
          </p:nvPr>
        </p:nvSpPr>
        <p:spPr/>
        <p:txBody>
          <a:bodyPr/>
          <a:lstStyle>
            <a:lvl1pPr>
              <a:defRPr/>
            </a:lvl1pPr>
          </a:lstStyle>
          <a:p>
            <a:pPr>
              <a:defRPr/>
            </a:pPr>
            <a:fld id="{E50269F9-DB96-C340-B5B5-3181FE581BC6}"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55600" y="6373813"/>
            <a:ext cx="5562600" cy="365125"/>
          </a:xfrm>
          <a:prstGeom prst="rect">
            <a:avLst/>
          </a:prstGeom>
        </p:spPr>
        <p:txBody>
          <a:bodyPr vert="horz" wrap="square" lIns="91440" tIns="45720" rIns="91440" bIns="45720" numCol="1" anchor="t" anchorCtr="0" compatLnSpc="1">
            <a:prstTxWarp prst="textNoShape">
              <a:avLst/>
            </a:prstTxWarp>
          </a:bodyPr>
          <a:lstStyle>
            <a:lvl1pPr>
              <a:defRPr dirty="0" smtClean="0">
                <a:solidFill>
                  <a:srgbClr val="0D5A50"/>
                </a:solidFill>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5" name="Slide Number Placeholder 5"/>
          <p:cNvSpPr>
            <a:spLocks noGrp="1"/>
          </p:cNvSpPr>
          <p:nvPr>
            <p:ph type="sldNum" sz="quarter" idx="11"/>
          </p:nvPr>
        </p:nvSpPr>
        <p:spPr>
          <a:xfrm>
            <a:off x="8229600" y="6373813"/>
            <a:ext cx="609600" cy="365125"/>
          </a:xfrm>
        </p:spPr>
        <p:txBody>
          <a:bodyPr/>
          <a:lstStyle>
            <a:lvl1pPr>
              <a:defRPr sz="1800" smtClean="0">
                <a:solidFill>
                  <a:srgbClr val="0D5A50"/>
                </a:solidFill>
              </a:defRPr>
            </a:lvl1pPr>
          </a:lstStyle>
          <a:p>
            <a:pPr>
              <a:defRPr/>
            </a:pPr>
            <a:fld id="{B287D5B1-E8AE-9742-AAC9-23F255B7EF76}" type="slidenum">
              <a:rPr lang="en-US"/>
              <a:pPr>
                <a:defRPr/>
              </a:pPr>
              <a:t>‹#›</a:t>
            </a:fld>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prstTxWarp prst="textNoShape">
              <a:avLst/>
            </a:prstTxWarp>
          </a:bodyPr>
          <a:lstStyle/>
          <a:p>
            <a:pPr>
              <a:defRPr/>
            </a:pPr>
            <a:endParaRPr lang="en-US">
              <a:latin typeface="Corbel" pitchFamily="29" charset="0"/>
              <a:ea typeface="ＭＳ Ｐゴシック" pitchFamily="29" charset="-128"/>
              <a:cs typeface="ＭＳ Ｐゴシック" pitchFamily="29" charset="-128"/>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27" name="Slide Number Placeholder 5"/>
          <p:cNvSpPr>
            <a:spLocks noGrp="1"/>
          </p:cNvSpPr>
          <p:nvPr>
            <p:ph type="sldNum" sz="quarter" idx="12"/>
          </p:nvPr>
        </p:nvSpPr>
        <p:spPr/>
        <p:txBody>
          <a:bodyPr/>
          <a:lstStyle>
            <a:lvl1pPr>
              <a:defRPr/>
            </a:lvl1pPr>
          </a:lstStyle>
          <a:p>
            <a:pPr>
              <a:defRPr/>
            </a:pPr>
            <a:fld id="{99CFB79B-1B87-9F4A-9004-D818E9B37811}"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7" name="Slide Number Placeholder 6"/>
          <p:cNvSpPr>
            <a:spLocks noGrp="1"/>
          </p:cNvSpPr>
          <p:nvPr>
            <p:ph type="sldNum" sz="quarter" idx="12"/>
          </p:nvPr>
        </p:nvSpPr>
        <p:spPr/>
        <p:txBody>
          <a:bodyPr/>
          <a:lstStyle>
            <a:lvl1pPr>
              <a:defRPr/>
            </a:lvl1pPr>
          </a:lstStyle>
          <a:p>
            <a:pPr>
              <a:defRPr/>
            </a:pPr>
            <a:fld id="{99B049C9-6265-4F4F-83F4-0B544F8C1ADF}"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19" name="Slide Number Placeholder 8"/>
          <p:cNvSpPr>
            <a:spLocks noGrp="1"/>
          </p:cNvSpPr>
          <p:nvPr>
            <p:ph type="sldNum" sz="quarter" idx="12"/>
          </p:nvPr>
        </p:nvSpPr>
        <p:spPr/>
        <p:txBody>
          <a:bodyPr/>
          <a:lstStyle>
            <a:lvl1pPr>
              <a:defRPr/>
            </a:lvl1pPr>
          </a:lstStyle>
          <a:p>
            <a:pPr>
              <a:defRPr/>
            </a:pPr>
            <a:fld id="{DD16A6BA-FE49-494D-A83B-AFF7EEDCBB79}"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5" name="Slide Number Placeholder 4"/>
          <p:cNvSpPr>
            <a:spLocks noGrp="1"/>
          </p:cNvSpPr>
          <p:nvPr>
            <p:ph type="sldNum" sz="quarter" idx="12"/>
          </p:nvPr>
        </p:nvSpPr>
        <p:spPr/>
        <p:txBody>
          <a:bodyPr/>
          <a:lstStyle>
            <a:lvl1pPr>
              <a:defRPr/>
            </a:lvl1pPr>
          </a:lstStyle>
          <a:p>
            <a:pPr>
              <a:defRPr/>
            </a:pPr>
            <a:fld id="{AEA3FCF1-AD1C-1A4D-81A0-905AF687B948}"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4" name="Slide Number Placeholder 3"/>
          <p:cNvSpPr>
            <a:spLocks noGrp="1"/>
          </p:cNvSpPr>
          <p:nvPr>
            <p:ph type="sldNum" sz="quarter" idx="12"/>
          </p:nvPr>
        </p:nvSpPr>
        <p:spPr/>
        <p:txBody>
          <a:bodyPr/>
          <a:lstStyle>
            <a:lvl1pPr>
              <a:defRPr/>
            </a:lvl1pPr>
          </a:lstStyle>
          <a:p>
            <a:pPr>
              <a:defRPr/>
            </a:pPr>
            <a:fld id="{68FDC17E-C3AD-6C46-B2B7-D408F98E0395}"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7" name="Slide Number Placeholder 6"/>
          <p:cNvSpPr>
            <a:spLocks noGrp="1"/>
          </p:cNvSpPr>
          <p:nvPr>
            <p:ph type="sldNum" sz="quarter" idx="12"/>
          </p:nvPr>
        </p:nvSpPr>
        <p:spPr/>
        <p:txBody>
          <a:bodyPr/>
          <a:lstStyle>
            <a:lvl1pPr>
              <a:defRPr/>
            </a:lvl1pPr>
          </a:lstStyle>
          <a:p>
            <a:pPr>
              <a:defRPr/>
            </a:pPr>
            <a:fld id="{C04B79F7-5272-8647-852E-9D7F4CEDF014}"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29" charset="-128"/>
              <a:cs typeface="ＭＳ Ｐゴシック" pitchFamily="29" charset="-128"/>
            </a:endParaRPr>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8"/>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109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32551" y="14437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6918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4"/>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10946" y="1302241"/>
              <a:ext cx="88935" cy="7994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32551" y="1443715"/>
              <a:ext cx="125669"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691866"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8"/>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10945" y="1302240"/>
              <a:ext cx="88934" cy="79944"/>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32551" y="1443714"/>
              <a:ext cx="125667"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691865"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orbel" pitchFamily="29" charset="0"/>
                <a:ea typeface="ＭＳ Ｐゴシック" pitchFamily="29" charset="-128"/>
                <a:cs typeface="ＭＳ Ｐゴシック" pitchFamily="29" charset="-128"/>
              </a:defRPr>
            </a:lvl1pPr>
          </a:lstStyle>
          <a:p>
            <a:pPr>
              <a:defRPr/>
            </a:pPr>
            <a:endParaRPr lang="en-US"/>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orbel" pitchFamily="29" charset="0"/>
                <a:ea typeface="ＭＳ Ｐゴシック" pitchFamily="29" charset="-128"/>
                <a:cs typeface="ＭＳ Ｐゴシック" pitchFamily="29" charset="-128"/>
              </a:defRPr>
            </a:lvl1pPr>
          </a:lstStyle>
          <a:p>
            <a:pPr>
              <a:defRPr/>
            </a:pPr>
            <a:r>
              <a:rPr lang="en-US"/>
              <a:t>Gerry Stahl -- CSCL 2011</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lstStyle>
          <a:p>
            <a:pPr>
              <a:defRPr/>
            </a:pPr>
            <a:fld id="{851006FC-2A9C-2E47-8F58-85CBA4F2DDC1}"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1">
          <a:gsLst>
            <a:gs pos="1000">
              <a:schemeClr val="tx1"/>
            </a:gs>
            <a:gs pos="100000">
              <a:schemeClr val="accent1">
                <a:lumMod val="60000"/>
                <a:lumOff val="40000"/>
              </a:schemeClr>
            </a:gs>
            <a:gs pos="62000">
              <a:schemeClr val="accent1">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55600" y="223838"/>
            <a:ext cx="8483600" cy="690562"/>
          </a:xfrm>
          <a:prstGeom prst="rect">
            <a:avLst/>
          </a:prstGeom>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27" name="Text Placeholder 12"/>
          <p:cNvSpPr>
            <a:spLocks noGrp="1"/>
          </p:cNvSpPr>
          <p:nvPr>
            <p:ph type="body" idx="1"/>
          </p:nvPr>
        </p:nvSpPr>
        <p:spPr bwMode="auto">
          <a:xfrm>
            <a:off x="355600" y="1143000"/>
            <a:ext cx="84836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p:cNvSpPr>
            <a:spLocks noGrp="1"/>
          </p:cNvSpPr>
          <p:nvPr>
            <p:ph type="sldNum" sz="quarter" idx="4"/>
          </p:nvPr>
        </p:nvSpPr>
        <p:spPr>
          <a:xfrm>
            <a:off x="8077200" y="6373813"/>
            <a:ext cx="609600" cy="365125"/>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2"/>
                </a:solidFill>
                <a:latin typeface="Corbel" pitchFamily="29" charset="0"/>
                <a:ea typeface="ＭＳ Ｐゴシック" pitchFamily="29" charset="-128"/>
                <a:cs typeface="ＭＳ Ｐゴシック" pitchFamily="29" charset="-128"/>
              </a:defRPr>
            </a:lvl1pPr>
          </a:lstStyle>
          <a:p>
            <a:pPr>
              <a:defRPr/>
            </a:pPr>
            <a:fld id="{0C87F44D-3227-514E-B0CB-38C2D1DD0F9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Lst>
  <p:transition spd="med"/>
  <p:hf hdr="0" dt="0"/>
  <p:txStyles>
    <p:titleStyle>
      <a:lvl1pPr algn="ctr" rtl="0" eaLnBrk="0" fontAlgn="base" hangingPunct="0">
        <a:spcBef>
          <a:spcPct val="0"/>
        </a:spcBef>
        <a:spcAft>
          <a:spcPct val="0"/>
        </a:spcAft>
        <a:defRPr sz="4000" kern="1200" spc="-100">
          <a:solidFill>
            <a:srgbClr val="00576E"/>
          </a:solidFill>
          <a:latin typeface="Arial Rounded MT Bold"/>
          <a:ea typeface="ＭＳ Ｐゴシック" pitchFamily="29" charset="-128"/>
          <a:cs typeface="ＭＳ Ｐゴシック" pitchFamily="29" charset="-128"/>
        </a:defRPr>
      </a:lvl1pPr>
      <a:lvl2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2pPr>
      <a:lvl3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3pPr>
      <a:lvl4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4pPr>
      <a:lvl5pPr algn="ctr" rtl="0" eaLnBrk="0" fontAlgn="base" hangingPunct="0">
        <a:spcBef>
          <a:spcPct val="0"/>
        </a:spcBef>
        <a:spcAft>
          <a:spcPct val="0"/>
        </a:spcAft>
        <a:defRPr sz="4000">
          <a:solidFill>
            <a:srgbClr val="00576E"/>
          </a:solidFill>
          <a:latin typeface="Arial Rounded MT Bold" pitchFamily="29" charset="0"/>
          <a:ea typeface="ＭＳ Ｐゴシック" pitchFamily="29" charset="-128"/>
          <a:cs typeface="ＭＳ Ｐゴシック" pitchFamily="29" charset="-128"/>
        </a:defRPr>
      </a:lvl5pPr>
      <a:lvl6pPr marL="4572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6pPr>
      <a:lvl7pPr marL="9144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7pPr>
      <a:lvl8pPr marL="13716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8pPr>
      <a:lvl9pPr marL="1828800" algn="l" rtl="0" fontAlgn="base">
        <a:spcBef>
          <a:spcPct val="0"/>
        </a:spcBef>
        <a:spcAft>
          <a:spcPct val="0"/>
        </a:spcAft>
        <a:defRPr sz="4000">
          <a:solidFill>
            <a:srgbClr val="C1EEFF"/>
          </a:solidFill>
          <a:latin typeface="Arial Rounded MT Bold" pitchFamily="29" charset="0"/>
          <a:ea typeface="ＭＳ Ｐゴシック" pitchFamily="29" charset="-128"/>
          <a:cs typeface="ＭＳ Ｐゴシック" pitchFamily="29" charset="-128"/>
        </a:defRPr>
      </a:lvl9pPr>
    </p:titleStyle>
    <p:bodyStyle>
      <a:lvl1pPr marL="411163" indent="-342900" algn="l" rtl="0" eaLnBrk="0" fontAlgn="base" hangingPunct="0">
        <a:spcBef>
          <a:spcPts val="700"/>
        </a:spcBef>
        <a:spcAft>
          <a:spcPct val="0"/>
        </a:spcAft>
        <a:buClr>
          <a:srgbClr val="141E2C"/>
        </a:buClr>
        <a:buSzPct val="95000"/>
        <a:buFont typeface="Wingdings" pitchFamily="-111" charset="2"/>
        <a:buChar char=""/>
        <a:defRPr sz="3000" kern="1200">
          <a:solidFill>
            <a:srgbClr val="000090"/>
          </a:solidFill>
          <a:latin typeface="Times New Roman"/>
          <a:ea typeface="ＭＳ Ｐゴシック" pitchFamily="29" charset="-128"/>
          <a:cs typeface="ＭＳ Ｐゴシック" pitchFamily="29" charset="-128"/>
        </a:defRPr>
      </a:lvl1pPr>
      <a:lvl2pPr marL="739775" indent="-285750" algn="l" rtl="0" eaLnBrk="0" fontAlgn="base" hangingPunct="0">
        <a:spcBef>
          <a:spcPct val="20000"/>
        </a:spcBef>
        <a:spcAft>
          <a:spcPct val="0"/>
        </a:spcAft>
        <a:buClr>
          <a:srgbClr val="141E2C"/>
        </a:buClr>
        <a:buSzPct val="90000"/>
        <a:buFont typeface="Wingdings" pitchFamily="-111" charset="2"/>
        <a:buChar char=""/>
        <a:defRPr sz="2600" kern="1200">
          <a:solidFill>
            <a:srgbClr val="000090"/>
          </a:solidFill>
          <a:latin typeface="Times New Roman"/>
          <a:ea typeface="ＭＳ Ｐゴシック" pitchFamily="29" charset="-128"/>
          <a:cs typeface="+mn-cs"/>
        </a:defRPr>
      </a:lvl2pPr>
      <a:lvl3pPr marL="995363" indent="-228600" algn="l" rtl="0" eaLnBrk="0" fontAlgn="base" hangingPunct="0">
        <a:spcBef>
          <a:spcPct val="20000"/>
        </a:spcBef>
        <a:spcAft>
          <a:spcPct val="0"/>
        </a:spcAft>
        <a:buClr>
          <a:srgbClr val="141E2C"/>
        </a:buClr>
        <a:buFont typeface="Wingdings 2" pitchFamily="-111" charset="2"/>
        <a:buChar char=""/>
        <a:defRPr sz="2400" kern="1200">
          <a:solidFill>
            <a:srgbClr val="000090"/>
          </a:solidFill>
          <a:latin typeface="Times New Roman"/>
          <a:ea typeface="ＭＳ Ｐゴシック" pitchFamily="29" charset="-128"/>
          <a:cs typeface="+mn-cs"/>
        </a:defRPr>
      </a:lvl3pPr>
      <a:lvl4pPr marL="1260475" indent="-228600" algn="l" rtl="0" eaLnBrk="0" fontAlgn="base" hangingPunct="0">
        <a:spcBef>
          <a:spcPct val="20000"/>
        </a:spcBef>
        <a:spcAft>
          <a:spcPct val="0"/>
        </a:spcAft>
        <a:buClr>
          <a:srgbClr val="141E2C"/>
        </a:buClr>
        <a:buFont typeface="Wingdings 3" pitchFamily="-111" charset="2"/>
        <a:buChar char=""/>
        <a:defRPr sz="2200" kern="1200">
          <a:solidFill>
            <a:srgbClr val="000090"/>
          </a:solidFill>
          <a:latin typeface="Times New Roman"/>
          <a:ea typeface="ＭＳ Ｐゴシック" pitchFamily="29" charset="-128"/>
          <a:cs typeface="+mn-cs"/>
        </a:defRPr>
      </a:lvl4pPr>
      <a:lvl5pPr marL="1481138" indent="-209550" algn="l" rtl="0" eaLnBrk="0" fontAlgn="base" hangingPunct="0">
        <a:spcBef>
          <a:spcPct val="20000"/>
        </a:spcBef>
        <a:spcAft>
          <a:spcPct val="0"/>
        </a:spcAft>
        <a:buClr>
          <a:srgbClr val="141E2C"/>
        </a:buClr>
        <a:buFont typeface="Wingdings 2" pitchFamily="-111" charset="2"/>
        <a:buChar char=""/>
        <a:defRPr sz="2000" kern="1200">
          <a:solidFill>
            <a:srgbClr val="000090"/>
          </a:solidFill>
          <a:latin typeface="Times New Roman"/>
          <a:ea typeface="ＭＳ Ｐゴシック" pitchFamily="29"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9.xml"/><Relationship Id="rId5" Type="http://schemas.openxmlformats.org/officeDocument/2006/relationships/oleObject" Target="Macintosh%20HD:Users:GStahl2:My%20Activities%20Recently:Books:Studying%20VMT:SVMT%20final%20draft:26.doc!OLE_LINK1" TargetMode="External"/></Relationships>
</file>

<file path=ppt/slides/_rels/slide11.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10.xml"/><Relationship Id="rId5" Type="http://schemas.openxmlformats.org/officeDocument/2006/relationships/oleObject" Target="!OLE_LINK1" TargetMode="External"/></Relationships>
</file>

<file path=ppt/slides/_rels/slide12.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11.xml"/><Relationship Id="rId5" Type="http://schemas.openxmlformats.org/officeDocument/2006/relationships/oleObject" Target="Macintosh%20HD:Users:GStahl2:My%20Website:pub:jecr.doc!OLE_LINK2" TargetMode="External"/></Relationships>
</file>

<file path=ppt/slides/_rels/slide13.xml.rels><?xml version="1.0" encoding="UTF-8" standalone="yes"?>
<Relationships xmlns="http://schemas.openxmlformats.org/package/2006/relationships"><Relationship Id="rId4" Type="http://schemas.openxmlformats.org/officeDocument/2006/relationships/image" Target="../media/image7.jpe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2.xml"/><Relationship Id="rId5" Type="http://schemas.openxmlformats.org/officeDocument/2006/relationships/oleObject" Target="???" TargetMode="External"/></Relationships>
</file>

<file path=ppt/slides/_rels/slide14.xml.rels><?xml version="1.0" encoding="UTF-8" standalone="yes"?>
<Relationships xmlns="http://schemas.openxmlformats.org/package/2006/relationships"><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6" Type="http://schemas.openxmlformats.org/officeDocument/2006/relationships/image" Target="../media/image13.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GerryStahl.net" TargetMode="External"/><Relationship Id="rId5"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noFill/>
          <a:ln>
            <a:miter lim="800000"/>
            <a:headEnd/>
            <a:tailEnd/>
          </a:ln>
        </p:spPr>
        <p:txBody>
          <a:bodyPr/>
          <a:lstStyle/>
          <a:p>
            <a:fld id="{4E1FBB19-AFFB-4841-BECC-43EBCA3162A7}" type="slidenum">
              <a:rPr lang="en-US">
                <a:latin typeface="Corbel" pitchFamily="-111" charset="0"/>
                <a:ea typeface="ＭＳ Ｐゴシック" pitchFamily="-111" charset="-128"/>
                <a:cs typeface="ＭＳ Ｐゴシック" pitchFamily="-111" charset="-128"/>
              </a:rPr>
              <a:pPr/>
              <a:t>1</a:t>
            </a:fld>
            <a:endParaRPr lang="en-US">
              <a:latin typeface="Corbel" pitchFamily="-111" charset="0"/>
              <a:ea typeface="ＭＳ Ｐゴシック" pitchFamily="-111" charset="-128"/>
              <a:cs typeface="ＭＳ Ｐゴシック" pitchFamily="-111" charset="-128"/>
            </a:endParaRPr>
          </a:p>
        </p:txBody>
      </p:sp>
      <p:sp>
        <p:nvSpPr>
          <p:cNvPr id="15363" name="Title 1"/>
          <p:cNvSpPr txBox="1">
            <a:spLocks/>
          </p:cNvSpPr>
          <p:nvPr/>
        </p:nvSpPr>
        <p:spPr bwMode="auto">
          <a:xfrm>
            <a:off x="355600" y="2209800"/>
            <a:ext cx="8610600" cy="3810000"/>
          </a:xfrm>
          <a:prstGeom prst="rect">
            <a:avLst/>
          </a:prstGeom>
          <a:noFill/>
          <a:ln w="9525">
            <a:noFill/>
            <a:miter lim="800000"/>
            <a:headEnd/>
            <a:tailEnd/>
          </a:ln>
        </p:spPr>
        <p:txBody>
          <a:bodyPr>
            <a:prstTxWarp prst="textNoShape">
              <a:avLst/>
            </a:prstTxWarp>
          </a:bodyPr>
          <a:lstStyle/>
          <a:p>
            <a:pPr algn="ctr" hangingPunct="0"/>
            <a:r>
              <a:rPr lang="en-US" sz="4000" b="1" dirty="0" smtClean="0">
                <a:solidFill>
                  <a:schemeClr val="accent6">
                    <a:lumMod val="50000"/>
                  </a:schemeClr>
                </a:solidFill>
              </a:rPr>
              <a:t>“Group-Cognition Theory and Knowledge-Building Analysis”</a:t>
            </a:r>
          </a:p>
          <a:p>
            <a:pPr algn="ctr">
              <a:defRPr/>
            </a:pPr>
            <a:endParaRPr lang="en-US" sz="4000" b="1" dirty="0">
              <a:solidFill>
                <a:schemeClr val="accent6">
                  <a:lumMod val="50000"/>
                </a:schemeClr>
              </a:solidFill>
            </a:endParaRPr>
          </a:p>
          <a:p>
            <a:pPr algn="ctr">
              <a:defRPr/>
            </a:pPr>
            <a:r>
              <a:rPr lang="en-US" sz="3200" b="1" dirty="0">
                <a:solidFill>
                  <a:schemeClr val="accent6">
                    <a:lumMod val="50000"/>
                  </a:schemeClr>
                </a:solidFill>
              </a:rPr>
              <a:t>Gerry </a:t>
            </a:r>
            <a:r>
              <a:rPr lang="en-US" sz="3200" b="1" dirty="0" smtClean="0">
                <a:solidFill>
                  <a:schemeClr val="accent6">
                    <a:lumMod val="50000"/>
                  </a:schemeClr>
                </a:solidFill>
              </a:rPr>
              <a:t>Stahl</a:t>
            </a:r>
            <a:endParaRPr lang="en-US" sz="3200" b="1" dirty="0">
              <a:solidFill>
                <a:schemeClr val="accent6">
                  <a:lumMod val="50000"/>
                </a:schemeClr>
              </a:solidFill>
              <a:latin typeface="Arial Rounded MT Bold" pitchFamily="-111" charset="0"/>
            </a:endParaRPr>
          </a:p>
        </p:txBody>
      </p:sp>
      <p:pic>
        <p:nvPicPr>
          <p:cNvPr id="15364" name="Picture 5" descr="cscl2011logo.tiff"/>
          <p:cNvPicPr>
            <a:picLocks noChangeAspect="1"/>
          </p:cNvPicPr>
          <p:nvPr/>
        </p:nvPicPr>
        <p:blipFill>
          <a:blip r:embed="rId2"/>
          <a:srcRect/>
          <a:stretch>
            <a:fillRect/>
          </a:stretch>
        </p:blipFill>
        <p:spPr bwMode="auto">
          <a:xfrm>
            <a:off x="2590800" y="0"/>
            <a:ext cx="3862388" cy="1104900"/>
          </a:xfrm>
          <a:prstGeom prst="rect">
            <a:avLst/>
          </a:prstGeom>
          <a:noFill/>
          <a:ln w="9525">
            <a:noFill/>
            <a:miter lim="800000"/>
            <a:headEnd/>
            <a:tailEnd/>
          </a:ln>
        </p:spPr>
      </p:pic>
      <p:sp>
        <p:nvSpPr>
          <p:cNvPr id="15365" name="Footer Placeholder 7"/>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10</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3" descr="VMTLogoc.jpg"/>
          <p:cNvPicPr>
            <a:picLocks noChangeAspect="1"/>
          </p:cNvPicPr>
          <p:nvPr/>
        </p:nvPicPr>
        <p:blipFill>
          <a:blip r:embed="rId4"/>
          <a:srcRect/>
          <a:stretch>
            <a:fillRect/>
          </a:stretch>
        </p:blipFill>
        <p:spPr bwMode="auto">
          <a:xfrm>
            <a:off x="7340600" y="0"/>
            <a:ext cx="1778000" cy="1298585"/>
          </a:xfrm>
          <a:prstGeom prst="rect">
            <a:avLst/>
          </a:prstGeom>
          <a:noFill/>
          <a:ln w="9525">
            <a:noFill/>
            <a:miter lim="800000"/>
            <a:headEnd/>
            <a:tailEnd/>
          </a:ln>
        </p:spPr>
      </p:pic>
      <p:sp>
        <p:nvSpPr>
          <p:cNvPr id="6" name="TextBox 5"/>
          <p:cNvSpPr txBox="1">
            <a:spLocks noChangeArrowheads="1"/>
          </p:cNvSpPr>
          <p:nvPr/>
        </p:nvSpPr>
        <p:spPr bwMode="auto">
          <a:xfrm>
            <a:off x="1066800" y="6019800"/>
            <a:ext cx="7391400" cy="461665"/>
          </a:xfrm>
          <a:prstGeom prst="rect">
            <a:avLst/>
          </a:prstGeom>
          <a:noFill/>
          <a:ln w="9525">
            <a:noFill/>
            <a:miter lim="800000"/>
            <a:headEnd/>
            <a:tailEnd/>
          </a:ln>
        </p:spPr>
        <p:txBody>
          <a:bodyPr wrap="square">
            <a:prstTxWarp prst="textNoShape">
              <a:avLst/>
            </a:prstTxWarp>
            <a:spAutoFit/>
          </a:bodyPr>
          <a:lstStyle/>
          <a:p>
            <a:pPr marL="342900" indent="-342900"/>
            <a:r>
              <a:rPr lang="en-US" sz="2400" dirty="0" smtClean="0">
                <a:solidFill>
                  <a:schemeClr val="bg1"/>
                </a:solidFill>
              </a:rPr>
              <a:t>Stahl, 2009, </a:t>
            </a:r>
            <a:r>
              <a:rPr lang="en-US" sz="2400" i="1" dirty="0" smtClean="0">
                <a:solidFill>
                  <a:schemeClr val="bg1"/>
                </a:solidFill>
              </a:rPr>
              <a:t>Studying Virtual Math Teams</a:t>
            </a:r>
            <a:r>
              <a:rPr lang="en-US" sz="2400" dirty="0" smtClean="0">
                <a:solidFill>
                  <a:schemeClr val="bg1"/>
                </a:solidFill>
              </a:rPr>
              <a:t>, </a:t>
            </a:r>
            <a:r>
              <a:rPr lang="en-US" sz="2400" dirty="0" err="1" smtClean="0">
                <a:solidFill>
                  <a:schemeClr val="bg1"/>
                </a:solidFill>
              </a:rPr>
              <a:t>p</a:t>
            </a:r>
            <a:r>
              <a:rPr lang="en-US" sz="2400" dirty="0" smtClean="0">
                <a:solidFill>
                  <a:schemeClr val="bg1"/>
                </a:solidFill>
              </a:rPr>
              <a:t>. 516</a:t>
            </a:r>
          </a:p>
        </p:txBody>
      </p:sp>
      <p:sp>
        <p:nvSpPr>
          <p:cNvPr id="7" name="TextBox 5"/>
          <p:cNvSpPr txBox="1">
            <a:spLocks noChangeArrowheads="1"/>
          </p:cNvSpPr>
          <p:nvPr/>
        </p:nvSpPr>
        <p:spPr bwMode="auto">
          <a:xfrm>
            <a:off x="355600" y="228600"/>
            <a:ext cx="5892800" cy="83099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Baseline case study of face-to-face collaboration: Parallel talk</a:t>
            </a:r>
          </a:p>
        </p:txBody>
      </p:sp>
      <p:graphicFrame>
        <p:nvGraphicFramePr>
          <p:cNvPr id="33794" name="Object 2"/>
          <p:cNvGraphicFramePr>
            <a:graphicFrameLocks noChangeAspect="1"/>
          </p:cNvGraphicFramePr>
          <p:nvPr/>
        </p:nvGraphicFramePr>
        <p:xfrm>
          <a:off x="1241729" y="1298585"/>
          <a:ext cx="6987871" cy="4685745"/>
        </p:xfrm>
        <a:graphic>
          <a:graphicData uri="http://schemas.openxmlformats.org/presentationml/2006/ole">
            <p:oleObj spid="_x0000_s33794" name="Document" r:id="rId5" imgW="4356100" imgH="2921000" progId="Word.Document.12">
              <p:link updateAutomatic="1"/>
            </p:oleObj>
          </a:graphicData>
        </a:graphic>
      </p:graphicFrame>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11</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3" descr="VMTLogoc.jpg"/>
          <p:cNvPicPr>
            <a:picLocks noChangeAspect="1"/>
          </p:cNvPicPr>
          <p:nvPr/>
        </p:nvPicPr>
        <p:blipFill>
          <a:blip r:embed="rId4"/>
          <a:srcRect/>
          <a:stretch>
            <a:fillRect/>
          </a:stretch>
        </p:blipFill>
        <p:spPr bwMode="auto">
          <a:xfrm>
            <a:off x="7340600" y="0"/>
            <a:ext cx="1778000" cy="1298585"/>
          </a:xfrm>
          <a:prstGeom prst="rect">
            <a:avLst/>
          </a:prstGeom>
          <a:noFill/>
          <a:ln w="9525">
            <a:noFill/>
            <a:miter lim="800000"/>
            <a:headEnd/>
            <a:tailEnd/>
          </a:ln>
        </p:spPr>
      </p:pic>
      <p:sp>
        <p:nvSpPr>
          <p:cNvPr id="6" name="TextBox 5"/>
          <p:cNvSpPr txBox="1">
            <a:spLocks noChangeArrowheads="1"/>
          </p:cNvSpPr>
          <p:nvPr/>
        </p:nvSpPr>
        <p:spPr bwMode="auto">
          <a:xfrm>
            <a:off x="1066800" y="6019800"/>
            <a:ext cx="7391400" cy="461665"/>
          </a:xfrm>
          <a:prstGeom prst="rect">
            <a:avLst/>
          </a:prstGeom>
          <a:noFill/>
          <a:ln w="9525">
            <a:noFill/>
            <a:miter lim="800000"/>
            <a:headEnd/>
            <a:tailEnd/>
          </a:ln>
        </p:spPr>
        <p:txBody>
          <a:bodyPr wrap="square">
            <a:prstTxWarp prst="textNoShape">
              <a:avLst/>
            </a:prstTxWarp>
            <a:spAutoFit/>
          </a:bodyPr>
          <a:lstStyle/>
          <a:p>
            <a:pPr marL="342900" indent="-342900"/>
            <a:r>
              <a:rPr lang="en-US" sz="2400" dirty="0" smtClean="0">
                <a:solidFill>
                  <a:schemeClr val="bg1"/>
                </a:solidFill>
              </a:rPr>
              <a:t>Stahl, 2009, </a:t>
            </a:r>
            <a:r>
              <a:rPr lang="en-US" sz="2400" i="1" dirty="0" smtClean="0">
                <a:solidFill>
                  <a:schemeClr val="bg1"/>
                </a:solidFill>
              </a:rPr>
              <a:t>Group Cognition</a:t>
            </a:r>
            <a:r>
              <a:rPr lang="en-US" sz="2400" dirty="0" smtClean="0">
                <a:solidFill>
                  <a:schemeClr val="bg1"/>
                </a:solidFill>
              </a:rPr>
              <a:t>, </a:t>
            </a:r>
            <a:r>
              <a:rPr lang="en-US" sz="2400" dirty="0" err="1" smtClean="0">
                <a:solidFill>
                  <a:schemeClr val="bg1"/>
                </a:solidFill>
              </a:rPr>
              <a:t>p</a:t>
            </a:r>
            <a:r>
              <a:rPr lang="en-US" sz="2400" dirty="0" smtClean="0">
                <a:solidFill>
                  <a:schemeClr val="bg1"/>
                </a:solidFill>
              </a:rPr>
              <a:t>. 242</a:t>
            </a:r>
          </a:p>
        </p:txBody>
      </p:sp>
      <p:sp>
        <p:nvSpPr>
          <p:cNvPr id="7" name="TextBox 5"/>
          <p:cNvSpPr txBox="1">
            <a:spLocks noChangeArrowheads="1"/>
          </p:cNvSpPr>
          <p:nvPr/>
        </p:nvSpPr>
        <p:spPr bwMode="auto">
          <a:xfrm>
            <a:off x="355600" y="228600"/>
            <a:ext cx="7264400" cy="83099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Face-to-face with computer simulation: Seeing an artifact as meaningfully structured</a:t>
            </a:r>
          </a:p>
        </p:txBody>
      </p:sp>
      <p:graphicFrame>
        <p:nvGraphicFramePr>
          <p:cNvPr id="35842" name="Object 2"/>
          <p:cNvGraphicFramePr>
            <a:graphicFrameLocks noChangeAspect="1"/>
          </p:cNvGraphicFramePr>
          <p:nvPr/>
        </p:nvGraphicFramePr>
        <p:xfrm>
          <a:off x="1219200" y="1200150"/>
          <a:ext cx="6426200" cy="4819650"/>
        </p:xfrm>
        <a:graphic>
          <a:graphicData uri="http://schemas.openxmlformats.org/presentationml/2006/ole">
            <p:oleObj spid="_x0000_s35842" name="Document" r:id="rId5" imgW="2438400" imgH="1828800" progId="Word.Document.12">
              <p:link updateAutomatic="1"/>
            </p:oleObj>
          </a:graphicData>
        </a:graphic>
      </p:graphicFrame>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12</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3" descr="VMTLogoc.jpg"/>
          <p:cNvPicPr>
            <a:picLocks noChangeAspect="1"/>
          </p:cNvPicPr>
          <p:nvPr/>
        </p:nvPicPr>
        <p:blipFill>
          <a:blip r:embed="rId4"/>
          <a:srcRect/>
          <a:stretch>
            <a:fillRect/>
          </a:stretch>
        </p:blipFill>
        <p:spPr bwMode="auto">
          <a:xfrm>
            <a:off x="7340600" y="0"/>
            <a:ext cx="1778000" cy="1298585"/>
          </a:xfrm>
          <a:prstGeom prst="rect">
            <a:avLst/>
          </a:prstGeom>
          <a:noFill/>
          <a:ln w="9525">
            <a:noFill/>
            <a:miter lim="800000"/>
            <a:headEnd/>
            <a:tailEnd/>
          </a:ln>
        </p:spPr>
      </p:pic>
      <p:sp>
        <p:nvSpPr>
          <p:cNvPr id="6" name="TextBox 5"/>
          <p:cNvSpPr txBox="1">
            <a:spLocks noChangeArrowheads="1"/>
          </p:cNvSpPr>
          <p:nvPr/>
        </p:nvSpPr>
        <p:spPr bwMode="auto">
          <a:xfrm>
            <a:off x="1066800" y="6019800"/>
            <a:ext cx="7391400" cy="461665"/>
          </a:xfrm>
          <a:prstGeom prst="rect">
            <a:avLst/>
          </a:prstGeom>
          <a:noFill/>
          <a:ln w="9525">
            <a:noFill/>
            <a:miter lim="800000"/>
            <a:headEnd/>
            <a:tailEnd/>
          </a:ln>
        </p:spPr>
        <p:txBody>
          <a:bodyPr wrap="square">
            <a:prstTxWarp prst="textNoShape">
              <a:avLst/>
            </a:prstTxWarp>
            <a:spAutoFit/>
          </a:bodyPr>
          <a:lstStyle/>
          <a:p>
            <a:pPr marL="342900" indent="-342900"/>
            <a:r>
              <a:rPr lang="en-US" sz="2400" dirty="0" smtClean="0">
                <a:solidFill>
                  <a:schemeClr val="bg1"/>
                </a:solidFill>
              </a:rPr>
              <a:t>Stahl, 2006, </a:t>
            </a:r>
            <a:r>
              <a:rPr lang="en-US" sz="2400" i="1" dirty="0" smtClean="0">
                <a:solidFill>
                  <a:schemeClr val="bg1"/>
                </a:solidFill>
              </a:rPr>
              <a:t>Supporting Group Cognition</a:t>
            </a:r>
            <a:r>
              <a:rPr lang="en-US" sz="2400" dirty="0" smtClean="0">
                <a:solidFill>
                  <a:schemeClr val="bg1"/>
                </a:solidFill>
              </a:rPr>
              <a:t>, </a:t>
            </a:r>
            <a:r>
              <a:rPr lang="en-US" sz="2400" u="sng" dirty="0" smtClean="0">
                <a:solidFill>
                  <a:schemeClr val="bg1"/>
                </a:solidFill>
              </a:rPr>
              <a:t>JECR</a:t>
            </a:r>
          </a:p>
        </p:txBody>
      </p:sp>
      <p:sp>
        <p:nvSpPr>
          <p:cNvPr id="7" name="TextBox 5"/>
          <p:cNvSpPr txBox="1">
            <a:spLocks noChangeArrowheads="1"/>
          </p:cNvSpPr>
          <p:nvPr/>
        </p:nvSpPr>
        <p:spPr bwMode="auto">
          <a:xfrm>
            <a:off x="609600" y="228600"/>
            <a:ext cx="6019800" cy="83099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Pointing in an online environment: Being-there-together</a:t>
            </a:r>
          </a:p>
        </p:txBody>
      </p:sp>
      <p:graphicFrame>
        <p:nvGraphicFramePr>
          <p:cNvPr id="37890" name="Object 2"/>
          <p:cNvGraphicFramePr>
            <a:graphicFrameLocks noChangeAspect="1"/>
          </p:cNvGraphicFramePr>
          <p:nvPr/>
        </p:nvGraphicFramePr>
        <p:xfrm>
          <a:off x="838200" y="1059597"/>
          <a:ext cx="7501180" cy="4863402"/>
        </p:xfrm>
        <a:graphic>
          <a:graphicData uri="http://schemas.openxmlformats.org/presentationml/2006/ole">
            <p:oleObj spid="_x0000_s37890" name="Document" r:id="rId5" imgW="5778500" imgH="3746500" progId="Word.Document.12">
              <p:link updateAutomatic="1"/>
            </p:oleObj>
          </a:graphicData>
        </a:graphic>
      </p:graphicFrame>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13</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3" descr="VMTLogoc.jpg"/>
          <p:cNvPicPr>
            <a:picLocks noChangeAspect="1"/>
          </p:cNvPicPr>
          <p:nvPr/>
        </p:nvPicPr>
        <p:blipFill>
          <a:blip r:embed="rId4"/>
          <a:srcRect/>
          <a:stretch>
            <a:fillRect/>
          </a:stretch>
        </p:blipFill>
        <p:spPr bwMode="auto">
          <a:xfrm>
            <a:off x="7340600" y="0"/>
            <a:ext cx="1778000" cy="1298585"/>
          </a:xfrm>
          <a:prstGeom prst="rect">
            <a:avLst/>
          </a:prstGeom>
          <a:noFill/>
          <a:ln w="9525">
            <a:noFill/>
            <a:miter lim="800000"/>
            <a:headEnd/>
            <a:tailEnd/>
          </a:ln>
        </p:spPr>
      </p:pic>
      <p:sp>
        <p:nvSpPr>
          <p:cNvPr id="6" name="TextBox 5"/>
          <p:cNvSpPr txBox="1">
            <a:spLocks noChangeArrowheads="1"/>
          </p:cNvSpPr>
          <p:nvPr/>
        </p:nvSpPr>
        <p:spPr bwMode="auto">
          <a:xfrm>
            <a:off x="1066800" y="6019800"/>
            <a:ext cx="7391400" cy="461665"/>
          </a:xfrm>
          <a:prstGeom prst="rect">
            <a:avLst/>
          </a:prstGeom>
          <a:noFill/>
          <a:ln w="9525">
            <a:noFill/>
            <a:miter lim="800000"/>
            <a:headEnd/>
            <a:tailEnd/>
          </a:ln>
        </p:spPr>
        <p:txBody>
          <a:bodyPr wrap="square">
            <a:prstTxWarp prst="textNoShape">
              <a:avLst/>
            </a:prstTxWarp>
            <a:spAutoFit/>
          </a:bodyPr>
          <a:lstStyle/>
          <a:p>
            <a:pPr marL="342900" indent="-342900"/>
            <a:r>
              <a:rPr lang="en-US" sz="2400" dirty="0" smtClean="0">
                <a:solidFill>
                  <a:schemeClr val="bg1"/>
                </a:solidFill>
              </a:rPr>
              <a:t>Stahl, 2011, </a:t>
            </a:r>
            <a:r>
              <a:rPr lang="en-US" sz="2400" i="1" dirty="0" smtClean="0">
                <a:solidFill>
                  <a:schemeClr val="bg1"/>
                </a:solidFill>
              </a:rPr>
              <a:t>How a VMT Structured</a:t>
            </a:r>
            <a:r>
              <a:rPr lang="en-US" sz="2400" dirty="0" smtClean="0">
                <a:solidFill>
                  <a:schemeClr val="bg1"/>
                </a:solidFill>
              </a:rPr>
              <a:t>, CSCL 2011</a:t>
            </a:r>
          </a:p>
        </p:txBody>
      </p:sp>
      <p:sp>
        <p:nvSpPr>
          <p:cNvPr id="7" name="TextBox 5"/>
          <p:cNvSpPr txBox="1">
            <a:spLocks noChangeArrowheads="1"/>
          </p:cNvSpPr>
          <p:nvPr/>
        </p:nvSpPr>
        <p:spPr bwMode="auto">
          <a:xfrm>
            <a:off x="609600" y="228600"/>
            <a:ext cx="6553200" cy="83099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The structure of problem solving: A sequence of mundane adjacency pairs</a:t>
            </a:r>
          </a:p>
        </p:txBody>
      </p:sp>
      <p:graphicFrame>
        <p:nvGraphicFramePr>
          <p:cNvPr id="39938" name="Object 2"/>
          <p:cNvGraphicFramePr>
            <a:graphicFrameLocks noChangeAspect="1"/>
          </p:cNvGraphicFramePr>
          <p:nvPr/>
        </p:nvGraphicFramePr>
        <p:xfrm>
          <a:off x="2936206" y="1447800"/>
          <a:ext cx="5963987" cy="4572000"/>
        </p:xfrm>
        <a:graphic>
          <a:graphicData uri="http://schemas.openxmlformats.org/presentationml/2006/ole">
            <p:oleObj spid="_x0000_s39938" name="Document" r:id="rId5" imgW="5524500" imgH="3111500" progId="Word.Document.12">
              <p:link updateAutomatic="1"/>
            </p:oleObj>
          </a:graphicData>
        </a:graphic>
      </p:graphicFrame>
      <p:sp>
        <p:nvSpPr>
          <p:cNvPr id="9" name="TextBox 5"/>
          <p:cNvSpPr txBox="1">
            <a:spLocks noChangeArrowheads="1"/>
          </p:cNvSpPr>
          <p:nvPr/>
        </p:nvSpPr>
        <p:spPr bwMode="auto">
          <a:xfrm>
            <a:off x="322263" y="1298585"/>
            <a:ext cx="2540000" cy="5078314"/>
          </a:xfrm>
          <a:prstGeom prst="rect">
            <a:avLst/>
          </a:prstGeom>
          <a:noFill/>
          <a:ln w="9525">
            <a:noFill/>
            <a:miter lim="800000"/>
            <a:headEnd/>
            <a:tailEnd/>
          </a:ln>
        </p:spPr>
        <p:txBody>
          <a:bodyPr wrap="square">
            <a:prstTxWarp prst="textNoShape">
              <a:avLst/>
            </a:prstTxWarp>
            <a:spAutoFit/>
          </a:bodyPr>
          <a:lstStyle/>
          <a:p>
            <a:pPr>
              <a:defRPr/>
            </a:pPr>
            <a:r>
              <a:rPr lang="en-US" b="1" dirty="0">
                <a:solidFill>
                  <a:srgbClr val="141E2C"/>
                </a:solidFill>
                <a:latin typeface="Arial" pitchFamily="-107" charset="0"/>
                <a:ea typeface="ＭＳ Ｐゴシック" pitchFamily="-107" charset="-128"/>
                <a:cs typeface="ＭＳ Ｐゴシック" pitchFamily="-107" charset="-128"/>
              </a:rPr>
              <a:t>Log 1. Open the topic</a:t>
            </a:r>
          </a:p>
          <a:p>
            <a:pPr>
              <a:defRPr/>
            </a:pPr>
            <a:r>
              <a:rPr lang="en-US" b="1" dirty="0">
                <a:solidFill>
                  <a:srgbClr val="141E2C"/>
                </a:solidFill>
                <a:latin typeface="Arial" pitchFamily="-107" charset="0"/>
                <a:ea typeface="ＭＳ Ｐゴシック" pitchFamily="-107" charset="-128"/>
                <a:cs typeface="ＭＳ Ｐゴシック" pitchFamily="-107" charset="-128"/>
              </a:rPr>
              <a:t>Log 2. Decide to start</a:t>
            </a:r>
          </a:p>
          <a:p>
            <a:pPr>
              <a:defRPr/>
            </a:pPr>
            <a:r>
              <a:rPr lang="en-US" b="1" dirty="0">
                <a:solidFill>
                  <a:srgbClr val="141E2C"/>
                </a:solidFill>
                <a:latin typeface="Arial" pitchFamily="-107" charset="0"/>
                <a:ea typeface="ＭＳ Ｐゴシック" pitchFamily="-107" charset="-128"/>
                <a:cs typeface="ＭＳ Ｐゴシック" pitchFamily="-107" charset="-128"/>
              </a:rPr>
              <a:t>Log 3. Pick an approach</a:t>
            </a:r>
          </a:p>
          <a:p>
            <a:pPr>
              <a:defRPr/>
            </a:pPr>
            <a:r>
              <a:rPr lang="en-US" b="1" dirty="0">
                <a:solidFill>
                  <a:srgbClr val="141E2C"/>
                </a:solidFill>
                <a:latin typeface="Arial" pitchFamily="-107" charset="0"/>
                <a:ea typeface="ＭＳ Ｐゴシック" pitchFamily="-107" charset="-128"/>
                <a:cs typeface="ＭＳ Ｐゴシック" pitchFamily="-107" charset="-128"/>
              </a:rPr>
              <a:t>Log 4. Identify the pattern</a:t>
            </a:r>
          </a:p>
          <a:p>
            <a:pPr>
              <a:defRPr/>
            </a:pPr>
            <a:r>
              <a:rPr lang="en-US" b="1" dirty="0">
                <a:solidFill>
                  <a:srgbClr val="141E2C"/>
                </a:solidFill>
                <a:latin typeface="Arial" pitchFamily="-107" charset="0"/>
                <a:ea typeface="ＭＳ Ｐゴシック" pitchFamily="-107" charset="-128"/>
                <a:cs typeface="ＭＳ Ｐゴシック" pitchFamily="-107" charset="-128"/>
              </a:rPr>
              <a:t>Log 5. Seek the equation</a:t>
            </a:r>
          </a:p>
          <a:p>
            <a:pPr>
              <a:defRPr/>
            </a:pPr>
            <a:r>
              <a:rPr lang="en-US" b="1" dirty="0">
                <a:solidFill>
                  <a:srgbClr val="141E2C"/>
                </a:solidFill>
                <a:latin typeface="Arial" pitchFamily="-107" charset="0"/>
                <a:ea typeface="ＭＳ Ｐゴシック" pitchFamily="-107" charset="-128"/>
                <a:cs typeface="ＭＳ Ｐゴシック" pitchFamily="-107" charset="-128"/>
              </a:rPr>
              <a:t>Log 6. Negotiate the solution</a:t>
            </a:r>
          </a:p>
          <a:p>
            <a:pPr>
              <a:defRPr/>
            </a:pPr>
            <a:r>
              <a:rPr lang="en-US" b="1" dirty="0">
                <a:solidFill>
                  <a:srgbClr val="141E2C"/>
                </a:solidFill>
                <a:latin typeface="Arial" pitchFamily="-107" charset="0"/>
                <a:ea typeface="ＭＳ Ｐゴシック" pitchFamily="-107" charset="-128"/>
                <a:cs typeface="ＭＳ Ｐゴシック" pitchFamily="-107" charset="-128"/>
              </a:rPr>
              <a:t>Log 7. Check cases</a:t>
            </a:r>
          </a:p>
          <a:p>
            <a:pPr>
              <a:defRPr/>
            </a:pPr>
            <a:r>
              <a:rPr lang="en-US" b="1" dirty="0">
                <a:solidFill>
                  <a:srgbClr val="141E2C"/>
                </a:solidFill>
                <a:latin typeface="Arial" pitchFamily="-107" charset="0"/>
                <a:ea typeface="ＭＳ Ｐゴシック" pitchFamily="-107" charset="-128"/>
                <a:cs typeface="ＭＳ Ｐゴシック" pitchFamily="-107" charset="-128"/>
              </a:rPr>
              <a:t>Log 8. Confirm the solution</a:t>
            </a:r>
          </a:p>
          <a:p>
            <a:pPr>
              <a:defRPr/>
            </a:pPr>
            <a:r>
              <a:rPr lang="en-US" b="1" dirty="0">
                <a:solidFill>
                  <a:srgbClr val="141E2C"/>
                </a:solidFill>
                <a:latin typeface="Arial" pitchFamily="-107" charset="0"/>
                <a:ea typeface="ＭＳ Ｐゴシック" pitchFamily="-107" charset="-128"/>
                <a:cs typeface="ＭＳ Ｐゴシック" pitchFamily="-107" charset="-128"/>
              </a:rPr>
              <a:t>Log 9. Present a formal solution</a:t>
            </a:r>
          </a:p>
          <a:p>
            <a:pPr>
              <a:defRPr/>
            </a:pPr>
            <a:r>
              <a:rPr lang="en-US" b="1" dirty="0">
                <a:solidFill>
                  <a:srgbClr val="141E2C"/>
                </a:solidFill>
                <a:latin typeface="Arial" pitchFamily="-107" charset="0"/>
                <a:ea typeface="ＭＳ Ｐゴシック" pitchFamily="-107" charset="-128"/>
                <a:cs typeface="ＭＳ Ｐゴシック" pitchFamily="-107" charset="-128"/>
              </a:rPr>
              <a:t>Log 10. Close the topic</a:t>
            </a:r>
          </a:p>
          <a:p>
            <a:pPr marL="342900" indent="-342900">
              <a:defRPr/>
            </a:pPr>
            <a:endParaRPr lang="en-US" dirty="0">
              <a:latin typeface="Arial" pitchFamily="-107" charset="0"/>
              <a:ea typeface="ＭＳ Ｐゴシック" pitchFamily="-107" charset="-128"/>
              <a:cs typeface="ＭＳ Ｐゴシック" pitchFamily="-107" charset="-128"/>
            </a:endParaRP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14</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3" descr="VMTLogoc.jpg"/>
          <p:cNvPicPr>
            <a:picLocks noChangeAspect="1"/>
          </p:cNvPicPr>
          <p:nvPr/>
        </p:nvPicPr>
        <p:blipFill>
          <a:blip r:embed="rId3"/>
          <a:srcRect/>
          <a:stretch>
            <a:fillRect/>
          </a:stretch>
        </p:blipFill>
        <p:spPr bwMode="auto">
          <a:xfrm>
            <a:off x="7340600" y="0"/>
            <a:ext cx="1778000" cy="1298585"/>
          </a:xfrm>
          <a:prstGeom prst="rect">
            <a:avLst/>
          </a:prstGeom>
          <a:noFill/>
          <a:ln w="9525">
            <a:noFill/>
            <a:miter lim="800000"/>
            <a:headEnd/>
            <a:tailEnd/>
          </a:ln>
        </p:spPr>
      </p:pic>
      <p:sp>
        <p:nvSpPr>
          <p:cNvPr id="6" name="TextBox 5"/>
          <p:cNvSpPr txBox="1">
            <a:spLocks noChangeArrowheads="1"/>
          </p:cNvSpPr>
          <p:nvPr/>
        </p:nvSpPr>
        <p:spPr bwMode="auto">
          <a:xfrm>
            <a:off x="1066800" y="6019800"/>
            <a:ext cx="7391400" cy="461665"/>
          </a:xfrm>
          <a:prstGeom prst="rect">
            <a:avLst/>
          </a:prstGeom>
          <a:noFill/>
          <a:ln w="9525">
            <a:noFill/>
            <a:miter lim="800000"/>
            <a:headEnd/>
            <a:tailEnd/>
          </a:ln>
        </p:spPr>
        <p:txBody>
          <a:bodyPr wrap="square">
            <a:prstTxWarp prst="textNoShape">
              <a:avLst/>
            </a:prstTxWarp>
            <a:spAutoFit/>
          </a:bodyPr>
          <a:lstStyle/>
          <a:p>
            <a:pPr marL="342900" indent="-342900"/>
            <a:r>
              <a:rPr lang="en-US" sz="2400" dirty="0" smtClean="0">
                <a:solidFill>
                  <a:schemeClr val="bg1"/>
                </a:solidFill>
              </a:rPr>
              <a:t>Stahl, 2011, </a:t>
            </a:r>
            <a:r>
              <a:rPr lang="en-US" sz="2400" i="1" dirty="0" smtClean="0">
                <a:solidFill>
                  <a:schemeClr val="bg1"/>
                </a:solidFill>
              </a:rPr>
              <a:t>Seeing What We Mean</a:t>
            </a:r>
            <a:r>
              <a:rPr lang="en-US" sz="2400" dirty="0" smtClean="0">
                <a:solidFill>
                  <a:schemeClr val="bg1"/>
                </a:solidFill>
              </a:rPr>
              <a:t>, CSCL 2011</a:t>
            </a:r>
          </a:p>
        </p:txBody>
      </p:sp>
      <p:pic>
        <p:nvPicPr>
          <p:cNvPr id="7" name="Picture 6" descr="2.tiff"/>
          <p:cNvPicPr>
            <a:picLocks noChangeAspect="1"/>
          </p:cNvPicPr>
          <p:nvPr/>
        </p:nvPicPr>
        <p:blipFill>
          <a:blip r:embed="rId4"/>
          <a:stretch>
            <a:fillRect/>
          </a:stretch>
        </p:blipFill>
        <p:spPr>
          <a:xfrm>
            <a:off x="533400" y="1676400"/>
            <a:ext cx="8114672" cy="4139741"/>
          </a:xfrm>
          <a:prstGeom prst="rect">
            <a:avLst/>
          </a:prstGeom>
          <a:ln w="76200" cmpd="sng">
            <a:solidFill>
              <a:srgbClr val="008000"/>
            </a:solidFill>
          </a:ln>
        </p:spPr>
      </p:pic>
      <p:sp>
        <p:nvSpPr>
          <p:cNvPr id="8" name="TextBox 5"/>
          <p:cNvSpPr txBox="1">
            <a:spLocks noChangeArrowheads="1"/>
          </p:cNvSpPr>
          <p:nvPr/>
        </p:nvSpPr>
        <p:spPr bwMode="auto">
          <a:xfrm>
            <a:off x="152400" y="304800"/>
            <a:ext cx="7010400" cy="830997"/>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Co-experiencing a shared virtual world: Seeing a drawing as a mathematical object</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15</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642144"/>
            <a:ext cx="8658225" cy="1284288"/>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Inquiries concerning Knowledge Building and Epistemic Artifacts</a:t>
            </a:r>
            <a:endParaRPr lang="en-US" sz="3200" b="1" dirty="0">
              <a:solidFill>
                <a:srgbClr val="0D5A50"/>
              </a:solidFill>
              <a:latin typeface="Arial Rounded MT Bold" pitchFamily="-111" charset="0"/>
            </a:endParaRPr>
          </a:p>
        </p:txBody>
      </p:sp>
      <p:sp>
        <p:nvSpPr>
          <p:cNvPr id="8" name="Rounded Rectangle 7"/>
          <p:cNvSpPr/>
          <p:nvPr/>
        </p:nvSpPr>
        <p:spPr>
          <a:xfrm>
            <a:off x="990600" y="2286000"/>
            <a:ext cx="7848600" cy="281940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219200" y="2514600"/>
            <a:ext cx="7391400" cy="2308324"/>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The remaining slides try to push inquiry concerning knowledge building, design-mode learning and epistemic artifacts</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They do not present answers; formulating the questions is hard enough   ;-)</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16</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5334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#1</a:t>
            </a:r>
            <a:endParaRPr lang="en-US" sz="3200" b="1" dirty="0">
              <a:solidFill>
                <a:srgbClr val="0D5A50"/>
              </a:solidFill>
              <a:latin typeface="Arial Rounded MT Bold" pitchFamily="-111" charset="0"/>
            </a:endParaRPr>
          </a:p>
        </p:txBody>
      </p:sp>
      <p:sp>
        <p:nvSpPr>
          <p:cNvPr id="8" name="Rounded Rectangle 7"/>
          <p:cNvSpPr/>
          <p:nvPr/>
        </p:nvSpPr>
        <p:spPr>
          <a:xfrm>
            <a:off x="1447800" y="1981200"/>
            <a:ext cx="6400800" cy="3352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592263" y="2362200"/>
            <a:ext cx="5919787" cy="2677656"/>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What is the most effective unit for supporting knowledge building with CSCL tools and environments?</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The individual learner</a:t>
            </a:r>
          </a:p>
          <a:p>
            <a:pPr marL="800100" lvl="1" indent="-342900">
              <a:buFont typeface="Arial"/>
              <a:buChar char="•"/>
            </a:pPr>
            <a:r>
              <a:rPr lang="en-US" sz="2400" b="1" dirty="0" smtClean="0">
                <a:solidFill>
                  <a:schemeClr val="bg1"/>
                </a:solidFill>
              </a:rPr>
              <a:t>The small group interaction</a:t>
            </a:r>
          </a:p>
          <a:p>
            <a:pPr marL="800100" lvl="1" indent="-342900">
              <a:buFont typeface="Arial"/>
              <a:buChar char="•"/>
            </a:pPr>
            <a:r>
              <a:rPr lang="en-US" sz="2400" b="1" dirty="0" smtClean="0">
                <a:solidFill>
                  <a:schemeClr val="bg1"/>
                </a:solidFill>
              </a:rPr>
              <a:t>The community or classroom</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17</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3810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#2</a:t>
            </a:r>
            <a:endParaRPr lang="en-US" sz="3200" b="1" dirty="0">
              <a:solidFill>
                <a:srgbClr val="0D5A50"/>
              </a:solidFill>
              <a:latin typeface="Arial Rounded MT Bold" pitchFamily="-111" charset="0"/>
            </a:endParaRPr>
          </a:p>
        </p:txBody>
      </p:sp>
      <p:sp>
        <p:nvSpPr>
          <p:cNvPr id="8" name="Rounded Rectangle 7"/>
          <p:cNvSpPr/>
          <p:nvPr/>
        </p:nvSpPr>
        <p:spPr>
          <a:xfrm>
            <a:off x="1447800" y="1752600"/>
            <a:ext cx="6400800" cy="3810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776413" y="1981200"/>
            <a:ext cx="5919787" cy="3416320"/>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What is the most effective medium for supporting knowledge building with CSCL tools and environments?</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Synchronous – to provide immediate response and a sense of engaging dialog</a:t>
            </a:r>
          </a:p>
          <a:p>
            <a:pPr marL="800100" lvl="1" indent="-342900">
              <a:buFont typeface="Arial"/>
              <a:buChar char="•"/>
            </a:pPr>
            <a:r>
              <a:rPr lang="en-US" sz="2400" b="1" dirty="0" smtClean="0">
                <a:solidFill>
                  <a:schemeClr val="bg1"/>
                </a:solidFill>
              </a:rPr>
              <a:t>Asynchronous – to provide time for individual reflection</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18</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5334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#3</a:t>
            </a:r>
            <a:endParaRPr lang="en-US" sz="3200" b="1" dirty="0">
              <a:solidFill>
                <a:srgbClr val="0D5A50"/>
              </a:solidFill>
              <a:latin typeface="Arial Rounded MT Bold" pitchFamily="-111" charset="0"/>
            </a:endParaRPr>
          </a:p>
        </p:txBody>
      </p:sp>
      <p:sp>
        <p:nvSpPr>
          <p:cNvPr id="8" name="Rounded Rectangle 7"/>
          <p:cNvSpPr/>
          <p:nvPr/>
        </p:nvSpPr>
        <p:spPr>
          <a:xfrm>
            <a:off x="1447800" y="1600200"/>
            <a:ext cx="6629400" cy="3733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592263" y="1752600"/>
            <a:ext cx="6256337" cy="3416320"/>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Do we really want to improve individual ideas or do we want to develop more extended and refined networks of ideas?</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Newton’s and Einstein’s concepts of “gravity” were defined in terms of networks of concepts of force, mass, acceleration, space, time, etc.</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19</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355600" y="3810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#4</a:t>
            </a:r>
            <a:endParaRPr lang="en-US" sz="3200" b="1" dirty="0">
              <a:solidFill>
                <a:srgbClr val="0D5A50"/>
              </a:solidFill>
              <a:latin typeface="Arial Rounded MT Bold" pitchFamily="-111" charset="0"/>
            </a:endParaRPr>
          </a:p>
        </p:txBody>
      </p:sp>
      <p:sp>
        <p:nvSpPr>
          <p:cNvPr id="8" name="Rounded Rectangle 7"/>
          <p:cNvSpPr/>
          <p:nvPr/>
        </p:nvSpPr>
        <p:spPr>
          <a:xfrm>
            <a:off x="1447800" y="1371600"/>
            <a:ext cx="6400800" cy="4572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592263" y="1524000"/>
            <a:ext cx="5919787" cy="4154983"/>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Should an inquiry concerning knowledge building aim to develop a single, comprehensive theory or should it aim to refine and consider a set of overlapping, but possibly incommensurable theories?</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Knowledge building involves many actors, conditions, levels of analysis, temporal scales, disciplinary contents, etc.</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1"/>
          </p:nvPr>
        </p:nvSpPr>
        <p:spPr bwMode="auto">
          <a:noFill/>
          <a:ln>
            <a:miter lim="800000"/>
            <a:headEnd/>
            <a:tailEnd/>
          </a:ln>
        </p:spPr>
        <p:txBody>
          <a:bodyPr/>
          <a:lstStyle/>
          <a:p>
            <a:fld id="{664D960D-FE5B-7043-928E-90CACF23314B}" type="slidenum">
              <a:rPr lang="en-US">
                <a:latin typeface="Corbel" pitchFamily="-111" charset="0"/>
                <a:ea typeface="ＭＳ Ｐゴシック" pitchFamily="-111" charset="-128"/>
                <a:cs typeface="ＭＳ Ｐゴシック" pitchFamily="-111" charset="-128"/>
              </a:rPr>
              <a:pPr/>
              <a:t>2</a:t>
            </a:fld>
            <a:endParaRPr lang="en-US">
              <a:latin typeface="Corbel" pitchFamily="-111" charset="0"/>
              <a:ea typeface="ＭＳ Ｐゴシック" pitchFamily="-111" charset="-128"/>
              <a:cs typeface="ＭＳ Ｐゴシック" pitchFamily="-111" charset="-128"/>
            </a:endParaRPr>
          </a:p>
        </p:txBody>
      </p:sp>
      <p:sp>
        <p:nvSpPr>
          <p:cNvPr id="16387"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6388" name="Title 1"/>
          <p:cNvSpPr txBox="1">
            <a:spLocks/>
          </p:cNvSpPr>
          <p:nvPr/>
        </p:nvSpPr>
        <p:spPr bwMode="auto">
          <a:xfrm>
            <a:off x="2133600" y="381000"/>
            <a:ext cx="4572000" cy="6858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Overview</a:t>
            </a:r>
            <a:endParaRPr lang="en-US" sz="3200" b="1" dirty="0">
              <a:solidFill>
                <a:srgbClr val="0D5A50"/>
              </a:solidFill>
              <a:latin typeface="Arial Rounded MT Bold" pitchFamily="-111" charset="0"/>
            </a:endParaRPr>
          </a:p>
        </p:txBody>
      </p:sp>
      <p:sp>
        <p:nvSpPr>
          <p:cNvPr id="8" name="Rounded Rectangle 7"/>
          <p:cNvSpPr/>
          <p:nvPr/>
        </p:nvSpPr>
        <p:spPr>
          <a:xfrm>
            <a:off x="1295400" y="1371600"/>
            <a:ext cx="6629400" cy="35814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p:nvPr/>
        </p:nvSpPr>
        <p:spPr>
          <a:xfrm>
            <a:off x="1776413" y="1629013"/>
            <a:ext cx="6148387" cy="3323987"/>
          </a:xfrm>
          <a:prstGeom prst="rect">
            <a:avLst/>
          </a:prstGeom>
          <a:noFill/>
        </p:spPr>
        <p:txBody>
          <a:bodyPr>
            <a:spAutoFit/>
          </a:bodyPr>
          <a:lstStyle/>
          <a:p>
            <a:pPr marL="342900" indent="-342900">
              <a:buFont typeface="Arial"/>
              <a:buChar char="•"/>
              <a:defRPr/>
            </a:pPr>
            <a:r>
              <a:rPr lang="en-US" sz="2400" b="1" dirty="0" smtClean="0">
                <a:solidFill>
                  <a:schemeClr val="bg1"/>
                </a:solidFill>
                <a:latin typeface="Arial" pitchFamily="-108" charset="0"/>
                <a:ea typeface="ＭＳ Ｐゴシック" pitchFamily="-108" charset="-128"/>
                <a:cs typeface="ＭＳ Ｐゴシック" pitchFamily="-108" charset="-128"/>
              </a:rPr>
              <a:t>History of Theory</a:t>
            </a:r>
          </a:p>
          <a:p>
            <a:pPr marL="342900" indent="-342900">
              <a:buFont typeface="Arial"/>
              <a:buChar char="•"/>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 typeface="Arial"/>
              <a:buChar char="•"/>
              <a:defRPr/>
            </a:pPr>
            <a:r>
              <a:rPr lang="en-US" sz="2400" b="1" dirty="0" smtClean="0">
                <a:solidFill>
                  <a:schemeClr val="bg1"/>
                </a:solidFill>
                <a:latin typeface="Arial" pitchFamily="-108" charset="0"/>
                <a:ea typeface="ＭＳ Ｐゴシック" pitchFamily="-108" charset="-128"/>
                <a:cs typeface="ＭＳ Ｐゴシック" pitchFamily="-108" charset="-128"/>
              </a:rPr>
              <a:t>Role of Group-Cognition Theory</a:t>
            </a:r>
          </a:p>
          <a:p>
            <a:pPr marL="342900" indent="-342900">
              <a:buFont typeface="Arial"/>
              <a:buChar char="•"/>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 typeface="Arial"/>
              <a:buChar char="•"/>
              <a:defRPr/>
            </a:pPr>
            <a:r>
              <a:rPr lang="en-US" sz="2400" b="1" dirty="0" smtClean="0">
                <a:solidFill>
                  <a:schemeClr val="bg1"/>
                </a:solidFill>
                <a:latin typeface="Arial" pitchFamily="-108" charset="0"/>
                <a:ea typeface="ＭＳ Ｐゴシック" pitchFamily="-108" charset="-128"/>
                <a:cs typeface="ＭＳ Ｐゴシック" pitchFamily="-108" charset="-128"/>
              </a:rPr>
              <a:t>Analyses of Knowledge Building</a:t>
            </a:r>
          </a:p>
          <a:p>
            <a:pPr marL="342900" indent="-342900">
              <a:buFont typeface="Arial"/>
              <a:buChar char="•"/>
              <a:defRPr/>
            </a:pPr>
            <a:endParaRPr lang="en-US" sz="2400" b="1" dirty="0" smtClean="0">
              <a:solidFill>
                <a:schemeClr val="bg1"/>
              </a:solidFill>
              <a:latin typeface="Arial" pitchFamily="-108" charset="0"/>
              <a:ea typeface="ＭＳ Ｐゴシック" pitchFamily="-108" charset="-128"/>
              <a:cs typeface="ＭＳ Ｐゴシック" pitchFamily="-108" charset="-128"/>
            </a:endParaRPr>
          </a:p>
          <a:p>
            <a:pPr marL="342900" indent="-342900">
              <a:buFont typeface="Arial"/>
              <a:buChar char="•"/>
              <a:defRPr/>
            </a:pPr>
            <a:r>
              <a:rPr lang="en-US" sz="2400" b="1" dirty="0" smtClean="0">
                <a:solidFill>
                  <a:schemeClr val="bg1"/>
                </a:solidFill>
                <a:latin typeface="Arial" pitchFamily="-108" charset="0"/>
                <a:ea typeface="ＭＳ Ｐゴシック" pitchFamily="-108" charset="-128"/>
                <a:cs typeface="ＭＳ Ｐゴシック" pitchFamily="-108" charset="-128"/>
              </a:rPr>
              <a:t>Inquiries Concerning Knowledge Building</a:t>
            </a:r>
          </a:p>
          <a:p>
            <a:pPr>
              <a:defRPr/>
            </a:pPr>
            <a:endParaRPr lang="en-US" dirty="0">
              <a:latin typeface="Arial" pitchFamily="-108" charset="0"/>
              <a:ea typeface="ＭＳ Ｐゴシック" pitchFamily="-108" charset="-128"/>
              <a:cs typeface="ＭＳ Ｐゴシック" pitchFamily="-108" charset="-128"/>
            </a:endParaRPr>
          </a:p>
        </p:txBody>
      </p:sp>
      <p:sp>
        <p:nvSpPr>
          <p:cNvPr id="16391"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20</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2286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#5</a:t>
            </a:r>
            <a:endParaRPr lang="en-US" sz="3200" b="1" dirty="0">
              <a:solidFill>
                <a:srgbClr val="0D5A50"/>
              </a:solidFill>
              <a:latin typeface="Arial Rounded MT Bold" pitchFamily="-111" charset="0"/>
            </a:endParaRPr>
          </a:p>
        </p:txBody>
      </p:sp>
      <p:sp>
        <p:nvSpPr>
          <p:cNvPr id="8" name="Rounded Rectangle 7"/>
          <p:cNvSpPr/>
          <p:nvPr/>
        </p:nvSpPr>
        <p:spPr>
          <a:xfrm>
            <a:off x="1447800" y="1295400"/>
            <a:ext cx="6400800" cy="40386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592263" y="1371600"/>
            <a:ext cx="5919787" cy="3785652"/>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Is it enough for analysis to establish that ideas are refined and that epistemological artifacts are produced?</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How does this happen?</a:t>
            </a:r>
          </a:p>
          <a:p>
            <a:pPr marL="800100" lvl="1" indent="-342900">
              <a:buFont typeface="Arial"/>
              <a:buChar char="•"/>
            </a:pPr>
            <a:r>
              <a:rPr lang="en-US" sz="2400" b="1" dirty="0" smtClean="0">
                <a:solidFill>
                  <a:schemeClr val="bg1"/>
                </a:solidFill>
              </a:rPr>
              <a:t>What are the group practices involved?</a:t>
            </a:r>
          </a:p>
          <a:p>
            <a:pPr marL="800100" lvl="1" indent="-342900">
              <a:buFont typeface="Arial"/>
              <a:buChar char="•"/>
            </a:pPr>
            <a:r>
              <a:rPr lang="en-US" sz="2400" b="1" dirty="0" smtClean="0">
                <a:solidFill>
                  <a:schemeClr val="bg1"/>
                </a:solidFill>
              </a:rPr>
              <a:t>How can these be supported by CSCL tools?</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21</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1524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#6</a:t>
            </a:r>
            <a:endParaRPr lang="en-US" sz="3200" b="1" dirty="0">
              <a:solidFill>
                <a:srgbClr val="0D5A50"/>
              </a:solidFill>
              <a:latin typeface="Arial Rounded MT Bold" pitchFamily="-111" charset="0"/>
            </a:endParaRPr>
          </a:p>
        </p:txBody>
      </p:sp>
      <p:sp>
        <p:nvSpPr>
          <p:cNvPr id="8" name="Rounded Rectangle 7"/>
          <p:cNvSpPr/>
          <p:nvPr/>
        </p:nvSpPr>
        <p:spPr>
          <a:xfrm>
            <a:off x="1295400" y="1066800"/>
            <a:ext cx="6781800" cy="45720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295400" y="1295400"/>
            <a:ext cx="6781800" cy="4154983"/>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In evolutionary terms, did the isolated individual mind come first, only later to be extended with external memory and epistemological </a:t>
            </a:r>
            <a:r>
              <a:rPr lang="en-US" sz="2400" b="1" dirty="0" smtClean="0">
                <a:solidFill>
                  <a:schemeClr val="bg1"/>
                </a:solidFill>
              </a:rPr>
              <a:t>artifacts (Donald)?</a:t>
            </a:r>
            <a:endParaRPr lang="en-US" sz="2400" b="1" dirty="0" smtClean="0">
              <a:solidFill>
                <a:schemeClr val="bg1"/>
              </a:solidFill>
            </a:endParaRP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Are higher human cognitive functions internalizations of practices and artifacts first  experienced </a:t>
            </a:r>
            <a:r>
              <a:rPr lang="en-US" sz="2400" b="1" dirty="0" err="1" smtClean="0">
                <a:solidFill>
                  <a:schemeClr val="bg1"/>
                </a:solidFill>
              </a:rPr>
              <a:t>intersubjectively</a:t>
            </a:r>
            <a:r>
              <a:rPr lang="en-US" sz="2400" b="1" dirty="0" smtClean="0">
                <a:solidFill>
                  <a:schemeClr val="bg1"/>
                </a:solidFill>
              </a:rPr>
              <a:t>?</a:t>
            </a:r>
          </a:p>
          <a:p>
            <a:pPr marL="800100" lvl="1" indent="-342900">
              <a:buFont typeface="Arial"/>
              <a:buChar char="•"/>
            </a:pPr>
            <a:r>
              <a:rPr lang="en-US" sz="2400" b="1" dirty="0" smtClean="0">
                <a:solidFill>
                  <a:schemeClr val="bg1"/>
                </a:solidFill>
              </a:rPr>
              <a:t>VMT case studies tend to confirm </a:t>
            </a:r>
            <a:r>
              <a:rPr lang="en-US" sz="2400" b="1" dirty="0" err="1" smtClean="0">
                <a:solidFill>
                  <a:schemeClr val="bg1"/>
                </a:solidFill>
              </a:rPr>
              <a:t>Vygotsky’s</a:t>
            </a:r>
            <a:r>
              <a:rPr lang="en-US" sz="2400" b="1" dirty="0" smtClean="0">
                <a:solidFill>
                  <a:schemeClr val="bg1"/>
                </a:solidFill>
              </a:rPr>
              <a:t> hypothesis</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22</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180975" y="1524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Inquiry #7</a:t>
            </a:r>
            <a:endParaRPr lang="en-US" sz="3200" b="1" dirty="0">
              <a:solidFill>
                <a:srgbClr val="0D5A50"/>
              </a:solidFill>
              <a:latin typeface="Arial Rounded MT Bold" pitchFamily="-111" charset="0"/>
            </a:endParaRPr>
          </a:p>
        </p:txBody>
      </p:sp>
      <p:sp>
        <p:nvSpPr>
          <p:cNvPr id="8" name="Rounded Rectangle 7"/>
          <p:cNvSpPr/>
          <p:nvPr/>
        </p:nvSpPr>
        <p:spPr>
          <a:xfrm>
            <a:off x="1295400" y="1066800"/>
            <a:ext cx="6781800" cy="4876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295400" y="1295400"/>
            <a:ext cx="6781800" cy="4524315"/>
          </a:xfrm>
          <a:prstGeom prst="rect">
            <a:avLst/>
          </a:prstGeom>
          <a:noFill/>
          <a:ln w="9525">
            <a:noFill/>
            <a:miter lim="800000"/>
            <a:headEnd/>
            <a:tailEnd/>
          </a:ln>
        </p:spPr>
        <p:txBody>
          <a:bodyPr wrap="square">
            <a:prstTxWarp prst="textNoShape">
              <a:avLst/>
            </a:prstTxWarp>
            <a:spAutoFit/>
          </a:bodyPr>
          <a:lstStyle/>
          <a:p>
            <a:pPr marL="342900" indent="-342900"/>
            <a:r>
              <a:rPr lang="en-US" sz="2400" b="1" dirty="0" smtClean="0">
                <a:solidFill>
                  <a:schemeClr val="bg1"/>
                </a:solidFill>
              </a:rPr>
              <a:t>    How can we ensure that theory of knowledge building is grounded in actual group practices?</a:t>
            </a:r>
          </a:p>
          <a:p>
            <a:pPr marL="342900" indent="-342900"/>
            <a:endParaRPr lang="en-US" sz="2400" b="1" dirty="0" smtClean="0">
              <a:solidFill>
                <a:schemeClr val="bg1"/>
              </a:solidFill>
            </a:endParaRPr>
          </a:p>
          <a:p>
            <a:pPr marL="800100" lvl="1" indent="-342900">
              <a:buFont typeface="Arial"/>
              <a:buChar char="•"/>
            </a:pPr>
            <a:r>
              <a:rPr lang="en-US" sz="2400" b="1" dirty="0" smtClean="0">
                <a:solidFill>
                  <a:schemeClr val="bg1"/>
                </a:solidFill>
              </a:rPr>
              <a:t>Theory can develop as reflection upon case studies of small-group interactions</a:t>
            </a:r>
          </a:p>
          <a:p>
            <a:pPr marL="800100" lvl="1" indent="-342900">
              <a:buFont typeface="Arial"/>
              <a:buChar char="•"/>
            </a:pPr>
            <a:r>
              <a:rPr lang="en-US" sz="2400" b="1" dirty="0" smtClean="0">
                <a:solidFill>
                  <a:schemeClr val="bg1"/>
                </a:solidFill>
              </a:rPr>
              <a:t>Theoretical hypotheses can motivate focused analyses of actual interactions</a:t>
            </a:r>
          </a:p>
          <a:p>
            <a:pPr marL="800100" lvl="1" indent="-342900">
              <a:buFont typeface="Arial"/>
              <a:buChar char="•"/>
            </a:pPr>
            <a:r>
              <a:rPr lang="en-US" sz="2400" b="1" dirty="0" smtClean="0">
                <a:solidFill>
                  <a:schemeClr val="bg1"/>
                </a:solidFill>
              </a:rPr>
              <a:t>When possible, theoretical presentations should include case study analyses</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457200"/>
            <a:ext cx="2879725" cy="457200"/>
          </a:xfrm>
        </p:spPr>
        <p:txBody>
          <a:bodyPr/>
          <a:lstStyle/>
          <a:p>
            <a:pPr eaLnBrk="1" hangingPunct="1">
              <a:defRPr/>
            </a:pPr>
            <a:r>
              <a:rPr lang="en-US" sz="2000" i="1" dirty="0" smtClean="0">
                <a:solidFill>
                  <a:srgbClr val="0D5A50"/>
                </a:solidFill>
                <a:latin typeface="Times New Roman"/>
                <a:cs typeface="Times New Roman"/>
              </a:rPr>
              <a:t>For Further Information:</a:t>
            </a:r>
          </a:p>
        </p:txBody>
      </p:sp>
      <p:sp>
        <p:nvSpPr>
          <p:cNvPr id="61443" name="Content Placeholder 2"/>
          <p:cNvSpPr>
            <a:spLocks noGrp="1"/>
          </p:cNvSpPr>
          <p:nvPr>
            <p:ph idx="1"/>
          </p:nvPr>
        </p:nvSpPr>
        <p:spPr>
          <a:xfrm>
            <a:off x="168275" y="1524000"/>
            <a:ext cx="8823325" cy="3962400"/>
          </a:xfrm>
        </p:spPr>
        <p:txBody>
          <a:bodyPr/>
          <a:lstStyle/>
          <a:p>
            <a:pPr eaLnBrk="1" hangingPunct="1"/>
            <a:r>
              <a:rPr lang="en-US" sz="2400" i="1" dirty="0" smtClean="0">
                <a:solidFill>
                  <a:srgbClr val="0D5A50"/>
                </a:solidFill>
                <a:latin typeface="Times New Roman" pitchFamily="-111" charset="0"/>
                <a:ea typeface="ＭＳ Ｐゴシック" pitchFamily="-111" charset="-128"/>
                <a:cs typeface="ＭＳ Ｐゴシック" pitchFamily="-111" charset="-128"/>
              </a:rPr>
              <a:t>“Group Cognition”</a:t>
            </a:r>
            <a:r>
              <a:rPr lang="en-US" altLang="zh-CN" sz="2400" i="1" dirty="0" smtClean="0">
                <a:solidFill>
                  <a:srgbClr val="0D5A50"/>
                </a:solidFill>
                <a:latin typeface="Times New Roman" pitchFamily="-111" charset="0"/>
                <a:ea typeface="ＭＳ Ｐゴシック" pitchFamily="-111" charset="-128"/>
                <a:cs typeface="ＭＳ Ｐゴシック" pitchFamily="-111" charset="-128"/>
              </a:rPr>
              <a:t> </a:t>
            </a:r>
            <a:r>
              <a:rPr lang="en-US" sz="2400" dirty="0" smtClean="0">
                <a:latin typeface="Times New Roman" pitchFamily="-111" charset="0"/>
                <a:ea typeface="ＭＳ Ｐゴシック" pitchFamily="-111" charset="-128"/>
                <a:cs typeface="ＭＳ Ｐゴシック" pitchFamily="-111" charset="-128"/>
              </a:rPr>
              <a:t>(2006, MIT Press)</a:t>
            </a:r>
          </a:p>
          <a:p>
            <a:pPr eaLnBrk="1" hangingPunct="1"/>
            <a:r>
              <a:rPr lang="en-US" sz="2400" i="1" dirty="0" smtClean="0">
                <a:solidFill>
                  <a:srgbClr val="0D5A50"/>
                </a:solidFill>
                <a:latin typeface="Times New Roman" pitchFamily="-111" charset="0"/>
                <a:ea typeface="ＭＳ Ｐゴシック" pitchFamily="-111" charset="-128"/>
                <a:cs typeface="ＭＳ Ｐゴシック" pitchFamily="-111" charset="-128"/>
              </a:rPr>
              <a:t>“Studying Virtual Math Teams” </a:t>
            </a:r>
            <a:r>
              <a:rPr lang="en-US" sz="2400" dirty="0" smtClean="0">
                <a:latin typeface="Times New Roman" pitchFamily="-111" charset="0"/>
                <a:ea typeface="ＭＳ Ｐゴシック" pitchFamily="-111" charset="-128"/>
                <a:cs typeface="ＭＳ Ｐゴシック" pitchFamily="-111" charset="-128"/>
              </a:rPr>
              <a:t>(2009, Springer, now in paperback)</a:t>
            </a:r>
          </a:p>
          <a:p>
            <a:pPr eaLnBrk="1" hangingPunct="1"/>
            <a:r>
              <a:rPr lang="en-US" sz="2400" i="1" dirty="0" smtClean="0">
                <a:solidFill>
                  <a:srgbClr val="0D5A50"/>
                </a:solidFill>
                <a:latin typeface="Times New Roman" pitchFamily="-111" charset="0"/>
                <a:ea typeface="ＭＳ Ｐゴシック" pitchFamily="-111" charset="-128"/>
                <a:cs typeface="ＭＳ Ｐゴシック" pitchFamily="-111" charset="-128"/>
              </a:rPr>
              <a:t>Gerry Stahl’s </a:t>
            </a:r>
            <a:r>
              <a:rPr lang="en-US" sz="2400" i="1" dirty="0" err="1" smtClean="0">
                <a:solidFill>
                  <a:srgbClr val="0D5A50"/>
                </a:solidFill>
                <a:latin typeface="Times New Roman" pitchFamily="-111" charset="0"/>
                <a:ea typeface="ＭＳ Ｐゴシック" pitchFamily="-111" charset="-128"/>
                <a:cs typeface="ＭＳ Ｐゴシック" pitchFamily="-111" charset="-128"/>
              </a:rPr>
              <a:t>e</a:t>
            </a:r>
            <a:r>
              <a:rPr lang="en-US" sz="2400" i="1" dirty="0" smtClean="0">
                <a:solidFill>
                  <a:srgbClr val="0D5A50"/>
                </a:solidFill>
                <a:latin typeface="Times New Roman" pitchFamily="-111" charset="0"/>
                <a:ea typeface="ＭＳ Ｐゴシック" pitchFamily="-111" charset="-128"/>
                <a:cs typeface="ＭＳ Ｐゴシック" pitchFamily="-111" charset="-128"/>
              </a:rPr>
              <a:t>-Library </a:t>
            </a:r>
            <a:r>
              <a:rPr lang="en-US" sz="2400" dirty="0" smtClean="0">
                <a:latin typeface="Times New Roman" pitchFamily="-111" charset="0"/>
                <a:ea typeface="ＭＳ Ｐゴシック" pitchFamily="-111" charset="-128"/>
                <a:cs typeface="ＭＳ Ｐゴシック" pitchFamily="-111" charset="-128"/>
              </a:rPr>
              <a:t>(</a:t>
            </a:r>
            <a:r>
              <a:rPr lang="en-US" sz="2000" dirty="0" smtClean="0">
                <a:latin typeface="Times New Roman" pitchFamily="-111" charset="0"/>
                <a:ea typeface="ＭＳ Ｐゴシック" pitchFamily="-111" charset="-128"/>
                <a:cs typeface="ＭＳ Ｐゴシック" pitchFamily="-111" charset="-128"/>
              </a:rPr>
              <a:t>collections of papers free for </a:t>
            </a:r>
            <a:r>
              <a:rPr lang="en-US" sz="2000" dirty="0" err="1" smtClean="0">
                <a:latin typeface="Times New Roman" pitchFamily="-111" charset="0"/>
                <a:ea typeface="ＭＳ Ｐゴシック" pitchFamily="-111" charset="-128"/>
                <a:cs typeface="ＭＳ Ｐゴシック" pitchFamily="-111" charset="-128"/>
              </a:rPr>
              <a:t>iPad</a:t>
            </a:r>
            <a:r>
              <a:rPr lang="en-US" sz="2000" dirty="0" smtClean="0">
                <a:latin typeface="Times New Roman" pitchFamily="-111" charset="0"/>
                <a:ea typeface="ＭＳ Ｐゴシック" pitchFamily="-111" charset="-128"/>
                <a:cs typeface="ＭＳ Ｐゴシック" pitchFamily="-111" charset="-128"/>
              </a:rPr>
              <a:t>, Kindle, PDF or low-cost print-on-demand</a:t>
            </a:r>
            <a:r>
              <a:rPr lang="en-US" sz="2400" dirty="0" smtClean="0">
                <a:latin typeface="Times New Roman" pitchFamily="-111" charset="0"/>
                <a:ea typeface="ＭＳ Ｐゴシック" pitchFamily="-111" charset="-128"/>
                <a:cs typeface="ＭＳ Ｐゴシック" pitchFamily="-111" charset="-128"/>
              </a:rPr>
              <a:t>): </a:t>
            </a:r>
            <a:r>
              <a:rPr lang="en-US" sz="2400" dirty="0" err="1" smtClean="0">
                <a:solidFill>
                  <a:srgbClr val="0D5A50"/>
                </a:solidFill>
                <a:latin typeface="Times New Roman" pitchFamily="-111" charset="0"/>
                <a:ea typeface="ＭＳ Ｐゴシック" pitchFamily="-111" charset="-128"/>
                <a:cs typeface="ＭＳ Ｐゴシック" pitchFamily="-111" charset="-128"/>
              </a:rPr>
              <a:t>GerryStahl.net/elibrary</a:t>
            </a:r>
            <a:endParaRPr lang="en-US" sz="2400" dirty="0" smtClean="0">
              <a:latin typeface="Times New Roman" pitchFamily="-111" charset="0"/>
              <a:ea typeface="ＭＳ Ｐゴシック" pitchFamily="-111" charset="-128"/>
              <a:cs typeface="ＭＳ Ｐゴシック" pitchFamily="-111" charset="-128"/>
            </a:endParaRPr>
          </a:p>
          <a:p>
            <a:pPr eaLnBrk="1" hangingPunct="1"/>
            <a:endParaRPr lang="en-US" sz="2400" dirty="0" smtClean="0">
              <a:latin typeface="Times New Roman" pitchFamily="-111" charset="0"/>
              <a:ea typeface="ＭＳ Ｐゴシック" pitchFamily="-111" charset="-128"/>
              <a:cs typeface="ＭＳ Ｐゴシック" pitchFamily="-111" charset="-128"/>
            </a:endParaRPr>
          </a:p>
          <a:p>
            <a:pPr eaLnBrk="1" hangingPunct="1"/>
            <a:endParaRPr lang="en-US" sz="2400" dirty="0" smtClean="0">
              <a:latin typeface="Times New Roman" pitchFamily="-111" charset="0"/>
              <a:ea typeface="ＭＳ Ｐゴシック" pitchFamily="-111" charset="-128"/>
              <a:cs typeface="ＭＳ Ｐゴシック" pitchFamily="-111" charset="-128"/>
            </a:endParaRPr>
          </a:p>
          <a:p>
            <a:pPr eaLnBrk="1" hangingPunct="1"/>
            <a:r>
              <a:rPr lang="en-US" sz="2400" dirty="0" smtClean="0">
                <a:latin typeface="Times New Roman" pitchFamily="-111" charset="0"/>
                <a:ea typeface="ＭＳ Ｐゴシック" pitchFamily="-111" charset="-128"/>
                <a:cs typeface="ＭＳ Ｐゴシック" pitchFamily="-111" charset="-128"/>
              </a:rPr>
              <a:t>This paper: </a:t>
            </a:r>
            <a:r>
              <a:rPr lang="en-US" sz="2400" dirty="0" smtClean="0">
                <a:solidFill>
                  <a:srgbClr val="0D5A50"/>
                </a:solidFill>
                <a:latin typeface="Times New Roman" pitchFamily="-111" charset="0"/>
                <a:ea typeface="ＭＳ Ｐゴシック" pitchFamily="-111" charset="-128"/>
                <a:cs typeface="ＭＳ Ｐゴシック" pitchFamily="-111" charset="-128"/>
              </a:rPr>
              <a:t>GerryStahl.net/pub/cscl2011theories.pdf</a:t>
            </a:r>
          </a:p>
          <a:p>
            <a:pPr eaLnBrk="1" hangingPunct="1"/>
            <a:r>
              <a:rPr lang="en-US" sz="2400" dirty="0" smtClean="0">
                <a:latin typeface="Times New Roman" pitchFamily="-111" charset="0"/>
                <a:ea typeface="ＭＳ Ｐゴシック" pitchFamily="-111" charset="-128"/>
                <a:cs typeface="ＭＳ Ｐゴシック" pitchFamily="-111" charset="-128"/>
              </a:rPr>
              <a:t>These slides:</a:t>
            </a:r>
            <a:r>
              <a:rPr lang="en-US" dirty="0" smtClean="0">
                <a:latin typeface="Times New Roman" pitchFamily="-111" charset="0"/>
                <a:ea typeface="ＭＳ Ｐゴシック" pitchFamily="-111" charset="-128"/>
                <a:cs typeface="ＭＳ Ｐゴシック" pitchFamily="-111" charset="-128"/>
              </a:rPr>
              <a:t> </a:t>
            </a:r>
            <a:r>
              <a:rPr lang="en-US" sz="2400" dirty="0" smtClean="0">
                <a:solidFill>
                  <a:srgbClr val="0D5A50"/>
                </a:solidFill>
                <a:latin typeface="Times New Roman" pitchFamily="-111" charset="0"/>
                <a:ea typeface="ＭＳ Ｐゴシック" pitchFamily="-111" charset="-128"/>
                <a:cs typeface="ＭＳ Ｐゴシック" pitchFamily="-111" charset="-128"/>
              </a:rPr>
              <a:t>GerryStahl.net/pub/cscl2011theories.ppt.pdf</a:t>
            </a:r>
            <a:endParaRPr lang="en-US" sz="2400" dirty="0" smtClean="0">
              <a:solidFill>
                <a:srgbClr val="0D5A50"/>
              </a:solidFill>
              <a:latin typeface="Times New Roman" pitchFamily="-111" charset="0"/>
              <a:ea typeface="ＭＳ Ｐゴシック" pitchFamily="-111" charset="-128"/>
              <a:cs typeface="ＭＳ Ｐゴシック" pitchFamily="-111" charset="-128"/>
              <a:hlinkClick r:id="rId3"/>
            </a:endParaRPr>
          </a:p>
          <a:p>
            <a:pPr eaLnBrk="1" hangingPunct="1"/>
            <a:endParaRPr lang="en-US" dirty="0" smtClean="0">
              <a:latin typeface="Times New Roman" pitchFamily="-111" charset="0"/>
              <a:ea typeface="ＭＳ Ｐゴシック" pitchFamily="-111" charset="-128"/>
              <a:cs typeface="ＭＳ Ｐゴシック" pitchFamily="-111" charset="-128"/>
            </a:endParaRPr>
          </a:p>
        </p:txBody>
      </p:sp>
      <p:pic>
        <p:nvPicPr>
          <p:cNvPr id="61444" name="Picture 3" descr="VMTLogoc.jpg"/>
          <p:cNvPicPr>
            <a:picLocks noChangeAspect="1"/>
          </p:cNvPicPr>
          <p:nvPr/>
        </p:nvPicPr>
        <p:blipFill>
          <a:blip r:embed="rId4"/>
          <a:srcRect/>
          <a:stretch>
            <a:fillRect/>
          </a:stretch>
        </p:blipFill>
        <p:spPr bwMode="auto">
          <a:xfrm>
            <a:off x="3819525" y="5872163"/>
            <a:ext cx="1354138" cy="989012"/>
          </a:xfrm>
          <a:prstGeom prst="rect">
            <a:avLst/>
          </a:prstGeom>
          <a:noFill/>
          <a:ln w="9525">
            <a:noFill/>
            <a:miter lim="800000"/>
            <a:headEnd/>
            <a:tailEnd/>
          </a:ln>
        </p:spPr>
      </p:pic>
      <p:sp>
        <p:nvSpPr>
          <p:cNvPr id="7" name="Slide Number Placeholder 6"/>
          <p:cNvSpPr>
            <a:spLocks noGrp="1"/>
          </p:cNvSpPr>
          <p:nvPr>
            <p:ph type="sldNum" sz="quarter" idx="11"/>
          </p:nvPr>
        </p:nvSpPr>
        <p:spPr>
          <a:xfrm>
            <a:off x="8077200" y="6373909"/>
            <a:ext cx="609600" cy="365125"/>
          </a:xfrm>
        </p:spPr>
        <p:txBody>
          <a:bodyPr/>
          <a:lstStyle/>
          <a:p>
            <a:pPr fontAlgn="auto">
              <a:spcBef>
                <a:spcPts val="0"/>
              </a:spcBef>
              <a:spcAft>
                <a:spcPts val="0"/>
              </a:spcAft>
              <a:defRPr/>
            </a:pPr>
            <a:fld id="{9CE720D2-5CFF-894E-9FB2-BDB993F2EF76}" type="slidenum">
              <a:rPr lang="en-US">
                <a:ln>
                  <a:solidFill>
                    <a:srgbClr val="141E2C"/>
                  </a:solidFill>
                </a:ln>
                <a:latin typeface="+mn-lt"/>
                <a:ea typeface="+mn-ea"/>
                <a:cs typeface="+mn-cs"/>
              </a:rPr>
              <a:pPr fontAlgn="auto">
                <a:spcBef>
                  <a:spcPts val="0"/>
                </a:spcBef>
                <a:spcAft>
                  <a:spcPts val="0"/>
                </a:spcAft>
                <a:defRPr/>
              </a:pPr>
              <a:t>23</a:t>
            </a:fld>
            <a:endParaRPr lang="en-US">
              <a:ln>
                <a:solidFill>
                  <a:srgbClr val="141E2C"/>
                </a:solidFill>
              </a:ln>
              <a:latin typeface="+mn-lt"/>
              <a:ea typeface="+mn-ea"/>
              <a:cs typeface="+mn-cs"/>
            </a:endParaRPr>
          </a:p>
        </p:txBody>
      </p:sp>
      <p:pic>
        <p:nvPicPr>
          <p:cNvPr id="61446" name="Picture 10" descr="Main logo_1cwith IST_outlines copy"/>
          <p:cNvPicPr>
            <a:picLocks noChangeAspect="1" noChangeArrowheads="1"/>
          </p:cNvPicPr>
          <p:nvPr/>
        </p:nvPicPr>
        <p:blipFill>
          <a:blip r:embed="rId5"/>
          <a:srcRect/>
          <a:stretch>
            <a:fillRect/>
          </a:stretch>
        </p:blipFill>
        <p:spPr bwMode="auto">
          <a:xfrm>
            <a:off x="0" y="5872163"/>
            <a:ext cx="2438400" cy="985837"/>
          </a:xfrm>
          <a:prstGeom prst="rect">
            <a:avLst/>
          </a:prstGeom>
          <a:noFill/>
          <a:ln w="9525">
            <a:noFill/>
            <a:miter lim="800000"/>
            <a:headEnd/>
            <a:tailEnd/>
          </a:ln>
        </p:spPr>
      </p:pic>
      <p:pic>
        <p:nvPicPr>
          <p:cNvPr id="61447" name="Picture 9" descr="watermark"/>
          <p:cNvPicPr>
            <a:picLocks noChangeAspect="1" noChangeArrowheads="1"/>
          </p:cNvPicPr>
          <p:nvPr/>
        </p:nvPicPr>
        <p:blipFill>
          <a:blip r:embed="rId6"/>
          <a:srcRect/>
          <a:stretch>
            <a:fillRect/>
          </a:stretch>
        </p:blipFill>
        <p:spPr bwMode="auto">
          <a:xfrm>
            <a:off x="2416175" y="5872163"/>
            <a:ext cx="1403350" cy="989012"/>
          </a:xfrm>
          <a:prstGeom prst="rect">
            <a:avLst/>
          </a:prstGeom>
          <a:noFill/>
          <a:ln w="9525">
            <a:noFill/>
            <a:miter lim="800000"/>
            <a:headEnd/>
            <a:tailEnd/>
          </a:ln>
        </p:spPr>
      </p:pic>
      <p:sp>
        <p:nvSpPr>
          <p:cNvPr id="10" name="Rectangle 9"/>
          <p:cNvSpPr/>
          <p:nvPr/>
        </p:nvSpPr>
        <p:spPr>
          <a:xfrm>
            <a:off x="5174247" y="5871922"/>
            <a:ext cx="3969753" cy="986078"/>
          </a:xfrm>
          <a:prstGeom prst="rect">
            <a:avLst/>
          </a:prstGeom>
          <a:solidFill>
            <a:schemeClr val="bg1"/>
          </a:solidFill>
          <a:ln>
            <a:solidFill>
              <a:schemeClr val="bg1"/>
            </a:solidFill>
          </a:ln>
          <a:effectLst>
            <a:glow>
              <a:schemeClr val="bg1"/>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449" name="TextBox 10"/>
          <p:cNvSpPr txBox="1">
            <a:spLocks noChangeArrowheads="1"/>
          </p:cNvSpPr>
          <p:nvPr/>
        </p:nvSpPr>
        <p:spPr bwMode="auto">
          <a:xfrm>
            <a:off x="5173663" y="5872163"/>
            <a:ext cx="3970337" cy="1108075"/>
          </a:xfrm>
          <a:prstGeom prst="rect">
            <a:avLst/>
          </a:prstGeom>
          <a:noFill/>
          <a:ln w="9525">
            <a:noFill/>
            <a:miter lim="800000"/>
            <a:headEnd/>
            <a:tailEnd/>
          </a:ln>
        </p:spPr>
        <p:txBody>
          <a:bodyPr>
            <a:prstTxWarp prst="textNoShape">
              <a:avLst/>
            </a:prstTxWarp>
            <a:spAutoFit/>
          </a:bodyPr>
          <a:lstStyle/>
          <a:p>
            <a:r>
              <a:rPr lang="en-US" sz="2400">
                <a:latin typeface="Times New Roman" pitchFamily="-111" charset="0"/>
              </a:rPr>
              <a:t>website: </a:t>
            </a:r>
            <a:r>
              <a:rPr lang="en-US" sz="2400">
                <a:solidFill>
                  <a:srgbClr val="FF6600"/>
                </a:solidFill>
                <a:latin typeface="Times New Roman" pitchFamily="-111" charset="0"/>
              </a:rPr>
              <a:t>GerryStahl.net</a:t>
            </a:r>
          </a:p>
          <a:p>
            <a:r>
              <a:rPr lang="en-US" sz="2400">
                <a:latin typeface="Times New Roman" pitchFamily="-111" charset="0"/>
              </a:rPr>
              <a:t>email: </a:t>
            </a:r>
            <a:r>
              <a:rPr lang="en-US" sz="2400">
                <a:solidFill>
                  <a:srgbClr val="FF6600"/>
                </a:solidFill>
                <a:latin typeface="Times New Roman" pitchFamily="-111" charset="0"/>
              </a:rPr>
              <a:t>Gerry@GerryStahl.net </a:t>
            </a:r>
          </a:p>
          <a:p>
            <a:endParaRPr lang="en-US"/>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3</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201613" y="152400"/>
            <a:ext cx="8658225"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History of Theory</a:t>
            </a:r>
            <a:endParaRPr lang="en-US" sz="3200" b="1" dirty="0">
              <a:solidFill>
                <a:srgbClr val="0D5A50"/>
              </a:solidFill>
              <a:latin typeface="Arial Rounded MT Bold" pitchFamily="-111" charset="0"/>
            </a:endParaRPr>
          </a:p>
        </p:txBody>
      </p:sp>
      <p:sp>
        <p:nvSpPr>
          <p:cNvPr id="8" name="Rounded Rectangle 7"/>
          <p:cNvSpPr/>
          <p:nvPr/>
        </p:nvSpPr>
        <p:spPr>
          <a:xfrm>
            <a:off x="914400" y="990600"/>
            <a:ext cx="7391400" cy="525780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1295400" y="1143000"/>
            <a:ext cx="6713537" cy="489364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Platonic idea: good, truth, beauty, justice</a:t>
            </a:r>
            <a:endParaRPr lang="en-US" sz="2400" b="1" dirty="0" smtClean="0">
              <a:solidFill>
                <a:schemeClr val="bg1"/>
              </a:solidFill>
            </a:endParaRPr>
          </a:p>
          <a:p>
            <a:pPr marL="800100" lvl="1" indent="-342900">
              <a:buFont typeface="Arial"/>
              <a:buChar char="•"/>
            </a:pPr>
            <a:r>
              <a:rPr lang="en-US" sz="2400" b="1" dirty="0" smtClean="0">
                <a:solidFill>
                  <a:schemeClr val="bg1"/>
                </a:solidFill>
              </a:rPr>
              <a:t>(individual concept or “idea”)</a:t>
            </a:r>
          </a:p>
          <a:p>
            <a:pPr marL="342900" indent="-342900">
              <a:buFont typeface="Arial"/>
              <a:buChar char="•"/>
            </a:pPr>
            <a:r>
              <a:rPr lang="en-US" sz="2400" b="1" dirty="0" smtClean="0">
                <a:solidFill>
                  <a:schemeClr val="bg1"/>
                </a:solidFill>
              </a:rPr>
              <a:t>Cartesian ego cogito</a:t>
            </a:r>
            <a:endParaRPr lang="en-US" sz="2400" b="1" dirty="0" smtClean="0">
              <a:solidFill>
                <a:schemeClr val="bg1"/>
              </a:solidFill>
            </a:endParaRPr>
          </a:p>
          <a:p>
            <a:pPr marL="800100" lvl="1" indent="-342900">
              <a:buFont typeface="Arial"/>
              <a:buChar char="•"/>
            </a:pPr>
            <a:r>
              <a:rPr lang="en-US" sz="2400" b="1" dirty="0" smtClean="0">
                <a:solidFill>
                  <a:schemeClr val="bg1"/>
                </a:solidFill>
              </a:rPr>
              <a:t>(individual mind)</a:t>
            </a:r>
          </a:p>
          <a:p>
            <a:pPr marL="342900" indent="-342900">
              <a:buFont typeface="Arial"/>
              <a:buChar char="•"/>
            </a:pPr>
            <a:r>
              <a:rPr lang="en-US" sz="2400" b="1" dirty="0" smtClean="0">
                <a:solidFill>
                  <a:schemeClr val="bg1"/>
                </a:solidFill>
              </a:rPr>
              <a:t>Psychological individual</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Situated, embodied action</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Distributed cognition and artifacts</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Communities of practice, social practices</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Group cognition</a:t>
            </a:r>
            <a:endParaRPr lang="en-US" sz="2400" b="1" dirty="0">
              <a:solidFill>
                <a:schemeClr val="bg1"/>
              </a:solidFill>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4</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6" name="Picture 5" descr="Mainstreams.tiff"/>
          <p:cNvPicPr>
            <a:picLocks noChangeAspect="1"/>
          </p:cNvPicPr>
          <p:nvPr/>
        </p:nvPicPr>
        <p:blipFill>
          <a:blip r:embed="rId3"/>
          <a:stretch>
            <a:fillRect/>
          </a:stretch>
        </p:blipFill>
        <p:spPr>
          <a:xfrm>
            <a:off x="355600" y="228599"/>
            <a:ext cx="8607927" cy="6510339"/>
          </a:xfrm>
          <a:prstGeom prst="rect">
            <a:avLst/>
          </a:prstGeom>
          <a:ln w="76200" cmpd="sng">
            <a:solidFill>
              <a:srgbClr val="008000"/>
            </a:solidFill>
          </a:ln>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5</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76201" y="152400"/>
            <a:ext cx="8991600" cy="6096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Group Cognition</a:t>
            </a:r>
            <a:endParaRPr lang="en-US" sz="3200" b="1" dirty="0">
              <a:solidFill>
                <a:srgbClr val="0D5A50"/>
              </a:solidFill>
              <a:latin typeface="Arial Rounded MT Bold" pitchFamily="-111" charset="0"/>
            </a:endParaRPr>
          </a:p>
        </p:txBody>
      </p:sp>
      <p:sp>
        <p:nvSpPr>
          <p:cNvPr id="8" name="Rounded Rectangle 7"/>
          <p:cNvSpPr/>
          <p:nvPr/>
        </p:nvSpPr>
        <p:spPr>
          <a:xfrm>
            <a:off x="355600" y="990601"/>
            <a:ext cx="8483600" cy="5257800"/>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685801" y="1143000"/>
            <a:ext cx="8153399" cy="4893647"/>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Small groups are the engines of knowledge building. The knowing that groups build up in manifold forms is what becomes internalized by their members as individual learning and externalized in their communities as certifiable knowledge”</a:t>
            </a:r>
            <a:r>
              <a:rPr lang="en-US" sz="2400" dirty="0" smtClean="0">
                <a:solidFill>
                  <a:schemeClr val="bg1"/>
                </a:solidFill>
              </a:rPr>
              <a:t> (Stahl, 2006, </a:t>
            </a:r>
            <a:r>
              <a:rPr lang="en-US" sz="2400" i="1" dirty="0" smtClean="0">
                <a:solidFill>
                  <a:schemeClr val="bg1"/>
                </a:solidFill>
              </a:rPr>
              <a:t>Group Cognition</a:t>
            </a:r>
            <a:r>
              <a:rPr lang="en-US" sz="2400" dirty="0" smtClean="0">
                <a:solidFill>
                  <a:schemeClr val="bg1"/>
                </a:solidFill>
              </a:rPr>
              <a:t>, p.16)</a:t>
            </a:r>
            <a:r>
              <a:rPr lang="en-US" sz="2400" dirty="0" smtClean="0"/>
              <a:t>. </a:t>
            </a:r>
          </a:p>
          <a:p>
            <a:pPr marL="342900" indent="-342900">
              <a:buFont typeface="Arial"/>
              <a:buChar char="•"/>
            </a:pPr>
            <a:endParaRPr lang="en-US" sz="2400" b="1" dirty="0" smtClean="0">
              <a:solidFill>
                <a:srgbClr val="000000"/>
              </a:solidFill>
            </a:endParaRPr>
          </a:p>
          <a:p>
            <a:pPr marL="342900" indent="-342900">
              <a:buFont typeface="Arial"/>
              <a:buChar char="•"/>
            </a:pPr>
            <a:r>
              <a:rPr lang="en-US" sz="2400" b="1" dirty="0" smtClean="0">
                <a:solidFill>
                  <a:srgbClr val="000000"/>
                </a:solidFill>
              </a:rPr>
              <a:t>The level of the small group has a theoretical priority </a:t>
            </a:r>
            <a:r>
              <a:rPr lang="en-US" sz="2400" dirty="0" smtClean="0">
                <a:solidFill>
                  <a:srgbClr val="000000"/>
                </a:solidFill>
              </a:rPr>
              <a:t>(Stahl, 2011, </a:t>
            </a:r>
            <a:r>
              <a:rPr lang="en-US" sz="2400" i="1" dirty="0" smtClean="0">
                <a:solidFill>
                  <a:srgbClr val="000000"/>
                </a:solidFill>
              </a:rPr>
              <a:t>Theories of Collaboration</a:t>
            </a:r>
            <a:r>
              <a:rPr lang="en-US" sz="2400" dirty="0" smtClean="0">
                <a:solidFill>
                  <a:srgbClr val="000000"/>
                </a:solidFill>
              </a:rPr>
              <a:t>)</a:t>
            </a:r>
          </a:p>
          <a:p>
            <a:pPr marL="342900" indent="-342900">
              <a:buFont typeface="Arial"/>
              <a:buChar char="•"/>
            </a:pPr>
            <a:endParaRPr lang="en-US" sz="2400" b="1" dirty="0" smtClean="0">
              <a:solidFill>
                <a:srgbClr val="000000"/>
              </a:solidFill>
            </a:endParaRPr>
          </a:p>
          <a:p>
            <a:pPr marL="342900" indent="-342900">
              <a:buFont typeface="Arial"/>
              <a:buChar char="•"/>
            </a:pPr>
            <a:r>
              <a:rPr lang="en-US" sz="2400" b="1" dirty="0" smtClean="0">
                <a:solidFill>
                  <a:srgbClr val="000000"/>
                </a:solidFill>
              </a:rPr>
              <a:t>We need a science of group interaction to complement – and ground – sciences of individuals and communities </a:t>
            </a:r>
            <a:r>
              <a:rPr lang="en-US" sz="2400" dirty="0" smtClean="0">
                <a:solidFill>
                  <a:srgbClr val="000000"/>
                </a:solidFill>
              </a:rPr>
              <a:t>(Stahl, 2010, </a:t>
            </a:r>
            <a:r>
              <a:rPr lang="en-US" sz="2400" i="1" dirty="0" smtClean="0">
                <a:solidFill>
                  <a:srgbClr val="000000"/>
                </a:solidFill>
              </a:rPr>
              <a:t>Science of Group</a:t>
            </a:r>
            <a:r>
              <a:rPr lang="en-US" sz="2400" dirty="0" smtClean="0">
                <a:solidFill>
                  <a:srgbClr val="000000"/>
                </a:solidFill>
              </a:rPr>
              <a:t>)</a:t>
            </a:r>
            <a:endParaRPr lang="en-US" sz="2400" dirty="0">
              <a:solidFill>
                <a:srgbClr val="000000"/>
              </a:solidFill>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6</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4" descr="Model.tiff"/>
          <p:cNvPicPr>
            <a:picLocks noChangeAspect="1"/>
          </p:cNvPicPr>
          <p:nvPr/>
        </p:nvPicPr>
        <p:blipFill>
          <a:blip r:embed="rId3"/>
          <a:stretch>
            <a:fillRect/>
          </a:stretch>
        </p:blipFill>
        <p:spPr>
          <a:xfrm>
            <a:off x="260228" y="211138"/>
            <a:ext cx="8653585" cy="6527799"/>
          </a:xfrm>
          <a:prstGeom prst="rect">
            <a:avLst/>
          </a:prstGeom>
          <a:solidFill>
            <a:srgbClr val="008000"/>
          </a:solidFill>
          <a:ln w="76200" cmpd="sng">
            <a:solidFill>
              <a:srgbClr val="008000"/>
            </a:solidFill>
          </a:ln>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7</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6" name="Title 1"/>
          <p:cNvSpPr txBox="1">
            <a:spLocks/>
          </p:cNvSpPr>
          <p:nvPr/>
        </p:nvSpPr>
        <p:spPr bwMode="auto">
          <a:xfrm>
            <a:off x="76201" y="152400"/>
            <a:ext cx="8991600" cy="1143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Primary Levels of Analysis </a:t>
            </a:r>
          </a:p>
          <a:p>
            <a:pPr algn="ctr" defTabSz="914400"/>
            <a:r>
              <a:rPr lang="en-US" sz="3200" b="1" dirty="0" smtClean="0">
                <a:solidFill>
                  <a:srgbClr val="0D5A50"/>
                </a:solidFill>
                <a:latin typeface="Arial Rounded MT Bold" pitchFamily="-111" charset="0"/>
              </a:rPr>
              <a:t>of Knowledge Building</a:t>
            </a:r>
            <a:endParaRPr lang="en-US" sz="3200" b="1" dirty="0">
              <a:solidFill>
                <a:srgbClr val="0D5A50"/>
              </a:solidFill>
              <a:latin typeface="Arial Rounded MT Bold" pitchFamily="-111" charset="0"/>
            </a:endParaRPr>
          </a:p>
        </p:txBody>
      </p:sp>
      <p:sp>
        <p:nvSpPr>
          <p:cNvPr id="8" name="Rounded Rectangle 7"/>
          <p:cNvSpPr/>
          <p:nvPr/>
        </p:nvSpPr>
        <p:spPr>
          <a:xfrm>
            <a:off x="355600" y="1676399"/>
            <a:ext cx="8483600" cy="4572001"/>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38" name="TextBox 5"/>
          <p:cNvSpPr txBox="1">
            <a:spLocks noChangeArrowheads="1"/>
          </p:cNvSpPr>
          <p:nvPr/>
        </p:nvSpPr>
        <p:spPr bwMode="auto">
          <a:xfrm>
            <a:off x="685801" y="1752600"/>
            <a:ext cx="8153399" cy="4154983"/>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The small group interactions build knowledge through group practices of inquiry, elicitation, proposals, pointing out, seeing together, bringing different perspectives, clarifying, questioning, agreeing, ….</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Individuals may subsequently internalize these inquiry methods as silent thinking</a:t>
            </a:r>
          </a:p>
          <a:p>
            <a:pPr marL="342900" indent="-342900">
              <a:buFont typeface="Arial"/>
              <a:buChar char="•"/>
            </a:pPr>
            <a:endParaRPr lang="en-US" sz="2400" b="1" dirty="0" smtClean="0">
              <a:solidFill>
                <a:schemeClr val="bg1"/>
              </a:solidFill>
            </a:endParaRPr>
          </a:p>
          <a:p>
            <a:pPr marL="342900" indent="-342900">
              <a:buFont typeface="Arial"/>
              <a:buChar char="•"/>
            </a:pPr>
            <a:r>
              <a:rPr lang="en-US" sz="2400" b="1" dirty="0" smtClean="0">
                <a:solidFill>
                  <a:schemeClr val="bg1"/>
                </a:solidFill>
              </a:rPr>
              <a:t>Communities may subsequently institutionalize these inquiry methods as artifacts</a:t>
            </a:r>
            <a:endParaRPr lang="en-US" sz="2400" b="1" dirty="0">
              <a:solidFill>
                <a:srgbClr val="000000"/>
              </a:solidFill>
            </a:endParaRPr>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bwMode="auto">
          <a:noFill/>
          <a:ln>
            <a:miter lim="800000"/>
            <a:headEnd/>
            <a:tailEnd/>
          </a:ln>
        </p:spPr>
        <p:txBody>
          <a:bodyPr/>
          <a:lstStyle/>
          <a:p>
            <a:fld id="{B10C1600-2B5B-B94F-8EC5-82B42B88E8B5}" type="slidenum">
              <a:rPr lang="en-US">
                <a:latin typeface="Corbel" pitchFamily="-111" charset="0"/>
                <a:ea typeface="ＭＳ Ｐゴシック" pitchFamily="-111" charset="-128"/>
                <a:cs typeface="ＭＳ Ｐゴシック" pitchFamily="-111" charset="-128"/>
              </a:rPr>
              <a:pPr/>
              <a:t>8</a:t>
            </a:fld>
            <a:endParaRPr lang="en-US">
              <a:latin typeface="Corbel" pitchFamily="-111" charset="0"/>
              <a:ea typeface="ＭＳ Ｐゴシック" pitchFamily="-111" charset="-128"/>
              <a:cs typeface="ＭＳ Ｐゴシック" pitchFamily="-111" charset="-128"/>
            </a:endParaRPr>
          </a:p>
        </p:txBody>
      </p:sp>
      <p:sp>
        <p:nvSpPr>
          <p:cNvPr id="18435"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18439"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pic>
        <p:nvPicPr>
          <p:cNvPr id="5" name="Picture 4" descr="Terminology.tiff"/>
          <p:cNvPicPr>
            <a:picLocks noChangeAspect="1"/>
          </p:cNvPicPr>
          <p:nvPr/>
        </p:nvPicPr>
        <p:blipFill>
          <a:blip r:embed="rId3"/>
          <a:stretch>
            <a:fillRect/>
          </a:stretch>
        </p:blipFill>
        <p:spPr>
          <a:xfrm>
            <a:off x="457200" y="152401"/>
            <a:ext cx="8229600" cy="6586538"/>
          </a:xfrm>
          <a:prstGeom prst="rect">
            <a:avLst/>
          </a:prstGeom>
          <a:solidFill>
            <a:srgbClr val="008000"/>
          </a:solidFill>
          <a:ln w="76200" cmpd="sng">
            <a:solidFill>
              <a:srgbClr val="008000"/>
            </a:solidFill>
          </a:ln>
        </p:spPr>
      </p:pic>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1"/>
          </p:nvPr>
        </p:nvSpPr>
        <p:spPr bwMode="auto">
          <a:noFill/>
          <a:ln>
            <a:miter lim="800000"/>
            <a:headEnd/>
            <a:tailEnd/>
          </a:ln>
        </p:spPr>
        <p:txBody>
          <a:bodyPr/>
          <a:lstStyle/>
          <a:p>
            <a:fld id="{9CD34452-6E4E-DF4B-8764-173ABCE5853A}" type="slidenum">
              <a:rPr lang="en-US">
                <a:latin typeface="Corbel" pitchFamily="-111" charset="0"/>
                <a:ea typeface="ＭＳ Ｐゴシック" pitchFamily="-111" charset="-128"/>
                <a:cs typeface="ＭＳ Ｐゴシック" pitchFamily="-111" charset="-128"/>
              </a:rPr>
              <a:pPr/>
              <a:t>9</a:t>
            </a:fld>
            <a:endParaRPr lang="en-US">
              <a:latin typeface="Corbel" pitchFamily="-111" charset="0"/>
              <a:ea typeface="ＭＳ Ｐゴシック" pitchFamily="-111" charset="-128"/>
              <a:cs typeface="ＭＳ Ｐゴシック" pitchFamily="-111" charset="-128"/>
            </a:endParaRPr>
          </a:p>
        </p:txBody>
      </p:sp>
      <p:sp>
        <p:nvSpPr>
          <p:cNvPr id="55299" name="TextBox 5"/>
          <p:cNvSpPr txBox="1">
            <a:spLocks noChangeArrowheads="1"/>
          </p:cNvSpPr>
          <p:nvPr/>
        </p:nvSpPr>
        <p:spPr bwMode="auto">
          <a:xfrm>
            <a:off x="1592263" y="6762750"/>
            <a:ext cx="184150" cy="368300"/>
          </a:xfrm>
          <a:prstGeom prst="rect">
            <a:avLst/>
          </a:prstGeom>
          <a:noFill/>
          <a:ln w="9525">
            <a:noFill/>
            <a:miter lim="800000"/>
            <a:headEnd/>
            <a:tailEnd/>
          </a:ln>
        </p:spPr>
        <p:txBody>
          <a:bodyPr wrap="none">
            <a:prstTxWarp prst="textNoShape">
              <a:avLst/>
            </a:prstTxWarp>
            <a:spAutoFit/>
          </a:bodyPr>
          <a:lstStyle/>
          <a:p>
            <a:endParaRPr lang="en-US"/>
          </a:p>
        </p:txBody>
      </p:sp>
      <p:sp>
        <p:nvSpPr>
          <p:cNvPr id="55300" name="Title 1"/>
          <p:cNvSpPr txBox="1">
            <a:spLocks/>
          </p:cNvSpPr>
          <p:nvPr/>
        </p:nvSpPr>
        <p:spPr bwMode="auto">
          <a:xfrm>
            <a:off x="355600" y="228600"/>
            <a:ext cx="8658225" cy="762000"/>
          </a:xfrm>
          <a:prstGeom prst="rect">
            <a:avLst/>
          </a:prstGeom>
          <a:noFill/>
          <a:ln w="9525">
            <a:noFill/>
            <a:miter lim="800000"/>
            <a:headEnd/>
            <a:tailEnd/>
          </a:ln>
        </p:spPr>
        <p:txBody>
          <a:bodyPr>
            <a:prstTxWarp prst="textNoShape">
              <a:avLst/>
            </a:prstTxWarp>
          </a:bodyPr>
          <a:lstStyle/>
          <a:p>
            <a:pPr algn="ctr" defTabSz="914400"/>
            <a:r>
              <a:rPr lang="en-US" sz="3200" b="1" dirty="0" smtClean="0">
                <a:solidFill>
                  <a:srgbClr val="0D5A50"/>
                </a:solidFill>
                <a:latin typeface="Arial Rounded MT Bold" pitchFamily="-111" charset="0"/>
              </a:rPr>
              <a:t>Some of </a:t>
            </a:r>
            <a:r>
              <a:rPr lang="en-US" sz="3200" b="1" dirty="0" smtClean="0">
                <a:solidFill>
                  <a:srgbClr val="0D5A50"/>
                </a:solidFill>
                <a:latin typeface="Arial Rounded MT Bold" pitchFamily="-111" charset="0"/>
              </a:rPr>
              <a:t>My </a:t>
            </a:r>
            <a:r>
              <a:rPr lang="en-US" sz="3200" b="1" dirty="0" smtClean="0">
                <a:solidFill>
                  <a:srgbClr val="0D5A50"/>
                </a:solidFill>
                <a:latin typeface="Arial Rounded MT Bold" pitchFamily="-111" charset="0"/>
              </a:rPr>
              <a:t>Analyses </a:t>
            </a:r>
            <a:r>
              <a:rPr lang="en-US" sz="3200" b="1" dirty="0" smtClean="0">
                <a:solidFill>
                  <a:srgbClr val="0D5A50"/>
                </a:solidFill>
                <a:latin typeface="Arial Rounded MT Bold" pitchFamily="-111" charset="0"/>
              </a:rPr>
              <a:t>of</a:t>
            </a:r>
            <a:r>
              <a:rPr lang="en-US" sz="3200" b="1" dirty="0" smtClean="0">
                <a:solidFill>
                  <a:srgbClr val="0D5A50"/>
                </a:solidFill>
                <a:latin typeface="Arial Rounded MT Bold" pitchFamily="-111" charset="0"/>
              </a:rPr>
              <a:t> How </a:t>
            </a:r>
          </a:p>
          <a:p>
            <a:pPr algn="ctr" defTabSz="914400"/>
            <a:r>
              <a:rPr lang="en-US" sz="3200" b="1" dirty="0" smtClean="0">
                <a:solidFill>
                  <a:srgbClr val="0D5A50"/>
                </a:solidFill>
                <a:latin typeface="Arial Rounded MT Bold" pitchFamily="-111" charset="0"/>
              </a:rPr>
              <a:t>Knowledge Building is “Done”</a:t>
            </a:r>
            <a:endParaRPr lang="en-US" sz="3200" b="1" dirty="0">
              <a:solidFill>
                <a:srgbClr val="0D5A50"/>
              </a:solidFill>
              <a:latin typeface="Arial Rounded MT Bold" pitchFamily="-111" charset="0"/>
            </a:endParaRPr>
          </a:p>
        </p:txBody>
      </p:sp>
      <p:sp>
        <p:nvSpPr>
          <p:cNvPr id="8" name="Rounded Rectangle 7"/>
          <p:cNvSpPr/>
          <p:nvPr/>
        </p:nvSpPr>
        <p:spPr>
          <a:xfrm>
            <a:off x="990600" y="1436688"/>
            <a:ext cx="7848600" cy="4937125"/>
          </a:xfrm>
          <a:prstGeom prst="roundRect">
            <a:avLst/>
          </a:prstGeom>
          <a:solidFill>
            <a:srgbClr val="CCFFCC"/>
          </a:soli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302" name="TextBox 5"/>
          <p:cNvSpPr txBox="1">
            <a:spLocks noChangeArrowheads="1"/>
          </p:cNvSpPr>
          <p:nvPr/>
        </p:nvSpPr>
        <p:spPr bwMode="auto">
          <a:xfrm>
            <a:off x="1143000" y="1898353"/>
            <a:ext cx="7391400" cy="3785652"/>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US" sz="2400" b="1" dirty="0" smtClean="0">
                <a:solidFill>
                  <a:schemeClr val="bg1"/>
                </a:solidFill>
              </a:rPr>
              <a:t>Baseline case study of face-to-face collaboration: Parallel talk</a:t>
            </a:r>
          </a:p>
          <a:p>
            <a:pPr marL="342900" indent="-342900">
              <a:buFont typeface="Arial"/>
              <a:buChar char="•"/>
            </a:pPr>
            <a:r>
              <a:rPr lang="en-US" sz="2400" b="1" dirty="0" smtClean="0">
                <a:solidFill>
                  <a:schemeClr val="bg1"/>
                </a:solidFill>
              </a:rPr>
              <a:t>Face-to-face with computer simulation: Seeing an artifact as meaningfully structured</a:t>
            </a:r>
          </a:p>
          <a:p>
            <a:pPr marL="342900" indent="-342900">
              <a:buFont typeface="Arial"/>
              <a:buChar char="•"/>
            </a:pPr>
            <a:r>
              <a:rPr lang="en-US" sz="2400" b="1" dirty="0" smtClean="0">
                <a:solidFill>
                  <a:schemeClr val="bg1"/>
                </a:solidFill>
              </a:rPr>
              <a:t>Pointing in an online environment: Being-there-together</a:t>
            </a:r>
          </a:p>
          <a:p>
            <a:pPr marL="342900" indent="-342900">
              <a:buFont typeface="Arial"/>
              <a:buChar char="•"/>
            </a:pPr>
            <a:r>
              <a:rPr lang="en-US" sz="2400" b="1" dirty="0" smtClean="0">
                <a:solidFill>
                  <a:schemeClr val="bg1"/>
                </a:solidFill>
              </a:rPr>
              <a:t>The structure of problem solving: A sequence of mundane adjacency pairs</a:t>
            </a:r>
          </a:p>
          <a:p>
            <a:pPr marL="342900" indent="-342900">
              <a:buFont typeface="Arial"/>
              <a:buChar char="•"/>
            </a:pPr>
            <a:r>
              <a:rPr lang="en-US" sz="2400" b="1" dirty="0" smtClean="0">
                <a:solidFill>
                  <a:schemeClr val="bg1"/>
                </a:solidFill>
              </a:rPr>
              <a:t>Co-experiencing a shared virtual world: Seeing a drawing as a mathematical object</a:t>
            </a:r>
          </a:p>
        </p:txBody>
      </p:sp>
      <p:sp>
        <p:nvSpPr>
          <p:cNvPr id="55303" name="Footer Placeholder 6"/>
          <p:cNvSpPr>
            <a:spLocks noGrp="1"/>
          </p:cNvSpPr>
          <p:nvPr>
            <p:ph type="ftr" sz="quarter" idx="10"/>
          </p:nvPr>
        </p:nvSpPr>
        <p:spPr bwMode="auto">
          <a:noFill/>
          <a:ln>
            <a:miter lim="800000"/>
            <a:headEnd/>
            <a:tailEnd/>
          </a:ln>
        </p:spPr>
        <p:txBody>
          <a:bodyPr/>
          <a:lstStyle/>
          <a:p>
            <a:r>
              <a:rPr lang="en-US">
                <a:latin typeface="Corbel" pitchFamily="-111" charset="0"/>
                <a:ea typeface="ＭＳ Ｐゴシック" pitchFamily="-111" charset="-128"/>
                <a:cs typeface="ＭＳ Ｐゴシック" pitchFamily="-111" charset="-128"/>
              </a:rPr>
              <a:t>Gerry Stahl -- CSCL 2011</a:t>
            </a:r>
          </a:p>
        </p:txBody>
      </p:sp>
    </p:spTree>
  </p:cSld>
  <p:clrMapOvr>
    <a:masterClrMapping/>
  </p:clrMapOvr>
  <mc:AlternateContent>
    <mc:Choice xmlns:mp="http://schemas.microsoft.com/office/mac/powerpoint/2008/main" Requires="mp">
      <mc:AlternateContent>
        <mc:Choice Requires="mp">
          <mp:transition spd="med">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Choice>
    <mc:Fallback>
      <mc:AlternateContent>
        <mc:Choice Requires="mp">
          <p:transition spd="med">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p:cover/>
          </p:transition>
        </mc:Fallback>
      </mc:AlternateContent>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Metro.thmx</Template>
  <TotalTime>13562</TotalTime>
  <Words>1118</Words>
  <Application>Microsoft Macintosh PowerPoint</Application>
  <PresentationFormat>On-screen Show (4:3)</PresentationFormat>
  <Paragraphs>161</Paragraphs>
  <Slides>23</Slides>
  <Notes>22</Notes>
  <HiddenSlides>0</HiddenSlides>
  <MMClips>0</MMClips>
  <ScaleCrop>false</ScaleCrop>
  <HeadingPairs>
    <vt:vector size="6" baseType="variant">
      <vt:variant>
        <vt:lpstr>Design Template</vt:lpstr>
      </vt:variant>
      <vt:variant>
        <vt:i4>1</vt:i4>
      </vt:variant>
      <vt:variant>
        <vt:lpstr>Links</vt:lpstr>
      </vt:variant>
      <vt:variant>
        <vt:i4>4</vt:i4>
      </vt:variant>
      <vt:variant>
        <vt:lpstr>Slide Titles</vt:lpstr>
      </vt:variant>
      <vt:variant>
        <vt:i4>23</vt:i4>
      </vt:variant>
    </vt:vector>
  </HeadingPairs>
  <TitlesOfParts>
    <vt:vector size="28" baseType="lpstr">
      <vt:lpstr>Metro</vt:lpstr>
      <vt:lpstr>Macintosh HD:Users:GStahl2:My Activities Recently:Books:Studying VMT:SVMT final draft:26.doc!OLE_LINK1</vt:lpstr>
      <vt:lpstr>!OLE_LINK1</vt:lpstr>
      <vt:lpstr>Macintosh HD:Users:GStahl2:My Website:pub:jecr.doc!OLE_LINK2</vt:lpstr>
      <vt:lpst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For Further Information:</vt:lpstr>
    </vt:vector>
  </TitlesOfParts>
  <Manager/>
  <Company>Drexel University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Gerry Stahl</dc:creator>
  <cp:keywords/>
  <dc:description/>
  <cp:lastModifiedBy>Gerry Stahl</cp:lastModifiedBy>
  <cp:revision>188</cp:revision>
  <cp:lastPrinted>2011-06-21T17:58:01Z</cp:lastPrinted>
  <dcterms:created xsi:type="dcterms:W3CDTF">2011-07-06T14:40:22Z</dcterms:created>
  <dcterms:modified xsi:type="dcterms:W3CDTF">2011-07-07T02:18:40Z</dcterms:modified>
  <cp:category/>
</cp:coreProperties>
</file>