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58" r:id="rId3"/>
    <p:sldId id="259" r:id="rId4"/>
    <p:sldId id="264" r:id="rId5"/>
    <p:sldId id="260" r:id="rId6"/>
    <p:sldId id="263" r:id="rId7"/>
    <p:sldId id="261" r:id="rId8"/>
    <p:sldId id="265" r:id="rId9"/>
    <p:sldId id="262" r:id="rId10"/>
    <p:sldId id="25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2FF"/>
    <a:srgbClr val="C0055F"/>
    <a:srgbClr val="FF78E0"/>
    <a:srgbClr val="9A39E7"/>
    <a:srgbClr val="9C0EA8"/>
    <a:srgbClr val="F0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864" y="-96"/>
      </p:cViewPr>
      <p:guideLst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717550"/>
            <a:ext cx="6486525" cy="418465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718105"/>
            <a:ext cx="6498158" cy="2530761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7200" b="0" i="0" kern="1200">
                <a:solidFill>
                  <a:srgbClr val="000090"/>
                </a:solidFill>
                <a:latin typeface="Chalkboard SE Bold"/>
                <a:ea typeface="+mj-ea"/>
                <a:cs typeface="Chalkboard SE Bold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1602746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800" b="0" i="0" kern="1200">
                <a:solidFill>
                  <a:srgbClr val="000090"/>
                </a:solidFill>
                <a:latin typeface="Chalkboard SE Bold"/>
                <a:ea typeface="+mn-ea"/>
                <a:cs typeface="Chalkboard SE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Gerry Stahl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8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1F21-4EC6-E840-B934-CF9CCEE0F743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FA5B-5F0E-3441-9021-B5419AD9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5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5B98-E869-104A-AD17-BA4D4738CB9B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BC37-6244-0948-A658-B62467E0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A949-1046-6B44-86E7-E2B450DEF3E4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1A16-8B0F-BE46-9E28-C87A886AA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scl_hom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524500"/>
            <a:ext cx="965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vmt logo.tif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5524500"/>
            <a:ext cx="12858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06763" y="5945188"/>
            <a:ext cx="2601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u="sng" smtClean="0">
                <a:solidFill>
                  <a:srgbClr val="000090"/>
                </a:solidFill>
                <a:latin typeface="Chalkboard SE Bold" charset="0"/>
                <a:cs typeface="Chalkboard SE Bold" charset="0"/>
              </a:rPr>
              <a:t>www.GerryStahl.net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494058" cy="580341"/>
          </a:xfrm>
        </p:spPr>
        <p:txBody>
          <a:bodyPr/>
          <a:lstStyle>
            <a:lvl1pPr>
              <a:defRPr b="1" i="0">
                <a:solidFill>
                  <a:srgbClr val="000090"/>
                </a:solidFill>
                <a:latin typeface="Chalkboard SE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46667"/>
            <a:ext cx="8042276" cy="5096934"/>
          </a:xfrm>
        </p:spPr>
        <p:txBody>
          <a:bodyPr/>
          <a:lstStyle>
            <a:lvl1pPr marL="349250" indent="-349250">
              <a:buClr>
                <a:srgbClr val="000090"/>
              </a:buClr>
              <a:buFont typeface="Wingdings" charset="2"/>
              <a:buChar char="Ø"/>
              <a:defRPr sz="2800" b="1">
                <a:solidFill>
                  <a:srgbClr val="000090"/>
                </a:solidFill>
                <a:latin typeface="Chalkboard SE"/>
              </a:defRPr>
            </a:lvl1pPr>
            <a:lvl2pPr marL="685800" indent="-336550">
              <a:buClr>
                <a:srgbClr val="000090"/>
              </a:buClr>
              <a:buFont typeface="Wingdings" charset="2"/>
              <a:buChar char="Ø"/>
              <a:defRPr sz="2400" b="1">
                <a:solidFill>
                  <a:srgbClr val="000090"/>
                </a:solidFill>
                <a:latin typeface="Chalkboard SE"/>
              </a:defRPr>
            </a:lvl2pPr>
            <a:lvl3pPr marL="968375" indent="-282575">
              <a:buClr>
                <a:srgbClr val="000090"/>
              </a:buClr>
              <a:buFont typeface="Wingdings" charset="2"/>
              <a:buChar char="Ø"/>
              <a:defRPr b="1">
                <a:solidFill>
                  <a:srgbClr val="000090"/>
                </a:solidFill>
                <a:latin typeface="Chalkboard SE"/>
              </a:defRPr>
            </a:lvl3pPr>
            <a:lvl4pPr marL="1263650" indent="-295275">
              <a:buClr>
                <a:srgbClr val="000090"/>
              </a:buClr>
              <a:buFont typeface="Wingdings" charset="2"/>
              <a:buChar char="Ø"/>
              <a:defRPr b="1">
                <a:solidFill>
                  <a:srgbClr val="000090"/>
                </a:solidFill>
                <a:latin typeface="Chalkboard SE"/>
              </a:defRPr>
            </a:lvl4pPr>
            <a:lvl5pPr marL="1546225" indent="-282575">
              <a:buClr>
                <a:srgbClr val="000090"/>
              </a:buClr>
              <a:buFont typeface="Wingdings" charset="2"/>
              <a:buChar char="Ø"/>
              <a:defRPr b="1">
                <a:solidFill>
                  <a:srgbClr val="000090"/>
                </a:solidFill>
                <a:latin typeface="Chalkboard S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6388" y="211138"/>
            <a:ext cx="665162" cy="365125"/>
          </a:xfrm>
        </p:spPr>
        <p:txBody>
          <a:bodyPr/>
          <a:lstStyle>
            <a:lvl1pPr>
              <a:defRPr sz="2000"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fld id="{1EB5121A-A11A-AD4D-A715-12BC7691F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7BE1-4450-BE4F-94BA-3EEF66989524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9B72-3983-E14A-9907-F484DA073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D8A2-C7DC-5142-B3BB-DC891FBD74F2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92F6-73F9-FD43-8C0C-42993F80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17B7-8CEC-AA4B-A409-6A60292FE9EE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A337-96E9-3F43-A19C-5C10ADE3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3DB-FAFC-194E-A928-C3C33CCAF836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FD53-5E48-054E-B630-0A2EA26B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B777-63AB-C94E-B5FC-ED754EE13C78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AE64-4517-4E48-BFE5-4B6D9B7A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4799-3777-A84E-B6D2-EEBDF3DD26F6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CC25-9E67-B949-A8ED-9CF9F9BE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4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B382-7AF3-574B-A12B-F1885EDCFA8B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F84C-BD4B-EF42-A3C8-2F96CF7C1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12FF"/>
            </a:gs>
            <a:gs pos="100000">
              <a:srgbClr val="C0055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13696-B044-FB45-AEAD-8DD196F572C0}" type="datetimeFigureOut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AD9BF3-C4D1-EA41-BFD0-AE022EC5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rrystahl.net/elibrary/euclid" TargetMode="External"/><Relationship Id="rId3" Type="http://schemas.openxmlformats.org/officeDocument/2006/relationships/hyperlink" Target="http://GerryStahl.net/pub/cscl2013level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77200" cy="2532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i="1" dirty="0" smtClean="0"/>
              <a:t>The Integration of Cognitive Levels</a:t>
            </a:r>
            <a:endParaRPr lang="en-US" sz="6000" i="1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1603375"/>
          </a:xfrm>
        </p:spPr>
        <p:txBody>
          <a:bodyPr/>
          <a:lstStyle/>
          <a:p>
            <a:pPr>
              <a:buClr>
                <a:srgbClr val="6FB7D7"/>
              </a:buClr>
              <a:buFont typeface="Wingdings 2" charset="0"/>
              <a:buNone/>
            </a:pPr>
            <a:endParaRPr lang="en-US">
              <a:latin typeface="Chalkboard SE Bold" charset="0"/>
              <a:ea typeface="ＭＳ Ｐゴシック" charset="0"/>
              <a:cs typeface="Chalkboard SE Bold" charset="0"/>
            </a:endParaRPr>
          </a:p>
          <a:p>
            <a:pPr>
              <a:buClr>
                <a:srgbClr val="6FB7D7"/>
              </a:buClr>
              <a:buFont typeface="Wingdings 2" charset="0"/>
              <a:buNone/>
            </a:pPr>
            <a:r>
              <a:rPr lang="en-US">
                <a:latin typeface="Chalkboard SE Bold" charset="0"/>
                <a:ea typeface="ＭＳ Ｐゴシック" charset="0"/>
                <a:cs typeface="Chalkboard SE Bold" charset="0"/>
              </a:rPr>
              <a:t>Gerry Stahl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7494588" cy="579438"/>
          </a:xfrm>
        </p:spPr>
        <p:txBody>
          <a:bodyPr/>
          <a:lstStyle/>
          <a:p>
            <a:pPr eaLnBrk="1" hangingPunct="1"/>
            <a:r>
              <a:rPr lang="en-US">
                <a:latin typeface="Chalkboard SE" charset="0"/>
              </a:rPr>
              <a:t> </a:t>
            </a:r>
          </a:p>
        </p:txBody>
      </p:sp>
      <p:pic>
        <p:nvPicPr>
          <p:cNvPr id="20482" name="Picture 5" descr="svm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209800"/>
            <a:ext cx="2597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993775"/>
            <a:ext cx="23764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 descr="g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8538"/>
            <a:ext cx="26003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219200" y="107950"/>
            <a:ext cx="668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90"/>
                </a:solidFill>
                <a:latin typeface="Chalkboard SE Bold" charset="0"/>
                <a:cs typeface="Chalkboard SE Bold" charset="0"/>
              </a:rPr>
              <a:t>The Virtual Math Teams Trilogy</a:t>
            </a:r>
          </a:p>
        </p:txBody>
      </p:sp>
      <p:pic>
        <p:nvPicPr>
          <p:cNvPr id="20486" name="Picture 17" descr="vmt log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914400"/>
            <a:ext cx="14144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85800" y="50800"/>
            <a:ext cx="7494588" cy="873125"/>
          </a:xfrm>
        </p:spPr>
        <p:txBody>
          <a:bodyPr/>
          <a:lstStyle/>
          <a:p>
            <a:pPr eaLnBrk="1" hangingPunct="1"/>
            <a:r>
              <a:rPr lang="en-US" sz="2800" i="1">
                <a:latin typeface="Chalkboard SE" charset="0"/>
              </a:rPr>
              <a:t>The Integration of Cognitive Levels</a:t>
            </a:r>
            <a:r>
              <a:rPr lang="en-US" sz="2800">
                <a:latin typeface="Chalkboard SE" charset="0"/>
              </a:rPr>
              <a:t/>
            </a:r>
            <a:br>
              <a:rPr lang="en-US" sz="2800">
                <a:latin typeface="Chalkboard SE" charset="0"/>
              </a:rPr>
            </a:br>
            <a:r>
              <a:rPr lang="en-US" sz="2400">
                <a:latin typeface="Chalkboard SE" charset="0"/>
              </a:rPr>
              <a:t>Gerry Stahl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54038" y="1054100"/>
            <a:ext cx="8042275" cy="4343400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2400" dirty="0">
                <a:latin typeface="Chalkboard SE" charset="0"/>
              </a:rPr>
              <a:t>Main claim: a math topic can integrate individual skills, group collaboration &amp; community knowledge.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400" dirty="0">
                <a:latin typeface="Chalkboard SE" charset="0"/>
              </a:rPr>
              <a:t>Illustrative resource: a challenging dynamic-geometry topic (pattern of sticks in a diamond pattern, segments in a hexagon array, inscribed polygons).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400" dirty="0">
                <a:latin typeface="Chalkboard SE" charset="0"/>
              </a:rPr>
              <a:t>Supporting data: Virtual Math Team session by teachers (100 hours) and students </a:t>
            </a:r>
            <a:r>
              <a:rPr lang="en-US" sz="2400" dirty="0" smtClean="0">
                <a:latin typeface="Chalkboard SE" charset="0"/>
              </a:rPr>
              <a:t>(800 </a:t>
            </a:r>
            <a:r>
              <a:rPr lang="en-US" sz="2400" dirty="0">
                <a:latin typeface="Chalkboard SE" charset="0"/>
              </a:rPr>
              <a:t>hours).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400" dirty="0">
                <a:latin typeface="Chalkboard SE" charset="0"/>
              </a:rPr>
              <a:t>Current status: analysis underway of 8-session series; sessions to be repeated next year.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28600" y="107950"/>
            <a:ext cx="8686799" cy="5794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halkboard SE" charset="0"/>
              </a:rPr>
              <a:t>Pattern of sticks in diamond</a:t>
            </a:r>
            <a:endParaRPr lang="en-US" dirty="0">
              <a:latin typeface="Chalkboard SE" charset="0"/>
            </a:endParaRPr>
          </a:p>
        </p:txBody>
      </p:sp>
      <p:pic>
        <p:nvPicPr>
          <p:cNvPr id="16386" name="Content Placeholder 1" descr="topic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r="5640"/>
          <a:stretch>
            <a:fillRect/>
          </a:stretch>
        </p:blipFill>
        <p:spPr>
          <a:xfrm>
            <a:off x="990600" y="846138"/>
            <a:ext cx="6999288" cy="44370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7093"/>
            <a:ext cx="82296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68517" y="152400"/>
            <a:ext cx="3657600" cy="66985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257800" y="304800"/>
            <a:ext cx="3668317" cy="6400800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Longer sequence of interactions (adjacency pairs)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Persistent co-attention to problem-solving process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Shared understanding of problem &amp; solution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i="1" u="sng" dirty="0" smtClean="0">
                <a:latin typeface="Chalkboard SE" charset="0"/>
              </a:rPr>
              <a:t>Community</a:t>
            </a:r>
            <a:r>
              <a:rPr lang="en-US" sz="2000" dirty="0" smtClean="0">
                <a:latin typeface="Chalkboard SE" charset="0"/>
              </a:rPr>
              <a:t> contributes problem &amp; standards of math discourse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i="1" u="sng" dirty="0" smtClean="0">
                <a:latin typeface="Chalkboard SE" charset="0"/>
              </a:rPr>
              <a:t>Individual</a:t>
            </a:r>
            <a:r>
              <a:rPr lang="en-US" sz="2000" dirty="0" smtClean="0">
                <a:latin typeface="Chalkboard SE" charset="0"/>
              </a:rPr>
              <a:t> contributes computations, math content, candidate solutions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i="1" u="sng" dirty="0" smtClean="0">
                <a:latin typeface="Chalkboard SE" charset="0"/>
              </a:rPr>
              <a:t>Group</a:t>
            </a:r>
            <a:r>
              <a:rPr lang="en-US" sz="2000" dirty="0" smtClean="0">
                <a:latin typeface="Chalkboard SE" charset="0"/>
              </a:rPr>
              <a:t> organizes, negotiates, accepts</a:t>
            </a:r>
          </a:p>
          <a:p>
            <a:pPr eaLnBrk="1" hangingPunct="1">
              <a:buFont typeface="Wingdings" charset="0"/>
              <a:buChar char="Ø"/>
            </a:pPr>
            <a:endParaRPr lang="en-US" sz="2000" dirty="0">
              <a:latin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4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107950"/>
            <a:ext cx="8763000" cy="5794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halkboard SE" charset="0"/>
              </a:rPr>
              <a:t>Segments of a hexagon array</a:t>
            </a:r>
            <a:endParaRPr lang="en-US" dirty="0">
              <a:latin typeface="Chalkboard SE" charset="0"/>
            </a:endParaRPr>
          </a:p>
        </p:txBody>
      </p:sp>
      <p:pic>
        <p:nvPicPr>
          <p:cNvPr id="17410" name="Content Placeholder 3" descr="topic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>
            <a:fillRect/>
          </a:stretch>
        </p:blipFill>
        <p:spPr>
          <a:xfrm>
            <a:off x="909638" y="846138"/>
            <a:ext cx="7321550" cy="46402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800" cy="28212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3124200"/>
            <a:ext cx="8686800" cy="3505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3124200"/>
            <a:ext cx="8686800" cy="3429000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Being-there-together at the math object as seen by the group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Wait!!! The group cannot continue until everyone sees the same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The group has a shared understanding from the same perspective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The shared view is locally created and repaired constantly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The group develops group practices to see the same: deictic pointing, highlighting with colors, lines, arrows, names, ….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Math: “hexagon”; group: inscription; individual: understanding</a:t>
            </a:r>
          </a:p>
          <a:p>
            <a:pPr eaLnBrk="1" hangingPunct="1">
              <a:buFont typeface="Wingdings" charset="0"/>
              <a:buChar char="Ø"/>
            </a:pPr>
            <a:endParaRPr lang="en-US" sz="2000" dirty="0">
              <a:latin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5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7494588" cy="5794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halkboard SE" charset="0"/>
              </a:rPr>
              <a:t>Inscribed polygons</a:t>
            </a:r>
            <a:endParaRPr lang="en-US" dirty="0">
              <a:latin typeface="Chalkboard SE" charset="0"/>
            </a:endParaRPr>
          </a:p>
        </p:txBody>
      </p:sp>
      <p:pic>
        <p:nvPicPr>
          <p:cNvPr id="18434" name="Content Placeholder 3" descr="topic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r="6702"/>
          <a:stretch>
            <a:fillRect/>
          </a:stretch>
        </p:blipFill>
        <p:spPr>
          <a:xfrm>
            <a:off x="1066800" y="846138"/>
            <a:ext cx="6959600" cy="44116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0" cy="1892300"/>
          </a:xfrm>
          <a:prstGeom prst="rect">
            <a:avLst/>
          </a:prstGeom>
        </p:spPr>
      </p:pic>
      <p:pic>
        <p:nvPicPr>
          <p:cNvPr id="5" name="Picture 4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111500" cy="3158883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86200" y="304800"/>
            <a:ext cx="4705350" cy="5173663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Community: Euclid’s 1</a:t>
            </a:r>
            <a:r>
              <a:rPr lang="en-US" sz="2000" baseline="30000" dirty="0" smtClean="0">
                <a:latin typeface="Chalkboard SE" charset="0"/>
              </a:rPr>
              <a:t>st</a:t>
            </a:r>
            <a:r>
              <a:rPr lang="en-US" sz="2000" dirty="0" smtClean="0">
                <a:latin typeface="Chalkboard SE" charset="0"/>
              </a:rPr>
              <a:t> proposition (construct equilateral triangle), problem of inscribed triangles, definitions of regular polygons.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Individual: perception of equal lengths, coordinated movements, explorative dragging, memory of similar problem solutions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Small group: group practices of taking turns, dragging, coloring, naming, discussing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Group cognition: shared attention, collaborative discourse, joint solution</a:t>
            </a:r>
          </a:p>
          <a:p>
            <a:pPr eaLnBrk="1" hangingPunct="1">
              <a:buFont typeface="Wingdings" charset="0"/>
              <a:buChar char="Ø"/>
            </a:pPr>
            <a:endParaRPr lang="en-US" sz="2000" dirty="0">
              <a:latin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0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7494588" cy="579438"/>
          </a:xfrm>
        </p:spPr>
        <p:txBody>
          <a:bodyPr/>
          <a:lstStyle/>
          <a:p>
            <a:pPr eaLnBrk="1" hangingPunct="1"/>
            <a:r>
              <a:rPr lang="en-US">
                <a:latin typeface="Chalkboard SE" charset="0"/>
              </a:rPr>
              <a:t>Further Reading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549275" y="1066800"/>
            <a:ext cx="8042275" cy="4411663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2000" u="sng" dirty="0">
                <a:latin typeface="Chalkboard SE" charset="0"/>
              </a:rPr>
              <a:t>Stahl, G. (2012). Traversing planes of learning. </a:t>
            </a:r>
            <a:r>
              <a:rPr lang="en-US" sz="2000" i="1" u="sng" dirty="0">
                <a:latin typeface="Chalkboard SE" charset="0"/>
              </a:rPr>
              <a:t>ijCSCL. 7</a:t>
            </a:r>
            <a:r>
              <a:rPr lang="en-US" sz="2000" u="sng" dirty="0">
                <a:latin typeface="Chalkboard SE" charset="0"/>
              </a:rPr>
              <a:t>(4), 467-473. </a:t>
            </a:r>
            <a:endParaRPr lang="en-US" sz="2000" dirty="0">
              <a:latin typeface="Chalkboard SE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2000" u="sng" dirty="0">
                <a:latin typeface="Chalkboard SE" charset="0"/>
              </a:rPr>
              <a:t>Stahl, G. (2013). Learning across levels. </a:t>
            </a:r>
            <a:r>
              <a:rPr lang="en-US" sz="2000" i="1" u="sng" dirty="0">
                <a:latin typeface="Chalkboard SE" charset="0"/>
              </a:rPr>
              <a:t>ijCSCL. 8</a:t>
            </a:r>
            <a:r>
              <a:rPr lang="en-US" sz="2000" u="sng" dirty="0">
                <a:latin typeface="Chalkboard SE" charset="0"/>
              </a:rPr>
              <a:t>(1), 1-12. </a:t>
            </a:r>
            <a:endParaRPr lang="en-US" sz="2000" dirty="0">
              <a:latin typeface="Chalkboard SE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2000" u="sng" dirty="0">
                <a:latin typeface="Chalkboard SE" charset="0"/>
              </a:rPr>
              <a:t>Stahl, G. (2013). Transactive discourse in CSCL. </a:t>
            </a:r>
            <a:r>
              <a:rPr lang="en-US" sz="2000" i="1" u="sng" dirty="0">
                <a:latin typeface="Chalkboard SE" charset="0"/>
              </a:rPr>
              <a:t>ijCSCL. 8</a:t>
            </a:r>
            <a:r>
              <a:rPr lang="en-US" sz="2000" u="sng" dirty="0">
                <a:latin typeface="Chalkboard SE" charset="0"/>
              </a:rPr>
              <a:t>(2). </a:t>
            </a:r>
            <a:endParaRPr lang="en-US" sz="2000" dirty="0">
              <a:latin typeface="Chalkboard SE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2000" u="sng" dirty="0">
                <a:latin typeface="Chalkboard SE" charset="0"/>
              </a:rPr>
              <a:t>Stahl, G. (2013). </a:t>
            </a:r>
            <a:r>
              <a:rPr lang="en-US" sz="2000" i="1" u="sng" dirty="0">
                <a:latin typeface="Chalkboard SE" charset="0"/>
              </a:rPr>
              <a:t>Translating Euclid: Creating a human-centered mathematics</a:t>
            </a:r>
            <a:r>
              <a:rPr lang="en-US" sz="2000" u="sng" dirty="0">
                <a:latin typeface="Chalkboard SE" charset="0"/>
              </a:rPr>
              <a:t>: Morgan &amp; Claypool Publishers. Web: </a:t>
            </a:r>
            <a:r>
              <a:rPr lang="en-US" sz="2000" u="sng" dirty="0">
                <a:latin typeface="Chalkboard SE" charset="0"/>
                <a:hlinkClick r:id="rId2"/>
              </a:rPr>
              <a:t>http://gerrystahl.net/elibrary/euclid</a:t>
            </a:r>
            <a:r>
              <a:rPr lang="en-US" sz="2000" dirty="0">
                <a:latin typeface="Chalkboard SE" charset="0"/>
              </a:rPr>
              <a:t>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u="sng" dirty="0">
                <a:latin typeface="Chalkboard SE" charset="0"/>
              </a:rPr>
              <a:t>Stahl, G. (2013). Workshop presentation: The integration of cognitive levels. Presented at CSCL 2013. Web: </a:t>
            </a:r>
            <a:r>
              <a:rPr lang="en-US" sz="2000" u="sng" dirty="0">
                <a:latin typeface="Chalkboard SE" charset="0"/>
                <a:hlinkClick r:id="rId3"/>
              </a:rPr>
              <a:t>http://GerryStahl.net/pub/cscl2013levels.pdf</a:t>
            </a:r>
            <a:r>
              <a:rPr lang="en-US" sz="2000" dirty="0">
                <a:latin typeface="Chalkboard SE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1148</TotalTime>
  <Words>447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Breeze</vt:lpstr>
      <vt:lpstr>The Integration of Cognitive Levels</vt:lpstr>
      <vt:lpstr>The Integration of Cognitive Levels Gerry Stahl</vt:lpstr>
      <vt:lpstr>Pattern of sticks in diamond</vt:lpstr>
      <vt:lpstr>PowerPoint Presentation</vt:lpstr>
      <vt:lpstr>Segments of a hexagon array</vt:lpstr>
      <vt:lpstr>PowerPoint Presentation</vt:lpstr>
      <vt:lpstr>Inscribed polygons</vt:lpstr>
      <vt:lpstr>PowerPoint Presentation</vt:lpstr>
      <vt:lpstr>Further Reading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Stahl</dc:creator>
  <cp:lastModifiedBy>Gerry Stahl</cp:lastModifiedBy>
  <cp:revision>33</cp:revision>
  <dcterms:created xsi:type="dcterms:W3CDTF">2013-05-11T14:52:52Z</dcterms:created>
  <dcterms:modified xsi:type="dcterms:W3CDTF">2013-06-11T21:03:48Z</dcterms:modified>
</cp:coreProperties>
</file>