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0" r:id="rId1"/>
  </p:sldMasterIdLst>
  <p:sldIdLst>
    <p:sldId id="256" r:id="rId2"/>
    <p:sldId id="258" r:id="rId3"/>
    <p:sldId id="260" r:id="rId4"/>
    <p:sldId id="263" r:id="rId5"/>
    <p:sldId id="261" r:id="rId6"/>
    <p:sldId id="262" r:id="rId7"/>
    <p:sldId id="259" r:id="rId8"/>
    <p:sldId id="265" r:id="rId9"/>
    <p:sldId id="257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News Gothic MT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News Gothic MT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News Gothic MT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News Gothic MT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6C8"/>
    <a:srgbClr val="8112FF"/>
    <a:srgbClr val="C0055F"/>
    <a:srgbClr val="FF78E0"/>
    <a:srgbClr val="9A39E7"/>
    <a:srgbClr val="9C0EA8"/>
    <a:srgbClr val="F0A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12" d="100"/>
          <a:sy n="112" d="100"/>
        </p:scale>
        <p:origin x="-1392" y="-104"/>
      </p:cViewPr>
      <p:guideLst>
        <p:guide orient="horz" pos="62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738" y="717550"/>
            <a:ext cx="6486525" cy="4184650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defTabSz="914400" fontAlgn="auto"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718105"/>
            <a:ext cx="6498158" cy="2530761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7200" b="0" i="0" kern="1200">
                <a:solidFill>
                  <a:srgbClr val="000090"/>
                </a:solidFill>
                <a:latin typeface="Chalkboard SE Bold"/>
                <a:ea typeface="+mj-ea"/>
                <a:cs typeface="Chalkboard SE Bold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1602746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800" b="0" i="0" kern="1200">
                <a:solidFill>
                  <a:srgbClr val="000090"/>
                </a:solidFill>
                <a:latin typeface="Chalkboard SE Bold"/>
                <a:ea typeface="+mn-ea"/>
                <a:cs typeface="Chalkboard SE Bol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 smtClean="0"/>
          </a:p>
          <a:p>
            <a:r>
              <a:rPr lang="en-US" dirty="0" smtClean="0"/>
              <a:t>Gerry Stahl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2206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22330-1247-5B43-9A9C-2EDF6BAFDE2F}" type="datetimeFigureOut">
              <a:rPr lang="en-US"/>
              <a:pPr>
                <a:defRPr/>
              </a:pPr>
              <a:t>6/17/13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87AAF-30D0-F943-9E1A-DCAAA7FBC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252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FC9A8-E6AB-3C44-92AD-CA39AE935140}" type="datetimeFigureOut">
              <a:rPr lang="en-US"/>
              <a:pPr>
                <a:defRPr/>
              </a:pPr>
              <a:t>6/17/13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279CE-304D-4A4D-BB95-C609C4434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43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48FD0-81F8-4E46-B9F7-C3D9686BB781}" type="datetimeFigureOut">
              <a:rPr lang="en-US"/>
              <a:pPr>
                <a:defRPr/>
              </a:pPr>
              <a:t>6/17/13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E65DA-428D-6949-AC51-60B6ECF23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49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scl_home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5524500"/>
            <a:ext cx="965200" cy="96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vmt logo.tif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450" y="5524500"/>
            <a:ext cx="1285875" cy="96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3306763" y="5945188"/>
            <a:ext cx="26019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u="sng" smtClean="0">
                <a:solidFill>
                  <a:srgbClr val="000090"/>
                </a:solidFill>
                <a:latin typeface="Chalkboard SE Bold" charset="0"/>
                <a:cs typeface="Chalkboard SE Bold" charset="0"/>
              </a:rPr>
              <a:t>www.GerryStahl.net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7494058" cy="580341"/>
          </a:xfrm>
          <a:ln>
            <a:solidFill>
              <a:schemeClr val="tx2"/>
            </a:solidFill>
          </a:ln>
        </p:spPr>
        <p:txBody>
          <a:bodyPr/>
          <a:lstStyle>
            <a:lvl1pPr>
              <a:defRPr b="1" i="0">
                <a:ln>
                  <a:solidFill>
                    <a:schemeClr val="tx1"/>
                  </a:solidFill>
                </a:ln>
                <a:solidFill>
                  <a:srgbClr val="000090"/>
                </a:solidFill>
                <a:latin typeface="Chalkboard SE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46667"/>
            <a:ext cx="8042276" cy="5096934"/>
          </a:xfrm>
        </p:spPr>
        <p:txBody>
          <a:bodyPr/>
          <a:lstStyle>
            <a:lvl1pPr marL="349250" indent="-349250">
              <a:buClr>
                <a:srgbClr val="000090"/>
              </a:buClr>
              <a:buFont typeface="Wingdings" charset="2"/>
              <a:buChar char="Ø"/>
              <a:defRPr sz="2800" b="1">
                <a:ln>
                  <a:solidFill>
                    <a:srgbClr val="000000"/>
                  </a:solidFill>
                </a:ln>
                <a:solidFill>
                  <a:srgbClr val="000090"/>
                </a:solidFill>
                <a:latin typeface="Chalkboard SE"/>
              </a:defRPr>
            </a:lvl1pPr>
            <a:lvl2pPr marL="685800" indent="-336550">
              <a:buClr>
                <a:srgbClr val="000090"/>
              </a:buClr>
              <a:buFont typeface="Wingdings" charset="2"/>
              <a:buChar char="Ø"/>
              <a:defRPr sz="2400" b="1">
                <a:ln>
                  <a:solidFill>
                    <a:srgbClr val="000000"/>
                  </a:solidFill>
                </a:ln>
                <a:solidFill>
                  <a:srgbClr val="000090"/>
                </a:solidFill>
                <a:latin typeface="Chalkboard SE"/>
              </a:defRPr>
            </a:lvl2pPr>
            <a:lvl3pPr marL="968375" indent="-282575">
              <a:buClr>
                <a:srgbClr val="000090"/>
              </a:buClr>
              <a:buFont typeface="Wingdings" charset="2"/>
              <a:buChar char="Ø"/>
              <a:defRPr b="1">
                <a:ln>
                  <a:solidFill>
                    <a:srgbClr val="000000"/>
                  </a:solidFill>
                </a:ln>
                <a:solidFill>
                  <a:srgbClr val="000090"/>
                </a:solidFill>
                <a:latin typeface="Chalkboard SE"/>
              </a:defRPr>
            </a:lvl3pPr>
            <a:lvl4pPr marL="1263650" indent="-295275">
              <a:buClr>
                <a:srgbClr val="000090"/>
              </a:buClr>
              <a:buFont typeface="Wingdings" charset="2"/>
              <a:buChar char="Ø"/>
              <a:defRPr b="1">
                <a:ln>
                  <a:solidFill>
                    <a:srgbClr val="000000"/>
                  </a:solidFill>
                </a:ln>
                <a:solidFill>
                  <a:srgbClr val="000090"/>
                </a:solidFill>
                <a:latin typeface="Chalkboard SE"/>
              </a:defRPr>
            </a:lvl4pPr>
            <a:lvl5pPr marL="1546225" indent="-282575">
              <a:buClr>
                <a:srgbClr val="000090"/>
              </a:buClr>
              <a:buFont typeface="Wingdings" charset="2"/>
              <a:buChar char="Ø"/>
              <a:defRPr b="1">
                <a:ln>
                  <a:solidFill>
                    <a:srgbClr val="000000"/>
                  </a:solidFill>
                </a:ln>
                <a:solidFill>
                  <a:srgbClr val="000090"/>
                </a:solidFill>
                <a:latin typeface="Chalkboard SE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926388" y="211138"/>
            <a:ext cx="665162" cy="365125"/>
          </a:xfrm>
        </p:spPr>
        <p:txBody>
          <a:bodyPr/>
          <a:lstStyle>
            <a:lvl1pPr>
              <a:defRPr sz="2000">
                <a:solidFill>
                  <a:srgbClr val="000090"/>
                </a:solidFill>
              </a:defRPr>
            </a:lvl1pPr>
          </a:lstStyle>
          <a:p>
            <a:pPr>
              <a:defRPr/>
            </a:pPr>
            <a:fld id="{58A8D833-6F1F-F441-81C2-EA2DA96FEE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14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5FBFE-A7F3-174D-9FC2-B0C5199B22B4}" type="datetimeFigureOut">
              <a:rPr lang="en-US"/>
              <a:pPr>
                <a:defRPr/>
              </a:pPr>
              <a:t>6/17/13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3DF08-C23F-C449-B674-C15C31A18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0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28522-5876-7E4E-83E9-53174EEB5EC3}" type="datetimeFigureOut">
              <a:rPr lang="en-US"/>
              <a:pPr>
                <a:defRPr/>
              </a:pPr>
              <a:t>6/17/13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5B4CE-C3ED-A54E-B8D7-BCF543DBC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8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52278-109E-FF44-A4F0-EF67B06CF2DA}" type="datetimeFigureOut">
              <a:rPr lang="en-US"/>
              <a:pPr>
                <a:defRPr/>
              </a:pPr>
              <a:t>6/17/13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55868-AEEE-D148-BDE9-13F3DC3C5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51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12E2D-BCCD-034F-BF07-67B8EA46AE1F}" type="datetimeFigureOut">
              <a:rPr lang="en-US"/>
              <a:pPr>
                <a:defRPr/>
              </a:pPr>
              <a:t>6/17/13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52329-9DCE-6B44-A9E3-9B8BDA2ABC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70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EC5F4-EB86-9C48-BD3B-FF98A9CE4BAF}" type="datetimeFigureOut">
              <a:rPr lang="en-US"/>
              <a:pPr>
                <a:defRPr/>
              </a:pPr>
              <a:t>6/17/13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587F9-009C-2742-98B7-22C2E55E5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451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DCA78-CD75-3549-9652-08052F5C976E}" type="datetimeFigureOut">
              <a:rPr lang="en-US"/>
              <a:pPr>
                <a:defRPr/>
              </a:pPr>
              <a:t>6/17/13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D4721-BA72-D14A-B5FF-148757191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96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E0559-0050-0B4E-A25E-8AFADD69AB00}" type="datetimeFigureOut">
              <a:rPr lang="en-US"/>
              <a:pPr>
                <a:defRPr/>
              </a:pPr>
              <a:t>6/17/13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0E4D9-516F-204B-AABC-80E4F563D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26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6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D22A69C-288F-934C-84C6-8E9D707ADDA7}" type="datetimeFigureOut">
              <a:rPr lang="en-US"/>
              <a:pPr>
                <a:defRPr/>
              </a:pPr>
              <a:t>6/17/13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3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60F71BF-6534-054F-AE16-919946763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9pPr>
    </p:titleStyle>
    <p:bodyStyle>
      <a:lvl1pPr marL="349250" indent="-349250" algn="l" rtl="0" eaLnBrk="0" fontAlgn="base" hangingPunct="0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charset="0"/>
        <a:buChar char=""/>
        <a:defRPr sz="2400" kern="1200">
          <a:solidFill>
            <a:srgbClr val="595959"/>
          </a:solidFill>
          <a:latin typeface="+mn-lt"/>
          <a:ea typeface="ＭＳ Ｐゴシック" charset="0"/>
          <a:cs typeface="ＭＳ Ｐゴシック" charset="0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charset="0"/>
        <a:buChar char=""/>
        <a:defRPr sz="2200" kern="1200">
          <a:solidFill>
            <a:srgbClr val="595959"/>
          </a:solidFill>
          <a:latin typeface="+mn-lt"/>
          <a:ea typeface="ＭＳ Ｐゴシック" charset="0"/>
          <a:cs typeface="+mn-cs"/>
        </a:defRPr>
      </a:lvl2pPr>
      <a:lvl3pPr marL="96837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charset="0"/>
        <a:buChar char=""/>
        <a:defRPr sz="2000" kern="1200">
          <a:solidFill>
            <a:srgbClr val="595959"/>
          </a:solidFill>
          <a:latin typeface="+mn-lt"/>
          <a:ea typeface="ＭＳ Ｐゴシック" charset="0"/>
          <a:cs typeface="+mn-cs"/>
        </a:defRPr>
      </a:lvl3pPr>
      <a:lvl4pPr marL="1263650" indent="-295275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charset="0"/>
        <a:buChar char="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4pPr>
      <a:lvl5pPr marL="154622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charset="0"/>
        <a:buChar char="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388" y="717550"/>
            <a:ext cx="6499225" cy="25320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CSCL in North America </a:t>
            </a:r>
            <a:endParaRPr lang="en-US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322388" y="3298825"/>
            <a:ext cx="6499225" cy="1603375"/>
          </a:xfrm>
        </p:spPr>
        <p:txBody>
          <a:bodyPr/>
          <a:lstStyle/>
          <a:p>
            <a:pPr>
              <a:buClr>
                <a:srgbClr val="6FB7D7"/>
              </a:buClr>
              <a:buFont typeface="Wingdings 2" charset="0"/>
              <a:buNone/>
            </a:pPr>
            <a:endParaRPr lang="en-US">
              <a:latin typeface="Chalkboard SE Bold" charset="0"/>
              <a:ea typeface="ＭＳ Ｐゴシック" charset="0"/>
              <a:cs typeface="Chalkboard SE Bold" charset="0"/>
            </a:endParaRPr>
          </a:p>
          <a:p>
            <a:pPr>
              <a:buClr>
                <a:srgbClr val="6FB7D7"/>
              </a:buClr>
              <a:buFont typeface="Wingdings 2" charset="0"/>
              <a:buNone/>
            </a:pPr>
            <a:r>
              <a:rPr lang="en-US">
                <a:latin typeface="Chalkboard SE Bold" charset="0"/>
                <a:ea typeface="ＭＳ Ｐゴシック" charset="0"/>
                <a:cs typeface="Chalkboard SE Bold" charset="0"/>
              </a:rPr>
              <a:t>Gerry Stahl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7494588" cy="579438"/>
          </a:xfrm>
        </p:spPr>
        <p:txBody>
          <a:bodyPr/>
          <a:lstStyle/>
          <a:p>
            <a:pPr eaLnBrk="1" hangingPunct="1"/>
            <a:r>
              <a:rPr lang="en-US" dirty="0"/>
              <a:t>Origins and </a:t>
            </a:r>
            <a:r>
              <a:rPr lang="en-US" dirty="0" smtClean="0"/>
              <a:t>Early Stages </a:t>
            </a:r>
            <a:endParaRPr lang="en-US" dirty="0">
              <a:latin typeface="Chalkboard SE" charset="0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549275" y="846138"/>
            <a:ext cx="8042275" cy="5097462"/>
          </a:xfrm>
        </p:spPr>
        <p:txBody>
          <a:bodyPr/>
          <a:lstStyle/>
          <a:p>
            <a:pPr lvl="1" eaLnBrk="1" hangingPunct="1">
              <a:buFont typeface="Wingdings" charset="0"/>
              <a:buChar char="Ø"/>
            </a:pPr>
            <a:r>
              <a:rPr lang="en-US" dirty="0"/>
              <a:t>1989 in </a:t>
            </a:r>
            <a:r>
              <a:rPr lang="en-US" dirty="0" err="1"/>
              <a:t>Maratea</a:t>
            </a:r>
            <a:r>
              <a:rPr lang="en-US" dirty="0"/>
              <a:t>, </a:t>
            </a:r>
            <a:r>
              <a:rPr lang="en-US" dirty="0" smtClean="0"/>
              <a:t>Italy</a:t>
            </a:r>
          </a:p>
          <a:p>
            <a:pPr lvl="1" eaLnBrk="1" hangingPunct="1">
              <a:buFont typeface="Wingdings" charset="0"/>
              <a:buChar char="Ø"/>
            </a:pPr>
            <a:r>
              <a:rPr lang="en-US" dirty="0" smtClean="0"/>
              <a:t>largely AI in Ed</a:t>
            </a:r>
          </a:p>
          <a:p>
            <a:pPr lvl="1" eaLnBrk="1" hangingPunct="1">
              <a:buFont typeface="Wingdings" charset="0"/>
              <a:buChar char="Ø"/>
            </a:pPr>
            <a:r>
              <a:rPr lang="en-US" dirty="0" smtClean="0">
                <a:latin typeface="Chalkboard SE" charset="0"/>
              </a:rPr>
              <a:t>BBN, Bank Street, educational software</a:t>
            </a:r>
          </a:p>
          <a:p>
            <a:pPr lvl="1" eaLnBrk="1" hangingPunct="1">
              <a:buFont typeface="Wingdings" charset="0"/>
              <a:buChar char="Ø"/>
            </a:pPr>
            <a:r>
              <a:rPr lang="en-US" dirty="0"/>
              <a:t>ENFI Project </a:t>
            </a:r>
            <a:r>
              <a:rPr lang="en-US" dirty="0" smtClean="0"/>
              <a:t>at </a:t>
            </a:r>
            <a:r>
              <a:rPr lang="en-US" dirty="0"/>
              <a:t>Gallaudet </a:t>
            </a:r>
            <a:r>
              <a:rPr lang="en-US" dirty="0" smtClean="0"/>
              <a:t>University</a:t>
            </a:r>
          </a:p>
          <a:p>
            <a:pPr lvl="1" eaLnBrk="1" hangingPunct="1">
              <a:buFont typeface="Wingdings" charset="0"/>
              <a:buChar char="Ø"/>
            </a:pPr>
            <a:r>
              <a:rPr lang="en-US" dirty="0" smtClean="0"/>
              <a:t>Scardamalia &amp; Bereiter’s CSILE project</a:t>
            </a:r>
          </a:p>
          <a:p>
            <a:pPr lvl="1" eaLnBrk="1" hangingPunct="1">
              <a:buFont typeface="Wingdings" charset="0"/>
              <a:buChar char="Ø"/>
            </a:pPr>
            <a:r>
              <a:rPr lang="en-US" dirty="0" smtClean="0"/>
              <a:t>Cole’s </a:t>
            </a:r>
            <a:r>
              <a:rPr lang="en-US" dirty="0"/>
              <a:t>Fifth Dimension Project at </a:t>
            </a:r>
            <a:r>
              <a:rPr lang="en-US" dirty="0" smtClean="0"/>
              <a:t>UCSD</a:t>
            </a:r>
          </a:p>
          <a:p>
            <a:pPr lvl="1" eaLnBrk="1" hangingPunct="1">
              <a:buFont typeface="Wingdings" charset="0"/>
              <a:buChar char="Ø"/>
            </a:pPr>
            <a:r>
              <a:rPr lang="en-US" dirty="0"/>
              <a:t>Brown and </a:t>
            </a:r>
            <a:r>
              <a:rPr lang="en-US" dirty="0" err="1"/>
              <a:t>Campione’s</a:t>
            </a:r>
            <a:r>
              <a:rPr lang="en-US" dirty="0"/>
              <a:t> guided discovery </a:t>
            </a:r>
            <a:endParaRPr lang="en-US" dirty="0" smtClean="0"/>
          </a:p>
          <a:p>
            <a:pPr lvl="1" eaLnBrk="1" hangingPunct="1">
              <a:buFont typeface="Wingdings" charset="0"/>
              <a:buChar char="Ø"/>
            </a:pPr>
            <a:r>
              <a:rPr lang="en-US" dirty="0" err="1" smtClean="0"/>
              <a:t>Bransford’s</a:t>
            </a:r>
            <a:r>
              <a:rPr lang="en-US" dirty="0" smtClean="0"/>
              <a:t> </a:t>
            </a:r>
            <a:r>
              <a:rPr lang="en-US" dirty="0"/>
              <a:t>Jasper Project </a:t>
            </a:r>
            <a:endParaRPr lang="en-US" dirty="0" smtClean="0"/>
          </a:p>
          <a:p>
            <a:pPr lvl="1" eaLnBrk="1" hangingPunct="1">
              <a:buFont typeface="Wingdings" charset="0"/>
              <a:buChar char="Ø"/>
            </a:pPr>
            <a:r>
              <a:rPr lang="en-US" dirty="0" smtClean="0"/>
              <a:t>CSCL </a:t>
            </a:r>
            <a:r>
              <a:rPr lang="en-US" dirty="0"/>
              <a:t>in North America (Bloomington, Toronto, Stanford, Boulder) </a:t>
            </a:r>
            <a:endParaRPr lang="en-US" dirty="0" smtClean="0"/>
          </a:p>
          <a:p>
            <a:pPr lvl="1" eaLnBrk="1" hangingPunct="1">
              <a:buFont typeface="Wingdings" charset="0"/>
              <a:buChar char="Ø"/>
            </a:pPr>
            <a:r>
              <a:rPr lang="en-US" dirty="0" smtClean="0"/>
              <a:t>ISLS established in 2002 at Boulder </a:t>
            </a:r>
            <a:r>
              <a:rPr lang="en-US" dirty="0" smtClean="0">
                <a:latin typeface="Chalkboard SE" charset="0"/>
              </a:rPr>
              <a:t> </a:t>
            </a:r>
            <a:endParaRPr lang="en-US" dirty="0">
              <a:latin typeface="Chalkboard SE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7494588" cy="1492250"/>
          </a:xfrm>
        </p:spPr>
        <p:txBody>
          <a:bodyPr/>
          <a:lstStyle/>
          <a:p>
            <a:pPr eaLnBrk="1" hangingPunct="1"/>
            <a:r>
              <a:rPr lang="en-US" dirty="0"/>
              <a:t>Research </a:t>
            </a:r>
            <a:r>
              <a:rPr lang="en-US" dirty="0" smtClean="0"/>
              <a:t>Questions</a:t>
            </a:r>
            <a:r>
              <a:rPr lang="en-US" dirty="0"/>
              <a:t>, </a:t>
            </a:r>
            <a:r>
              <a:rPr lang="en-US" dirty="0" smtClean="0"/>
              <a:t>Concepts </a:t>
            </a:r>
            <a:r>
              <a:rPr lang="en-US" dirty="0"/>
              <a:t>and </a:t>
            </a:r>
            <a:r>
              <a:rPr lang="en-US" dirty="0" smtClean="0"/>
              <a:t>Methods </a:t>
            </a:r>
            <a:endParaRPr lang="en-US" dirty="0">
              <a:latin typeface="Chalkboard SE" charset="0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5" cy="4343400"/>
          </a:xfrm>
        </p:spPr>
        <p:txBody>
          <a:bodyPr/>
          <a:lstStyle/>
          <a:p>
            <a:pPr eaLnBrk="1" hangingPunct="1">
              <a:buFont typeface="Wingdings" charset="0"/>
              <a:buChar char="Ø"/>
            </a:pPr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dirty="0"/>
              <a:t>CSCL innovations as </a:t>
            </a:r>
            <a:r>
              <a:rPr lang="en-US" dirty="0" smtClean="0"/>
              <a:t>lever </a:t>
            </a:r>
            <a:r>
              <a:rPr lang="en-US" dirty="0"/>
              <a:t>to transform </a:t>
            </a:r>
            <a:r>
              <a:rPr lang="en-US" dirty="0" smtClean="0"/>
              <a:t>education: student</a:t>
            </a:r>
            <a:r>
              <a:rPr lang="en-US" dirty="0"/>
              <a:t>-centered (</a:t>
            </a:r>
            <a:r>
              <a:rPr lang="en-US" dirty="0" err="1"/>
              <a:t>Papert</a:t>
            </a:r>
            <a:r>
              <a:rPr lang="en-US" dirty="0"/>
              <a:t>), inquiry-based (Dewey) or constructivist (</a:t>
            </a:r>
            <a:r>
              <a:rPr lang="en-US" dirty="0" smtClean="0"/>
              <a:t>Vygotsky, edited translation)</a:t>
            </a:r>
            <a:r>
              <a:rPr lang="en-US" dirty="0" smtClean="0"/>
              <a:t>—by </a:t>
            </a:r>
            <a:r>
              <a:rPr lang="en-US" dirty="0"/>
              <a:t>promoting collaborative learning </a:t>
            </a:r>
            <a:endParaRPr lang="en-US" dirty="0" smtClean="0"/>
          </a:p>
          <a:p>
            <a:pPr eaLnBrk="1" hangingPunct="1">
              <a:buFont typeface="Wingdings" charset="0"/>
              <a:buChar char="Ø"/>
            </a:pPr>
            <a:r>
              <a:rPr lang="en-US" dirty="0"/>
              <a:t>Research </a:t>
            </a:r>
            <a:r>
              <a:rPr lang="en-US" dirty="0" smtClean="0"/>
              <a:t>questions: </a:t>
            </a:r>
            <a:r>
              <a:rPr lang="en-US" dirty="0"/>
              <a:t>design of technology, analysis of collaborative learning, evaluation of learning outcomes </a:t>
            </a:r>
            <a:endParaRPr lang="en-US" dirty="0">
              <a:latin typeface="Chalkboard S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40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7494588" cy="1492250"/>
          </a:xfrm>
        </p:spPr>
        <p:txBody>
          <a:bodyPr/>
          <a:lstStyle/>
          <a:p>
            <a:pPr eaLnBrk="1" hangingPunct="1"/>
            <a:r>
              <a:rPr lang="en-US" dirty="0"/>
              <a:t>Research </a:t>
            </a:r>
            <a:r>
              <a:rPr lang="en-US" dirty="0" smtClean="0"/>
              <a:t>Questions</a:t>
            </a:r>
            <a:r>
              <a:rPr lang="en-US" dirty="0"/>
              <a:t>, </a:t>
            </a:r>
            <a:r>
              <a:rPr lang="en-US" dirty="0" smtClean="0"/>
              <a:t>Concepts </a:t>
            </a:r>
            <a:r>
              <a:rPr lang="en-US" dirty="0"/>
              <a:t>and </a:t>
            </a:r>
            <a:r>
              <a:rPr lang="en-US" dirty="0" smtClean="0"/>
              <a:t>Methods </a:t>
            </a:r>
            <a:endParaRPr lang="en-US" dirty="0">
              <a:latin typeface="Chalkboard SE" charset="0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5" cy="3276600"/>
          </a:xfrm>
        </p:spPr>
        <p:txBody>
          <a:bodyPr/>
          <a:lstStyle/>
          <a:p>
            <a:pPr eaLnBrk="1" hangingPunct="1">
              <a:buFont typeface="Wingdings" charset="0"/>
              <a:buChar char="Ø"/>
            </a:pPr>
            <a:r>
              <a:rPr lang="en-US" dirty="0" smtClean="0"/>
              <a:t>Methodology: traditions </a:t>
            </a:r>
            <a:r>
              <a:rPr lang="en-US" dirty="0"/>
              <a:t>of quantitative and qualitative research in educational psychology and the social </a:t>
            </a:r>
            <a:r>
              <a:rPr lang="en-US" dirty="0" smtClean="0"/>
              <a:t>sciences</a:t>
            </a:r>
          </a:p>
          <a:p>
            <a:pPr lvl="1" eaLnBrk="1" hangingPunct="1">
              <a:buFont typeface="Wingdings" charset="0"/>
              <a:buChar char="Ø"/>
            </a:pPr>
            <a:r>
              <a:rPr lang="en-US" dirty="0" smtClean="0"/>
              <a:t>coding</a:t>
            </a:r>
            <a:r>
              <a:rPr lang="en-US" dirty="0"/>
              <a:t>-and-</a:t>
            </a:r>
            <a:r>
              <a:rPr lang="en-US" dirty="0" smtClean="0"/>
              <a:t>counting</a:t>
            </a:r>
          </a:p>
          <a:p>
            <a:pPr lvl="1" eaLnBrk="1" hangingPunct="1">
              <a:buFont typeface="Wingdings" charset="0"/>
              <a:buChar char="Ø"/>
            </a:pPr>
            <a:r>
              <a:rPr lang="en-US" dirty="0" smtClean="0"/>
              <a:t>controlled </a:t>
            </a:r>
            <a:r>
              <a:rPr lang="en-US" dirty="0"/>
              <a:t>experiments with pre and post </a:t>
            </a:r>
            <a:r>
              <a:rPr lang="en-US" dirty="0" smtClean="0"/>
              <a:t>tests</a:t>
            </a:r>
          </a:p>
          <a:p>
            <a:pPr lvl="1" eaLnBrk="1" hangingPunct="1">
              <a:buFont typeface="Wingdings" charset="0"/>
              <a:buChar char="Ø"/>
            </a:pPr>
            <a:r>
              <a:rPr lang="en-US" dirty="0" smtClean="0"/>
              <a:t>descriptive </a:t>
            </a:r>
            <a:r>
              <a:rPr lang="en-US" dirty="0"/>
              <a:t>statistics of self-report </a:t>
            </a:r>
            <a:r>
              <a:rPr lang="en-US" dirty="0" smtClean="0"/>
              <a:t>surveys</a:t>
            </a:r>
          </a:p>
          <a:p>
            <a:pPr lvl="1" eaLnBrk="1" hangingPunct="1">
              <a:buFont typeface="Wingdings" charset="0"/>
              <a:buChar char="Ø"/>
            </a:pPr>
            <a:r>
              <a:rPr lang="en-US" dirty="0" smtClean="0"/>
              <a:t>qualitative </a:t>
            </a:r>
            <a:r>
              <a:rPr lang="en-US" dirty="0"/>
              <a:t>case studies </a:t>
            </a:r>
            <a:endParaRPr lang="en-US" dirty="0">
              <a:latin typeface="Chalkboard S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37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0" y="107950"/>
            <a:ext cx="9144000" cy="579438"/>
          </a:xfrm>
        </p:spPr>
        <p:txBody>
          <a:bodyPr/>
          <a:lstStyle/>
          <a:p>
            <a:pPr eaLnBrk="1" hangingPunct="1"/>
            <a:r>
              <a:rPr lang="en-US" sz="2800" dirty="0"/>
              <a:t>Contributions to CSCL </a:t>
            </a:r>
            <a:r>
              <a:rPr lang="en-US" sz="2800" dirty="0" smtClean="0"/>
              <a:t>Research </a:t>
            </a:r>
            <a:endParaRPr lang="en-US" sz="2800" dirty="0">
              <a:latin typeface="Chalkboard SE" charset="0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549275" y="846138"/>
            <a:ext cx="8042275" cy="5097462"/>
          </a:xfrm>
        </p:spPr>
        <p:txBody>
          <a:bodyPr/>
          <a:lstStyle/>
          <a:p>
            <a:pPr lvl="1" eaLnBrk="1" hangingPunct="1">
              <a:buFont typeface="Wingdings" charset="0"/>
              <a:buChar char="Ø"/>
            </a:pPr>
            <a:r>
              <a:rPr lang="en-US" dirty="0"/>
              <a:t>collaborative learning </a:t>
            </a:r>
            <a:r>
              <a:rPr lang="en-US" dirty="0" smtClean="0"/>
              <a:t>vs. cooperative </a:t>
            </a:r>
            <a:r>
              <a:rPr lang="en-US" dirty="0"/>
              <a:t>group work </a:t>
            </a:r>
            <a:r>
              <a:rPr lang="en-US" dirty="0" smtClean="0"/>
              <a:t>(Johnson &amp; Johnson, </a:t>
            </a:r>
            <a:r>
              <a:rPr lang="en-US" dirty="0" err="1" smtClean="0"/>
              <a:t>Slavin</a:t>
            </a:r>
            <a:r>
              <a:rPr lang="en-US" dirty="0" smtClean="0"/>
              <a:t>)</a:t>
            </a:r>
          </a:p>
          <a:p>
            <a:pPr lvl="1" eaLnBrk="1" hangingPunct="1">
              <a:buFont typeface="Wingdings" charset="0"/>
              <a:buChar char="Ø"/>
            </a:pPr>
            <a:r>
              <a:rPr lang="en-US" dirty="0" smtClean="0">
                <a:latin typeface="Chalkboard SE" charset="0"/>
              </a:rPr>
              <a:t>Ethnomethodology &amp; Conversation Analysis; Discourse Analysis</a:t>
            </a:r>
          </a:p>
          <a:p>
            <a:pPr lvl="1" eaLnBrk="1" hangingPunct="1">
              <a:buFont typeface="Wingdings" charset="0"/>
              <a:buChar char="Ø"/>
            </a:pPr>
            <a:r>
              <a:rPr lang="en-US" dirty="0"/>
              <a:t>Institute for Research in Learning in Palo Alto in the </a:t>
            </a:r>
            <a:r>
              <a:rPr lang="en-US" dirty="0" smtClean="0"/>
              <a:t>1980s: </a:t>
            </a:r>
            <a:r>
              <a:rPr lang="en-US" dirty="0"/>
              <a:t>Lave, Wenger, Suchman, Roschelle, J.S. Brown, Pea, </a:t>
            </a:r>
            <a:r>
              <a:rPr lang="en-US" dirty="0" err="1"/>
              <a:t>Greeno</a:t>
            </a:r>
            <a:r>
              <a:rPr lang="en-US" dirty="0"/>
              <a:t> </a:t>
            </a:r>
            <a:endParaRPr lang="en-US" dirty="0" smtClean="0"/>
          </a:p>
          <a:p>
            <a:pPr lvl="1" eaLnBrk="1" hangingPunct="1">
              <a:buFont typeface="Wingdings" charset="0"/>
              <a:buChar char="Ø"/>
            </a:pPr>
            <a:r>
              <a:rPr lang="en-US" dirty="0" smtClean="0"/>
              <a:t>Distributed </a:t>
            </a:r>
            <a:r>
              <a:rPr lang="en-US" dirty="0"/>
              <a:t>cognition in San Diego </a:t>
            </a:r>
            <a:endParaRPr lang="en-US" dirty="0" smtClean="0"/>
          </a:p>
          <a:p>
            <a:pPr lvl="1" eaLnBrk="1" hangingPunct="1">
              <a:buFont typeface="Wingdings" charset="0"/>
              <a:buChar char="Ø"/>
            </a:pPr>
            <a:r>
              <a:rPr lang="en-US" dirty="0"/>
              <a:t>Learning Research and Development Center in </a:t>
            </a:r>
            <a:r>
              <a:rPr lang="en-US" dirty="0" smtClean="0"/>
              <a:t>Pittsburgh</a:t>
            </a:r>
          </a:p>
          <a:p>
            <a:pPr lvl="1" eaLnBrk="1" hangingPunct="1">
              <a:buFont typeface="Wingdings" charset="0"/>
              <a:buChar char="Ø"/>
            </a:pPr>
            <a:r>
              <a:rPr lang="en-US" dirty="0" smtClean="0"/>
              <a:t>Design studies, </a:t>
            </a:r>
            <a:r>
              <a:rPr lang="en-US" dirty="0"/>
              <a:t>design-based </a:t>
            </a:r>
            <a:r>
              <a:rPr lang="en-US" dirty="0" smtClean="0"/>
              <a:t>research, qualitative case studies </a:t>
            </a:r>
            <a:endParaRPr lang="en-US" dirty="0">
              <a:latin typeface="Chalkboard S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40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549275" y="533400"/>
            <a:ext cx="7494588" cy="609600"/>
          </a:xfrm>
        </p:spPr>
        <p:txBody>
          <a:bodyPr/>
          <a:lstStyle/>
          <a:p>
            <a:pPr eaLnBrk="1" hangingPunct="1"/>
            <a:r>
              <a:rPr lang="en-US" dirty="0"/>
              <a:t>Different </a:t>
            </a:r>
            <a:r>
              <a:rPr lang="en-US" dirty="0" smtClean="0"/>
              <a:t>Disciplines</a:t>
            </a:r>
            <a:endParaRPr lang="en-US" dirty="0">
              <a:latin typeface="Chalkboard SE" charset="0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549275" y="1295400"/>
            <a:ext cx="8042275" cy="3581400"/>
          </a:xfrm>
        </p:spPr>
        <p:txBody>
          <a:bodyPr/>
          <a:lstStyle/>
          <a:p>
            <a:pPr eaLnBrk="1" hangingPunct="1">
              <a:buFont typeface="Wingdings" charset="0"/>
              <a:buChar char="Ø"/>
            </a:pPr>
            <a:r>
              <a:rPr lang="en-US" dirty="0" smtClean="0">
                <a:latin typeface="Chalkboard SE" charset="0"/>
              </a:rPr>
              <a:t>CSCL requires </a:t>
            </a:r>
            <a:r>
              <a:rPr lang="en-US" dirty="0" err="1"/>
              <a:t>interdisciplinarity</a:t>
            </a:r>
            <a:r>
              <a:rPr lang="en-US" dirty="0"/>
              <a:t> and internationalization </a:t>
            </a:r>
            <a:endParaRPr lang="en-US" dirty="0" smtClean="0"/>
          </a:p>
          <a:p>
            <a:pPr eaLnBrk="1" hangingPunct="1">
              <a:buFont typeface="Wingdings" charset="0"/>
              <a:buChar char="Ø"/>
            </a:pPr>
            <a:r>
              <a:rPr lang="en-US" dirty="0" smtClean="0">
                <a:latin typeface="Chalkboard SE" charset="0"/>
              </a:rPr>
              <a:t>Multi-methods, </a:t>
            </a:r>
            <a:r>
              <a:rPr lang="en-US" dirty="0"/>
              <a:t>multi-</a:t>
            </a:r>
            <a:r>
              <a:rPr lang="en-US" dirty="0" err="1" smtClean="0"/>
              <a:t>vocality</a:t>
            </a:r>
            <a:r>
              <a:rPr lang="en-US" dirty="0" smtClean="0"/>
              <a:t>, integration of </a:t>
            </a:r>
            <a:r>
              <a:rPr lang="en-US" dirty="0"/>
              <a:t>research at different units of analysis (e.g., individual, small group, community) </a:t>
            </a:r>
            <a:endParaRPr lang="en-US" dirty="0" smtClean="0"/>
          </a:p>
          <a:p>
            <a:pPr eaLnBrk="1" hangingPunct="1">
              <a:buFont typeface="Wingdings" charset="0"/>
              <a:buChar char="Ø"/>
            </a:pPr>
            <a:r>
              <a:rPr lang="en-US" dirty="0" smtClean="0"/>
              <a:t>New </a:t>
            </a:r>
            <a:r>
              <a:rPr lang="en-US" dirty="0"/>
              <a:t>methods to deal with the complexities of CSCL research agendas </a:t>
            </a:r>
            <a:endParaRPr lang="en-US" dirty="0">
              <a:latin typeface="Chalkboard S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40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549275" y="609600"/>
            <a:ext cx="7494588" cy="579438"/>
          </a:xfrm>
        </p:spPr>
        <p:txBody>
          <a:bodyPr/>
          <a:lstStyle/>
          <a:p>
            <a:pPr eaLnBrk="1" hangingPunct="1"/>
            <a:r>
              <a:rPr lang="en-US" dirty="0"/>
              <a:t>Future </a:t>
            </a:r>
            <a:r>
              <a:rPr lang="en-US" dirty="0" smtClean="0"/>
              <a:t>Trajectories </a:t>
            </a:r>
            <a:endParaRPr lang="en-US" dirty="0">
              <a:latin typeface="Chalkboard SE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549275" y="1447800"/>
            <a:ext cx="8042275" cy="4495800"/>
          </a:xfrm>
        </p:spPr>
        <p:txBody>
          <a:bodyPr/>
          <a:lstStyle/>
          <a:p>
            <a:pPr eaLnBrk="1" hangingPunct="1">
              <a:buFont typeface="Wingdings" charset="0"/>
              <a:buChar char="Ø"/>
            </a:pPr>
            <a:r>
              <a:rPr lang="en-US" dirty="0" smtClean="0">
                <a:latin typeface="Chalkboard SE" charset="0"/>
              </a:rPr>
              <a:t>CSCL is international; no special NA role</a:t>
            </a:r>
          </a:p>
          <a:p>
            <a:pPr eaLnBrk="1" hangingPunct="1">
              <a:buFont typeface="Wingdings" charset="0"/>
              <a:buChar char="Ø"/>
            </a:pPr>
            <a:r>
              <a:rPr lang="en-US" dirty="0"/>
              <a:t>Perhaps the most important role for North American researchers is to train </a:t>
            </a:r>
            <a:r>
              <a:rPr lang="en-US" dirty="0" smtClean="0"/>
              <a:t>&amp; mentor future </a:t>
            </a:r>
            <a:r>
              <a:rPr lang="en-US" dirty="0"/>
              <a:t>CSCL researchers from underdeveloped parts of the </a:t>
            </a:r>
            <a:r>
              <a:rPr lang="en-US" dirty="0" smtClean="0"/>
              <a:t>world</a:t>
            </a:r>
          </a:p>
          <a:p>
            <a:pPr eaLnBrk="1" hangingPunct="1">
              <a:buFont typeface="Wingdings" charset="0"/>
              <a:buChar char="Ø"/>
            </a:pPr>
            <a:r>
              <a:rPr lang="en-US" dirty="0" smtClean="0"/>
              <a:t>Educational </a:t>
            </a:r>
            <a:r>
              <a:rPr lang="en-US" dirty="0"/>
              <a:t>practice and CSCL expertise </a:t>
            </a:r>
            <a:r>
              <a:rPr lang="en-US" dirty="0" smtClean="0"/>
              <a:t>development is </a:t>
            </a:r>
            <a:r>
              <a:rPr lang="en-US" dirty="0"/>
              <a:t>quite </a:t>
            </a:r>
            <a:r>
              <a:rPr lang="en-US" dirty="0" smtClean="0"/>
              <a:t>uneven, even within NA</a:t>
            </a:r>
            <a:endParaRPr lang="en-US" dirty="0">
              <a:latin typeface="Chalkboard SE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545947" y="304800"/>
            <a:ext cx="8042275" cy="5707062"/>
          </a:xfrm>
        </p:spPr>
        <p:txBody>
          <a:bodyPr/>
          <a:lstStyle/>
          <a:p>
            <a:pPr eaLnBrk="1" hangingPunct="1">
              <a:buFont typeface="Wingdings" charset="0"/>
              <a:buChar char="Ø"/>
            </a:pPr>
            <a:r>
              <a:rPr lang="en-US" dirty="0"/>
              <a:t>While many elite universities in world capitals have recognized CSCL labs, whole continents (Africa, the Middle East, India and most of Asia, much of Latin America) do </a:t>
            </a:r>
            <a:r>
              <a:rPr lang="en-US" dirty="0" smtClean="0"/>
              <a:t>not</a:t>
            </a:r>
          </a:p>
          <a:p>
            <a:pPr eaLnBrk="1" hangingPunct="1">
              <a:buFont typeface="Wingdings" charset="0"/>
              <a:buChar char="Ø"/>
            </a:pPr>
            <a:r>
              <a:rPr lang="en-US" dirty="0"/>
              <a:t>CSCL as a profession still generally requires </a:t>
            </a:r>
            <a:r>
              <a:rPr lang="en-US" dirty="0" smtClean="0"/>
              <a:t>apprenticeship experiences; NA </a:t>
            </a:r>
            <a:r>
              <a:rPr lang="en-US" dirty="0"/>
              <a:t>CSCL researchers could mentor students and colleagues from other countries </a:t>
            </a:r>
            <a:endParaRPr lang="en-US" dirty="0" smtClean="0"/>
          </a:p>
          <a:p>
            <a:pPr eaLnBrk="1" hangingPunct="1">
              <a:buFont typeface="Wingdings" charset="0"/>
              <a:buChar char="Ø"/>
            </a:pPr>
            <a:r>
              <a:rPr lang="en-US" dirty="0" smtClean="0"/>
              <a:t> </a:t>
            </a:r>
            <a:r>
              <a:rPr lang="en-US" dirty="0"/>
              <a:t>CSCL technologies and approaches could be adapted </a:t>
            </a:r>
            <a:r>
              <a:rPr lang="en-US" dirty="0" smtClean="0"/>
              <a:t>for this </a:t>
            </a:r>
            <a:endParaRPr lang="en-US" dirty="0">
              <a:latin typeface="Chalkboard S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626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7494588" cy="579438"/>
          </a:xfrm>
        </p:spPr>
        <p:txBody>
          <a:bodyPr/>
          <a:lstStyle/>
          <a:p>
            <a:pPr eaLnBrk="1" hangingPunct="1"/>
            <a:r>
              <a:rPr lang="en-US">
                <a:latin typeface="Chalkboard SE" charset="0"/>
              </a:rPr>
              <a:t> </a:t>
            </a:r>
          </a:p>
        </p:txBody>
      </p:sp>
      <p:pic>
        <p:nvPicPr>
          <p:cNvPr id="17410" name="Picture 5" descr="svmt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900" y="2209800"/>
            <a:ext cx="259715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7" descr="te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913" y="993775"/>
            <a:ext cx="2376487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11" descr="gc.tif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998538"/>
            <a:ext cx="2600325" cy="563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14"/>
          <p:cNvSpPr txBox="1">
            <a:spLocks noChangeArrowheads="1"/>
          </p:cNvSpPr>
          <p:nvPr/>
        </p:nvSpPr>
        <p:spPr bwMode="auto">
          <a:xfrm>
            <a:off x="228600" y="107950"/>
            <a:ext cx="8686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News Gothic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dirty="0" smtClean="0">
                <a:solidFill>
                  <a:srgbClr val="000090"/>
                </a:solidFill>
                <a:latin typeface="Chalkboard SE Bold" charset="0"/>
                <a:cs typeface="Chalkboard SE Bold" charset="0"/>
              </a:rPr>
              <a:t>  My </a:t>
            </a:r>
            <a:r>
              <a:rPr lang="en-US" sz="3600" dirty="0" smtClean="0">
                <a:solidFill>
                  <a:srgbClr val="000090"/>
                </a:solidFill>
                <a:latin typeface="Chalkboard SE Bold" charset="0"/>
                <a:cs typeface="Chalkboard SE Bold" charset="0"/>
              </a:rPr>
              <a:t>own contribution: the VMT trilogy</a:t>
            </a:r>
            <a:endParaRPr lang="en-US" sz="3600" dirty="0">
              <a:solidFill>
                <a:srgbClr val="000090"/>
              </a:solidFill>
              <a:latin typeface="Chalkboard SE Bold" charset="0"/>
              <a:cs typeface="Chalkboard SE Bold" charset="0"/>
            </a:endParaRPr>
          </a:p>
        </p:txBody>
      </p:sp>
      <p:pic>
        <p:nvPicPr>
          <p:cNvPr id="17414" name="Picture 17" descr="vmt logo.tif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5100" y="914400"/>
            <a:ext cx="1414463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167</TotalTime>
  <Words>409</Words>
  <Application>Microsoft Macintosh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Breeze</vt:lpstr>
      <vt:lpstr>CSCL in North America </vt:lpstr>
      <vt:lpstr>Origins and Early Stages </vt:lpstr>
      <vt:lpstr>Research Questions, Concepts and Methods </vt:lpstr>
      <vt:lpstr>Research Questions, Concepts and Methods </vt:lpstr>
      <vt:lpstr>Contributions to CSCL Research </vt:lpstr>
      <vt:lpstr>Different Disciplines</vt:lpstr>
      <vt:lpstr>Future Trajectories </vt:lpstr>
      <vt:lpstr>PowerPoint Presentation</vt:lpstr>
      <vt:lpstr>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Gerry Stahl</dc:creator>
  <cp:lastModifiedBy>Gerry Stahl</cp:lastModifiedBy>
  <cp:revision>22</cp:revision>
  <dcterms:created xsi:type="dcterms:W3CDTF">2013-05-11T14:52:52Z</dcterms:created>
  <dcterms:modified xsi:type="dcterms:W3CDTF">2013-06-18T02:51:58Z</dcterms:modified>
</cp:coreProperties>
</file>