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1"/>
  </p:notesMasterIdLst>
  <p:handoutMasterIdLst>
    <p:handoutMasterId r:id="rId32"/>
  </p:handoutMasterIdLst>
  <p:sldIdLst>
    <p:sldId id="256" r:id="rId2"/>
    <p:sldId id="419" r:id="rId3"/>
    <p:sldId id="420" r:id="rId4"/>
    <p:sldId id="436" r:id="rId5"/>
    <p:sldId id="441" r:id="rId6"/>
    <p:sldId id="442" r:id="rId7"/>
    <p:sldId id="443" r:id="rId8"/>
    <p:sldId id="444" r:id="rId9"/>
    <p:sldId id="445" r:id="rId10"/>
    <p:sldId id="425" r:id="rId11"/>
    <p:sldId id="440" r:id="rId12"/>
    <p:sldId id="424" r:id="rId13"/>
    <p:sldId id="438" r:id="rId14"/>
    <p:sldId id="439" r:id="rId15"/>
    <p:sldId id="437" r:id="rId16"/>
    <p:sldId id="421" r:id="rId17"/>
    <p:sldId id="433" r:id="rId18"/>
    <p:sldId id="434" r:id="rId19"/>
    <p:sldId id="435" r:id="rId20"/>
    <p:sldId id="446" r:id="rId21"/>
    <p:sldId id="422" r:id="rId22"/>
    <p:sldId id="427" r:id="rId23"/>
    <p:sldId id="428" r:id="rId24"/>
    <p:sldId id="429" r:id="rId25"/>
    <p:sldId id="430" r:id="rId26"/>
    <p:sldId id="431" r:id="rId27"/>
    <p:sldId id="432" r:id="rId28"/>
    <p:sldId id="423" r:id="rId29"/>
    <p:sldId id="375" r:id="rId30"/>
  </p:sldIdLst>
  <p:sldSz cx="9144000" cy="6858000" type="screen4x3"/>
  <p:notesSz cx="9144000" cy="6858000"/>
  <p:defaultTextStyle>
    <a:defPPr>
      <a:defRPr lang="en-US"/>
    </a:defPPr>
    <a:lvl1pPr algn="l" rtl="0" fontAlgn="base">
      <a:spcBef>
        <a:spcPct val="0"/>
      </a:spcBef>
      <a:spcAft>
        <a:spcPct val="0"/>
      </a:spcAft>
      <a:defRPr sz="2400" b="1" kern="1200">
        <a:solidFill>
          <a:schemeClr val="tx1"/>
        </a:solidFill>
        <a:latin typeface="Times New Roman" charset="0"/>
        <a:ea typeface="+mn-ea"/>
        <a:cs typeface="+mn-cs"/>
      </a:defRPr>
    </a:lvl1pPr>
    <a:lvl2pPr marL="457200" algn="l" rtl="0" fontAlgn="base">
      <a:spcBef>
        <a:spcPct val="0"/>
      </a:spcBef>
      <a:spcAft>
        <a:spcPct val="0"/>
      </a:spcAft>
      <a:defRPr sz="2400" b="1" kern="1200">
        <a:solidFill>
          <a:schemeClr val="tx1"/>
        </a:solidFill>
        <a:latin typeface="Times New Roman" charset="0"/>
        <a:ea typeface="+mn-ea"/>
        <a:cs typeface="+mn-cs"/>
      </a:defRPr>
    </a:lvl2pPr>
    <a:lvl3pPr marL="914400" algn="l" rtl="0" fontAlgn="base">
      <a:spcBef>
        <a:spcPct val="0"/>
      </a:spcBef>
      <a:spcAft>
        <a:spcPct val="0"/>
      </a:spcAft>
      <a:defRPr sz="2400" b="1" kern="1200">
        <a:solidFill>
          <a:schemeClr val="tx1"/>
        </a:solidFill>
        <a:latin typeface="Times New Roman" charset="0"/>
        <a:ea typeface="+mn-ea"/>
        <a:cs typeface="+mn-cs"/>
      </a:defRPr>
    </a:lvl3pPr>
    <a:lvl4pPr marL="1371600" algn="l" rtl="0" fontAlgn="base">
      <a:spcBef>
        <a:spcPct val="0"/>
      </a:spcBef>
      <a:spcAft>
        <a:spcPct val="0"/>
      </a:spcAft>
      <a:defRPr sz="2400" b="1" kern="1200">
        <a:solidFill>
          <a:schemeClr val="tx1"/>
        </a:solidFill>
        <a:latin typeface="Times New Roman" charset="0"/>
        <a:ea typeface="+mn-ea"/>
        <a:cs typeface="+mn-cs"/>
      </a:defRPr>
    </a:lvl4pPr>
    <a:lvl5pPr marL="1828800" algn="l" rtl="0" fontAlgn="base">
      <a:spcBef>
        <a:spcPct val="0"/>
      </a:spcBef>
      <a:spcAft>
        <a:spcPct val="0"/>
      </a:spcAft>
      <a:defRPr sz="2400" b="1" kern="1200">
        <a:solidFill>
          <a:schemeClr val="tx1"/>
        </a:solidFill>
        <a:latin typeface="Times New Roman" charset="0"/>
        <a:ea typeface="+mn-ea"/>
        <a:cs typeface="+mn-cs"/>
      </a:defRPr>
    </a:lvl5pPr>
    <a:lvl6pPr marL="2286000" algn="l" defTabSz="457200" rtl="0" eaLnBrk="1" latinLnBrk="0" hangingPunct="1">
      <a:defRPr sz="2400" b="1" kern="1200">
        <a:solidFill>
          <a:schemeClr val="tx1"/>
        </a:solidFill>
        <a:latin typeface="Times New Roman" charset="0"/>
        <a:ea typeface="+mn-ea"/>
        <a:cs typeface="+mn-cs"/>
      </a:defRPr>
    </a:lvl6pPr>
    <a:lvl7pPr marL="2743200" algn="l" defTabSz="457200" rtl="0" eaLnBrk="1" latinLnBrk="0" hangingPunct="1">
      <a:defRPr sz="2400" b="1" kern="1200">
        <a:solidFill>
          <a:schemeClr val="tx1"/>
        </a:solidFill>
        <a:latin typeface="Times New Roman" charset="0"/>
        <a:ea typeface="+mn-ea"/>
        <a:cs typeface="+mn-cs"/>
      </a:defRPr>
    </a:lvl7pPr>
    <a:lvl8pPr marL="3200400" algn="l" defTabSz="457200" rtl="0" eaLnBrk="1" latinLnBrk="0" hangingPunct="1">
      <a:defRPr sz="2400" b="1" kern="1200">
        <a:solidFill>
          <a:schemeClr val="tx1"/>
        </a:solidFill>
        <a:latin typeface="Times New Roman" charset="0"/>
        <a:ea typeface="+mn-ea"/>
        <a:cs typeface="+mn-cs"/>
      </a:defRPr>
    </a:lvl8pPr>
    <a:lvl9pPr marL="3657600" algn="l" defTabSz="457200" rtl="0" eaLnBrk="1" latinLnBrk="0" hangingPunct="1">
      <a:defRPr sz="2400" b="1"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scaleToFitPaper="1" frameSlides="1"/>
  <p:showPr showNarration="1" useTimings="0">
    <p:present/>
    <p:sldAll/>
    <p:penClr>
      <a:schemeClr val="bg1"/>
    </p:penClr>
  </p:showPr>
  <p:clrMru>
    <a:srgbClr val="FFABD5"/>
    <a:srgbClr val="3C0114"/>
    <a:srgbClr val="3C0128"/>
    <a:srgbClr val="440B0C"/>
    <a:srgbClr val="3C0032"/>
    <a:srgbClr val="32003C"/>
    <a:srgbClr val="320000"/>
    <a:srgbClr val="FF33CC"/>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8215" autoAdjust="0"/>
    <p:restoredTop sz="86418" autoAdjust="0"/>
  </p:normalViewPr>
  <p:slideViewPr>
    <p:cSldViewPr>
      <p:cViewPr varScale="1">
        <p:scale>
          <a:sx n="159" d="100"/>
          <a:sy n="159" d="100"/>
        </p:scale>
        <p:origin x="-6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3816"/>
    </p:cViewPr>
  </p:sorterViewPr>
  <p:gridSpacing cx="58989913" cy="58989913"/>
</p:viewPr>
</file>

<file path=ppt/_rels/presentation.xml.rels><?xml version="1.0" encoding="UTF-8" standalone="yes"?>
<Relationships xmlns="http://schemas.openxmlformats.org/package/2006/relationships"><Relationship Id="rId35" Type="http://schemas.openxmlformats.org/officeDocument/2006/relationships/viewProps" Target="viewProps.xml"/><Relationship Id="rId31" Type="http://schemas.openxmlformats.org/officeDocument/2006/relationships/notesMaster" Target="notesMasters/notesMaster1.xml"/><Relationship Id="rId34" Type="http://schemas.openxmlformats.org/officeDocument/2006/relationships/presProps" Target="presProps.xml"/><Relationship Id="rId7" Type="http://schemas.openxmlformats.org/officeDocument/2006/relationships/slide" Target="slides/slide6.xml"/><Relationship Id="rId36" Type="http://schemas.openxmlformats.org/officeDocument/2006/relationships/theme" Target="theme/theme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handoutMaster" Target="handoutMasters/handoutMaster1.xml"/><Relationship Id="rId37"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printerSettings" Target="printerSettings/printerSettings1.bin"/><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2291"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2292"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2293"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EB323F40-79D5-4941-8054-59CB3114C14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1267"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126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70"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1271"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E406E2A9-3AD9-1E4F-B6D5-FEA74D28E9A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5737" y="1"/>
            <a:ext cx="1949451" cy="6118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
            <a:ext cx="5697539" cy="6118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1" y="1"/>
            <a:ext cx="7799388" cy="6118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12788" y="1470025"/>
            <a:ext cx="7772400" cy="4648200"/>
          </a:xfrm>
        </p:spPr>
        <p:txBody>
          <a:bodyPr/>
          <a:lstStyle/>
          <a:p>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2788" y="1470025"/>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5188" y="1470025"/>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36" name="Rectangle 12"/>
          <p:cNvSpPr>
            <a:spLocks noChangeArrowheads="1"/>
          </p:cNvSpPr>
          <p:nvPr userDrawn="1"/>
        </p:nvSpPr>
        <p:spPr bwMode="auto">
          <a:xfrm>
            <a:off x="136526" y="146051"/>
            <a:ext cx="8870951" cy="6565900"/>
          </a:xfrm>
          <a:prstGeom prst="rect">
            <a:avLst/>
          </a:prstGeom>
          <a:gradFill rotWithShape="1">
            <a:gsLst>
              <a:gs pos="0">
                <a:srgbClr val="3C0032"/>
              </a:gs>
              <a:gs pos="100000">
                <a:srgbClr val="440B0C"/>
              </a:gs>
            </a:gsLst>
            <a:path path="rect">
              <a:fillToRect r="100000" b="100000"/>
            </a:path>
          </a:gradFill>
          <a:ln w="9525">
            <a:solidFill>
              <a:schemeClr val="tx1"/>
            </a:solidFill>
            <a:miter lim="800000"/>
            <a:headEnd/>
            <a:tailEnd/>
          </a:ln>
          <a:effectLst/>
        </p:spPr>
        <p:txBody>
          <a:bodyPr wrap="none" anchor="ctr">
            <a:prstTxWarp prst="textNoShape">
              <a:avLst/>
            </a:prstTxWarp>
          </a:bodyPr>
          <a:lstStyle/>
          <a:p>
            <a:endParaRPr lang="en-US"/>
          </a:p>
        </p:txBody>
      </p:sp>
      <p:sp>
        <p:nvSpPr>
          <p:cNvPr id="1026" name="Rectangle 2"/>
          <p:cNvSpPr>
            <a:spLocks noGrp="1" noChangeArrowheads="1"/>
          </p:cNvSpPr>
          <p:nvPr>
            <p:ph type="title"/>
          </p:nvPr>
        </p:nvSpPr>
        <p:spPr bwMode="auto">
          <a:xfrm>
            <a:off x="685800" y="0"/>
            <a:ext cx="7772400" cy="1143000"/>
          </a:xfrm>
          <a:prstGeom prst="rect">
            <a:avLst/>
          </a:prstGeom>
          <a:solidFill>
            <a:schemeClr val="tx1"/>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12788" y="1470025"/>
            <a:ext cx="77724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5" name="Text Box 11"/>
          <p:cNvSpPr txBox="1">
            <a:spLocks noChangeArrowheads="1"/>
          </p:cNvSpPr>
          <p:nvPr userDrawn="1"/>
        </p:nvSpPr>
        <p:spPr bwMode="auto">
          <a:xfrm>
            <a:off x="8077200" y="6172200"/>
            <a:ext cx="609600" cy="338554"/>
          </a:xfrm>
          <a:prstGeom prst="rect">
            <a:avLst/>
          </a:prstGeom>
          <a:noFill/>
          <a:ln w="9525">
            <a:noFill/>
            <a:miter lim="800000"/>
            <a:headEnd/>
            <a:tailEnd/>
          </a:ln>
          <a:effectLst/>
        </p:spPr>
        <p:txBody>
          <a:bodyPr>
            <a:prstTxWarp prst="textNoShape">
              <a:avLst/>
            </a:prstTxWarp>
            <a:spAutoFit/>
          </a:bodyPr>
          <a:lstStyle/>
          <a:p>
            <a:pPr>
              <a:spcBef>
                <a:spcPct val="50000"/>
              </a:spcBef>
            </a:pPr>
            <a:fld id="{96DC3EB9-65FA-8648-9642-25FF1E01A7A1}" type="slidenum">
              <a:rPr lang="en-US" sz="1600" b="0">
                <a:solidFill>
                  <a:srgbClr val="FF3399"/>
                </a:solidFill>
              </a:rPr>
              <a:pPr>
                <a:spcBef>
                  <a:spcPct val="50000"/>
                </a:spcBef>
              </a:pPr>
              <a:t>‹#›</a:t>
            </a:fld>
            <a:endParaRPr lang="en-US" sz="1600" b="0">
              <a:solidFill>
                <a:srgbClr val="FF3399"/>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thruBlk="1"/>
  </p:transition>
  <p:txStyles>
    <p:titleStyle>
      <a:lvl1pPr algn="ctr" rtl="0" fontAlgn="base">
        <a:spcBef>
          <a:spcPct val="0"/>
        </a:spcBef>
        <a:spcAft>
          <a:spcPct val="0"/>
        </a:spcAft>
        <a:defRPr sz="4400">
          <a:solidFill>
            <a:srgbClr val="FFABD5"/>
          </a:solidFill>
          <a:latin typeface="+mj-lt"/>
          <a:ea typeface="+mj-ea"/>
          <a:cs typeface="+mj-cs"/>
        </a:defRPr>
      </a:lvl1pPr>
      <a:lvl2pPr algn="ctr" rtl="0" fontAlgn="base">
        <a:spcBef>
          <a:spcPct val="0"/>
        </a:spcBef>
        <a:spcAft>
          <a:spcPct val="0"/>
        </a:spcAft>
        <a:defRPr sz="4400">
          <a:solidFill>
            <a:srgbClr val="FFABD5"/>
          </a:solidFill>
          <a:latin typeface="Times New Roman" charset="0"/>
        </a:defRPr>
      </a:lvl2pPr>
      <a:lvl3pPr algn="ctr" rtl="0" fontAlgn="base">
        <a:spcBef>
          <a:spcPct val="0"/>
        </a:spcBef>
        <a:spcAft>
          <a:spcPct val="0"/>
        </a:spcAft>
        <a:defRPr sz="4400">
          <a:solidFill>
            <a:srgbClr val="FFABD5"/>
          </a:solidFill>
          <a:latin typeface="Times New Roman" charset="0"/>
        </a:defRPr>
      </a:lvl3pPr>
      <a:lvl4pPr algn="ctr" rtl="0" fontAlgn="base">
        <a:spcBef>
          <a:spcPct val="0"/>
        </a:spcBef>
        <a:spcAft>
          <a:spcPct val="0"/>
        </a:spcAft>
        <a:defRPr sz="4400">
          <a:solidFill>
            <a:srgbClr val="FFABD5"/>
          </a:solidFill>
          <a:latin typeface="Times New Roman" charset="0"/>
        </a:defRPr>
      </a:lvl4pPr>
      <a:lvl5pPr algn="ctr" rtl="0" fontAlgn="base">
        <a:spcBef>
          <a:spcPct val="0"/>
        </a:spcBef>
        <a:spcAft>
          <a:spcPct val="0"/>
        </a:spcAft>
        <a:defRPr sz="4400">
          <a:solidFill>
            <a:srgbClr val="FFABD5"/>
          </a:solidFill>
          <a:latin typeface="Times New Roman" charset="0"/>
        </a:defRPr>
      </a:lvl5pPr>
      <a:lvl6pPr marL="457200" algn="ctr" rtl="0" fontAlgn="base">
        <a:spcBef>
          <a:spcPct val="0"/>
        </a:spcBef>
        <a:spcAft>
          <a:spcPct val="0"/>
        </a:spcAft>
        <a:defRPr sz="4400">
          <a:solidFill>
            <a:srgbClr val="FFABD5"/>
          </a:solidFill>
          <a:latin typeface="Times New Roman" charset="0"/>
        </a:defRPr>
      </a:lvl6pPr>
      <a:lvl7pPr marL="914400" algn="ctr" rtl="0" fontAlgn="base">
        <a:spcBef>
          <a:spcPct val="0"/>
        </a:spcBef>
        <a:spcAft>
          <a:spcPct val="0"/>
        </a:spcAft>
        <a:defRPr sz="4400">
          <a:solidFill>
            <a:srgbClr val="FFABD5"/>
          </a:solidFill>
          <a:latin typeface="Times New Roman" charset="0"/>
        </a:defRPr>
      </a:lvl7pPr>
      <a:lvl8pPr marL="1371600" algn="ctr" rtl="0" fontAlgn="base">
        <a:spcBef>
          <a:spcPct val="0"/>
        </a:spcBef>
        <a:spcAft>
          <a:spcPct val="0"/>
        </a:spcAft>
        <a:defRPr sz="4400">
          <a:solidFill>
            <a:srgbClr val="FFABD5"/>
          </a:solidFill>
          <a:latin typeface="Times New Roman" charset="0"/>
        </a:defRPr>
      </a:lvl8pPr>
      <a:lvl9pPr marL="1828800" algn="ctr" rtl="0" fontAlgn="base">
        <a:spcBef>
          <a:spcPct val="0"/>
        </a:spcBef>
        <a:spcAft>
          <a:spcPct val="0"/>
        </a:spcAft>
        <a:defRPr sz="4400">
          <a:solidFill>
            <a:srgbClr val="FFABD5"/>
          </a:solidFill>
          <a:latin typeface="Times New Roman" charset="0"/>
        </a:defRPr>
      </a:lvl9pPr>
    </p:titleStyle>
    <p:bodyStyle>
      <a:lvl1pPr marL="342900" indent="-342900" algn="l" rtl="0" fontAlgn="base">
        <a:spcBef>
          <a:spcPct val="20000"/>
        </a:spcBef>
        <a:spcAft>
          <a:spcPct val="0"/>
        </a:spcAft>
        <a:buFont typeface="Wingdings" charset="2"/>
        <a:buChar char="Ø"/>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ea typeface="ＭＳ Ｐゴシック" charset="-128"/>
        </a:defRPr>
      </a:lvl2pPr>
      <a:lvl3pPr marL="1143000" indent="-228600" algn="l" rtl="0" fontAlgn="base">
        <a:spcBef>
          <a:spcPct val="20000"/>
        </a:spcBef>
        <a:spcAft>
          <a:spcPct val="0"/>
        </a:spcAft>
        <a:buChar char="•"/>
        <a:defRPr sz="2400">
          <a:solidFill>
            <a:schemeClr val="bg1"/>
          </a:solidFill>
          <a:latin typeface="+mn-lt"/>
          <a:ea typeface="ＭＳ Ｐゴシック" charset="-128"/>
        </a:defRPr>
      </a:lvl3pPr>
      <a:lvl4pPr marL="1600200" indent="-228600" algn="l" rtl="0" fontAlgn="base">
        <a:spcBef>
          <a:spcPct val="20000"/>
        </a:spcBef>
        <a:spcAft>
          <a:spcPct val="0"/>
        </a:spcAft>
        <a:buChar char="–"/>
        <a:defRPr sz="2000">
          <a:solidFill>
            <a:schemeClr val="bg1"/>
          </a:solidFill>
          <a:latin typeface="+mn-lt"/>
          <a:ea typeface="ＭＳ Ｐゴシック" charset="-128"/>
        </a:defRPr>
      </a:lvl4pPr>
      <a:lvl5pPr marL="2057400" indent="-228600" algn="l" rtl="0" fontAlgn="base">
        <a:spcBef>
          <a:spcPct val="20000"/>
        </a:spcBef>
        <a:spcAft>
          <a:spcPct val="0"/>
        </a:spcAft>
        <a:buChar char="»"/>
        <a:defRPr sz="2000">
          <a:solidFill>
            <a:schemeClr val="bg1"/>
          </a:solidFill>
          <a:latin typeface="+mn-lt"/>
          <a:ea typeface="ＭＳ Ｐゴシック" charset="-128"/>
        </a:defRPr>
      </a:lvl5pPr>
      <a:lvl6pPr marL="2514600" indent="-228600" algn="l" rtl="0" fontAlgn="base">
        <a:spcBef>
          <a:spcPct val="20000"/>
        </a:spcBef>
        <a:spcAft>
          <a:spcPct val="0"/>
        </a:spcAft>
        <a:buChar char="»"/>
        <a:defRPr sz="2000">
          <a:solidFill>
            <a:schemeClr val="bg1"/>
          </a:solidFill>
          <a:latin typeface="+mn-lt"/>
          <a:ea typeface="ＭＳ Ｐゴシック" charset="-128"/>
        </a:defRPr>
      </a:lvl6pPr>
      <a:lvl7pPr marL="2971800" indent="-228600" algn="l" rtl="0" fontAlgn="base">
        <a:spcBef>
          <a:spcPct val="20000"/>
        </a:spcBef>
        <a:spcAft>
          <a:spcPct val="0"/>
        </a:spcAft>
        <a:buChar char="»"/>
        <a:defRPr sz="2000">
          <a:solidFill>
            <a:schemeClr val="bg1"/>
          </a:solidFill>
          <a:latin typeface="+mn-lt"/>
          <a:ea typeface="ＭＳ Ｐゴシック" charset="-128"/>
        </a:defRPr>
      </a:lvl7pPr>
      <a:lvl8pPr marL="3429000" indent="-228600" algn="l" rtl="0" fontAlgn="base">
        <a:spcBef>
          <a:spcPct val="20000"/>
        </a:spcBef>
        <a:spcAft>
          <a:spcPct val="0"/>
        </a:spcAft>
        <a:buChar char="»"/>
        <a:defRPr sz="2000">
          <a:solidFill>
            <a:schemeClr val="bg1"/>
          </a:solidFill>
          <a:latin typeface="+mn-lt"/>
          <a:ea typeface="ＭＳ Ｐゴシック" charset="-128"/>
        </a:defRPr>
      </a:lvl8pPr>
      <a:lvl9pPr marL="3886200" indent="-228600" algn="l" rtl="0" fontAlgn="base">
        <a:spcBef>
          <a:spcPct val="20000"/>
        </a:spcBef>
        <a:spcAft>
          <a:spcPct val="0"/>
        </a:spcAft>
        <a:buChar char="»"/>
        <a:defRPr sz="2000">
          <a:solidFill>
            <a:schemeClr val="bg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62" name="Oval 6"/>
          <p:cNvSpPr>
            <a:spLocks noChangeArrowheads="1"/>
          </p:cNvSpPr>
          <p:nvPr/>
        </p:nvSpPr>
        <p:spPr bwMode="auto">
          <a:xfrm>
            <a:off x="1981200" y="4800600"/>
            <a:ext cx="5308600" cy="1795462"/>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9458" name="Rectangle 2"/>
          <p:cNvSpPr>
            <a:spLocks noGrp="1" noChangeArrowheads="1"/>
          </p:cNvSpPr>
          <p:nvPr>
            <p:ph type="ctrTitle"/>
          </p:nvPr>
        </p:nvSpPr>
        <p:spPr>
          <a:xfrm>
            <a:off x="1295400" y="228600"/>
            <a:ext cx="6542088" cy="1066800"/>
          </a:xfrm>
        </p:spPr>
        <p:txBody>
          <a:bodyPr/>
          <a:lstStyle/>
          <a:p>
            <a:r>
              <a:rPr lang="en-US" sz="2000" b="1" dirty="0" smtClean="0"/>
              <a:t>The 2011 International Conference on Collaboration Technologies and Systems</a:t>
            </a:r>
            <a:r>
              <a:rPr lang="en-US" sz="2000" dirty="0"/>
              <a:t> </a:t>
            </a:r>
            <a:r>
              <a:rPr lang="en-US" sz="2000" b="1" dirty="0" smtClean="0"/>
              <a:t>(CTS 2011)</a:t>
            </a:r>
            <a:r>
              <a:rPr lang="en-US" sz="2000" dirty="0" smtClean="0"/>
              <a:t/>
            </a:r>
            <a:br>
              <a:rPr lang="en-US" sz="2000" dirty="0" smtClean="0"/>
            </a:br>
            <a:r>
              <a:rPr lang="en-US" sz="2000" b="1" dirty="0" smtClean="0"/>
              <a:t>May 23-27, 2011</a:t>
            </a:r>
            <a:endParaRPr lang="en-US" sz="2000" dirty="0"/>
          </a:p>
        </p:txBody>
      </p:sp>
      <p:sp>
        <p:nvSpPr>
          <p:cNvPr id="19459" name="Rectangle 3"/>
          <p:cNvSpPr>
            <a:spLocks noGrp="1" noChangeArrowheads="1"/>
          </p:cNvSpPr>
          <p:nvPr>
            <p:ph type="subTitle" idx="1"/>
          </p:nvPr>
        </p:nvSpPr>
        <p:spPr>
          <a:xfrm>
            <a:off x="1828800" y="4876800"/>
            <a:ext cx="5486400" cy="1689100"/>
          </a:xfrm>
        </p:spPr>
        <p:txBody>
          <a:bodyPr/>
          <a:lstStyle/>
          <a:p>
            <a:r>
              <a:rPr lang="en-US" b="1" dirty="0"/>
              <a:t>Gerry Stahl</a:t>
            </a:r>
          </a:p>
          <a:p>
            <a:r>
              <a:rPr lang="en-US" sz="2000" b="1" dirty="0"/>
              <a:t>Drexel University, Philadelphia, USA</a:t>
            </a:r>
          </a:p>
          <a:p>
            <a:r>
              <a:rPr lang="en-US" sz="2000" b="1" dirty="0" err="1" smtClean="0"/>
              <a:t>Gerry@GerryStahl.net</a:t>
            </a:r>
            <a:endParaRPr lang="en-US" sz="2000" b="1" dirty="0" smtClean="0"/>
          </a:p>
          <a:p>
            <a:r>
              <a:rPr lang="en-US" sz="2000" b="1" dirty="0" smtClean="0"/>
              <a:t>http://</a:t>
            </a:r>
            <a:r>
              <a:rPr lang="en-US" sz="2000" b="1" dirty="0" err="1" smtClean="0"/>
              <a:t>GerryStahl.net</a:t>
            </a:r>
            <a:endParaRPr lang="en-US" sz="2000" b="1" dirty="0"/>
          </a:p>
        </p:txBody>
      </p:sp>
      <p:sp>
        <p:nvSpPr>
          <p:cNvPr id="5" name="Rectangle 4"/>
          <p:cNvSpPr/>
          <p:nvPr/>
        </p:nvSpPr>
        <p:spPr>
          <a:xfrm>
            <a:off x="685800" y="1828800"/>
            <a:ext cx="7772400" cy="2123658"/>
          </a:xfrm>
          <a:prstGeom prst="rect">
            <a:avLst/>
          </a:prstGeom>
        </p:spPr>
        <p:txBody>
          <a:bodyPr wrap="square">
            <a:spAutoFit/>
          </a:bodyPr>
          <a:lstStyle/>
          <a:p>
            <a:pPr algn="ctr"/>
            <a:r>
              <a:rPr lang="en-US" sz="4400" i="1" dirty="0">
                <a:solidFill>
                  <a:srgbClr val="FFFFFF"/>
                </a:solidFill>
              </a:rPr>
              <a:t>A view of computer-supported collaborative learning</a:t>
            </a:r>
            <a:r>
              <a:rPr lang="en-US" sz="4400" i="1" dirty="0" smtClean="0">
                <a:solidFill>
                  <a:srgbClr val="FFFFFF"/>
                </a:solidFill>
              </a:rPr>
              <a:t> (CSCL) research </a:t>
            </a:r>
            <a:r>
              <a:rPr lang="en-US" sz="4400" i="1" dirty="0">
                <a:solidFill>
                  <a:srgbClr val="FFFFFF"/>
                </a:solidFill>
              </a:rPr>
              <a:t>today</a:t>
            </a:r>
            <a:r>
              <a:rPr lang="en-US" sz="4400" dirty="0" smtClean="0">
                <a:solidFill>
                  <a:srgbClr val="FFFFFF"/>
                </a:solidFill>
              </a:rPr>
              <a:t> </a:t>
            </a:r>
            <a:endParaRPr lang="en-US" sz="4400" dirty="0">
              <a:solidFill>
                <a:srgbClr val="FFFFFF"/>
              </a:solidFill>
            </a:endParaRP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there be meaning</a:t>
            </a:r>
            <a:endParaRPr lang="en-US" dirty="0"/>
          </a:p>
        </p:txBody>
      </p:sp>
      <p:pic>
        <p:nvPicPr>
          <p:cNvPr id="7" name="Content Placeholder 6" descr="god.jpg"/>
          <p:cNvPicPr>
            <a:picLocks noGrp="1" noChangeAspect="1"/>
          </p:cNvPicPr>
          <p:nvPr>
            <p:ph idx="1"/>
          </p:nvPr>
        </p:nvPicPr>
        <p:blipFill>
          <a:blip r:embed="rId2"/>
          <a:srcRect l="-12807" r="-12807"/>
          <a:stretch>
            <a:fillRect/>
          </a:stretch>
        </p:blipFill>
        <p:spPr>
          <a:xfrm>
            <a:off x="-152400" y="990600"/>
            <a:ext cx="9556231" cy="5715000"/>
          </a:xfrm>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1066800" y="0"/>
            <a:ext cx="7086600" cy="1143000"/>
          </a:xfrm>
        </p:spPr>
        <p:txBody>
          <a:bodyPr/>
          <a:lstStyle/>
          <a:p>
            <a:r>
              <a:rPr lang="en-US" sz="3600" dirty="0" smtClean="0">
                <a:solidFill>
                  <a:schemeClr val="bg1"/>
                </a:solidFill>
              </a:rPr>
              <a:t>The role of supporting </a:t>
            </a:r>
            <a:r>
              <a:rPr lang="en-US" sz="3600" dirty="0" err="1" smtClean="0">
                <a:solidFill>
                  <a:schemeClr val="bg1"/>
                </a:solidFill>
              </a:rPr>
              <a:t>intersubjective</a:t>
            </a:r>
            <a:r>
              <a:rPr lang="en-US" sz="3600" dirty="0" smtClean="0">
                <a:solidFill>
                  <a:schemeClr val="bg1"/>
                </a:solidFill>
              </a:rPr>
              <a:t> meaning making in CSCL</a:t>
            </a:r>
            <a:r>
              <a:rPr lang="en-US" sz="3600" dirty="0" smtClean="0"/>
              <a:t> </a:t>
            </a:r>
            <a:endParaRPr lang="en-US" sz="3600" dirty="0"/>
          </a:p>
        </p:txBody>
      </p:sp>
      <p:sp>
        <p:nvSpPr>
          <p:cNvPr id="11" name="Content Placeholder 10"/>
          <p:cNvSpPr>
            <a:spLocks noGrp="1"/>
          </p:cNvSpPr>
          <p:nvPr>
            <p:ph idx="1"/>
          </p:nvPr>
        </p:nvSpPr>
        <p:spPr>
          <a:xfrm>
            <a:off x="304800" y="1295400"/>
            <a:ext cx="8382000" cy="5181600"/>
          </a:xfrm>
        </p:spPr>
        <p:txBody>
          <a:bodyPr/>
          <a:lstStyle/>
          <a:p>
            <a:r>
              <a:rPr lang="en-US" dirty="0" smtClean="0"/>
              <a:t>As </a:t>
            </a:r>
            <a:r>
              <a:rPr lang="en-US" dirty="0" err="1" smtClean="0"/>
              <a:t>Vygotsky</a:t>
            </a:r>
            <a:r>
              <a:rPr lang="en-US" dirty="0" smtClean="0"/>
              <a:t> points out in his analysis of an infant gesturing, the establishment of shared meaning provides the basis for our individual understanding of that meaning. </a:t>
            </a:r>
          </a:p>
          <a:p>
            <a:r>
              <a:rPr lang="en-US" dirty="0" err="1" smtClean="0"/>
              <a:t>Intersubjectivity</a:t>
            </a:r>
            <a:r>
              <a:rPr lang="en-US" dirty="0" smtClean="0"/>
              <a:t> is the ability of people to understand each other. </a:t>
            </a:r>
          </a:p>
          <a:p>
            <a:r>
              <a:rPr lang="en-US" dirty="0" smtClean="0"/>
              <a:t>In CSCL, goal is to support the group processes that foster </a:t>
            </a:r>
            <a:r>
              <a:rPr lang="en-US" dirty="0" err="1" smtClean="0"/>
              <a:t>intersubjective</a:t>
            </a:r>
            <a:r>
              <a:rPr lang="en-US" dirty="0" smtClean="0"/>
              <a:t> meaning making--not just provide factual knowledge and motivate individual effort. </a:t>
            </a: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lstStyle/>
          <a:p>
            <a:r>
              <a:rPr lang="en-US" dirty="0" smtClean="0"/>
              <a:t>An infant and adult share a meaningful gesture at a shared object</a:t>
            </a:r>
            <a:endParaRPr lang="en-US" dirty="0"/>
          </a:p>
        </p:txBody>
      </p:sp>
      <p:pic>
        <p:nvPicPr>
          <p:cNvPr id="4" name="Content Placeholder 3" descr="infant.jpg"/>
          <p:cNvPicPr>
            <a:picLocks noGrp="1" noChangeAspect="1"/>
          </p:cNvPicPr>
          <p:nvPr>
            <p:ph idx="1"/>
          </p:nvPr>
        </p:nvPicPr>
        <p:blipFill>
          <a:blip r:embed="rId2"/>
          <a:srcRect l="-5380" r="-5380"/>
          <a:stretch>
            <a:fillRect/>
          </a:stretch>
        </p:blipFill>
        <p:spPr>
          <a:xfrm>
            <a:off x="97437" y="1219200"/>
            <a:ext cx="9046564" cy="5410200"/>
          </a:xfrm>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0" y="0"/>
            <a:ext cx="9144000" cy="762000"/>
          </a:xfrm>
        </p:spPr>
        <p:txBody>
          <a:bodyPr/>
          <a:lstStyle/>
          <a:p>
            <a:r>
              <a:rPr lang="en-US" sz="3600" dirty="0" smtClean="0">
                <a:solidFill>
                  <a:schemeClr val="bg1"/>
                </a:solidFill>
              </a:rPr>
              <a:t>The role of individual student learners in CSCL</a:t>
            </a:r>
            <a:r>
              <a:rPr lang="en-US" sz="3600" dirty="0" smtClean="0"/>
              <a:t> </a:t>
            </a:r>
          </a:p>
        </p:txBody>
      </p:sp>
      <p:sp>
        <p:nvSpPr>
          <p:cNvPr id="11" name="Content Placeholder 10"/>
          <p:cNvSpPr>
            <a:spLocks noGrp="1"/>
          </p:cNvSpPr>
          <p:nvPr>
            <p:ph idx="1"/>
          </p:nvPr>
        </p:nvSpPr>
        <p:spPr>
          <a:xfrm>
            <a:off x="304800" y="1066800"/>
            <a:ext cx="8534400" cy="5410200"/>
          </a:xfrm>
        </p:spPr>
        <p:txBody>
          <a:bodyPr/>
          <a:lstStyle/>
          <a:p>
            <a:r>
              <a:rPr lang="en-US" dirty="0" smtClean="0"/>
              <a:t>The individual mind is itself a social product, the result of interpersonal interactions </a:t>
            </a:r>
          </a:p>
          <a:p>
            <a:r>
              <a:rPr lang="en-US" dirty="0" smtClean="0"/>
              <a:t>There are group knowledge-building processes not reducible to individual mental processes.</a:t>
            </a:r>
          </a:p>
          <a:p>
            <a:r>
              <a:rPr lang="en-US" dirty="0" smtClean="0"/>
              <a:t> A group can only build knowledge with the participation of individuals, to understand and communicate. </a:t>
            </a:r>
          </a:p>
          <a:p>
            <a:r>
              <a:rPr lang="en-US" dirty="0" smtClean="0"/>
              <a:t>The cognitive work of individuals, small groups and communities in collaborative learning are inseparable and complexly intertwined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152400" y="0"/>
            <a:ext cx="8991600" cy="838200"/>
          </a:xfrm>
        </p:spPr>
        <p:txBody>
          <a:bodyPr/>
          <a:lstStyle/>
          <a:p>
            <a:r>
              <a:rPr lang="en-US" sz="3600" dirty="0" smtClean="0">
                <a:solidFill>
                  <a:schemeClr val="bg1"/>
                </a:solidFill>
              </a:rPr>
              <a:t>The role of testing and assessment in CSCL</a:t>
            </a:r>
            <a:endParaRPr lang="en-US" sz="3600" dirty="0" smtClean="0"/>
          </a:p>
        </p:txBody>
      </p:sp>
      <p:sp>
        <p:nvSpPr>
          <p:cNvPr id="11" name="Content Placeholder 10"/>
          <p:cNvSpPr>
            <a:spLocks noGrp="1"/>
          </p:cNvSpPr>
          <p:nvPr>
            <p:ph idx="1"/>
          </p:nvPr>
        </p:nvSpPr>
        <p:spPr>
          <a:xfrm>
            <a:off x="457200" y="1066800"/>
            <a:ext cx="8305800" cy="5486400"/>
          </a:xfrm>
        </p:spPr>
        <p:txBody>
          <a:bodyPr/>
          <a:lstStyle/>
          <a:p>
            <a:r>
              <a:rPr lang="en-US" dirty="0" smtClean="0"/>
              <a:t>The traditional conception of learning as an increase in explicit knowledge has lead to the prominence of testing of individual students. </a:t>
            </a:r>
          </a:p>
          <a:p>
            <a:r>
              <a:rPr lang="en-US" dirty="0" smtClean="0"/>
              <a:t>The ideology of individualism has had implications for both education and research.</a:t>
            </a:r>
          </a:p>
          <a:p>
            <a:r>
              <a:rPr lang="en-US" dirty="0" err="1" smtClean="0"/>
              <a:t>Vygotsky</a:t>
            </a:r>
            <a:r>
              <a:rPr lang="en-US" dirty="0" smtClean="0"/>
              <a:t> argues that individual learning is generally preceded by inter-personal learning. </a:t>
            </a:r>
          </a:p>
          <a:p>
            <a:r>
              <a:rPr lang="en-US" dirty="0" smtClean="0"/>
              <a:t>Because students must make the thinking visible to each other in collaborative work, group knowledge building can be assessed.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152400" y="0"/>
            <a:ext cx="8839200" cy="838200"/>
          </a:xfrm>
        </p:spPr>
        <p:txBody>
          <a:bodyPr/>
          <a:lstStyle/>
          <a:p>
            <a:r>
              <a:rPr lang="en-US" sz="3600" dirty="0" smtClean="0">
                <a:solidFill>
                  <a:schemeClr val="bg1"/>
                </a:solidFill>
              </a:rPr>
              <a:t>The role of technology in CSCL</a:t>
            </a:r>
            <a:r>
              <a:rPr lang="en-US" sz="3600" dirty="0" smtClean="0"/>
              <a:t> </a:t>
            </a:r>
          </a:p>
        </p:txBody>
      </p:sp>
      <p:sp>
        <p:nvSpPr>
          <p:cNvPr id="11" name="Content Placeholder 10"/>
          <p:cNvSpPr>
            <a:spLocks noGrp="1"/>
          </p:cNvSpPr>
          <p:nvPr>
            <p:ph idx="1"/>
          </p:nvPr>
        </p:nvSpPr>
        <p:spPr>
          <a:xfrm>
            <a:off x="609600" y="1066800"/>
            <a:ext cx="8153400" cy="4648200"/>
          </a:xfrm>
        </p:spPr>
        <p:txBody>
          <a:bodyPr/>
          <a:lstStyle/>
          <a:p>
            <a:r>
              <a:rPr lang="en-US" dirty="0" smtClean="0"/>
              <a:t>Technology to support group interaction</a:t>
            </a:r>
          </a:p>
          <a:p>
            <a:r>
              <a:rPr lang="en-US" dirty="0" smtClean="0"/>
              <a:t>People tried to design technologies in terms of technical issues; their solutions failed to be adopted and used because  of social factors. </a:t>
            </a:r>
          </a:p>
          <a:p>
            <a:r>
              <a:rPr lang="en-US" dirty="0" smtClean="0"/>
              <a:t>Innovative software concepts are crucial for inspiring researchers, potential funding sources and future users </a:t>
            </a:r>
          </a:p>
          <a:p>
            <a:r>
              <a:rPr lang="en-US" dirty="0" smtClean="0"/>
              <a:t>But cannot be done techno-centrically. Innovation based on educational goals and communication through technology.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600" dirty="0"/>
              <a:t>Present: Alternative approaches within CSCL</a:t>
            </a:r>
            <a:r>
              <a:rPr lang="en-US" sz="3600" dirty="0" smtClean="0"/>
              <a:t> </a:t>
            </a:r>
          </a:p>
        </p:txBody>
      </p:sp>
      <p:sp>
        <p:nvSpPr>
          <p:cNvPr id="11" name="Content Placeholder 10"/>
          <p:cNvSpPr>
            <a:spLocks noGrp="1"/>
          </p:cNvSpPr>
          <p:nvPr>
            <p:ph idx="1"/>
          </p:nvPr>
        </p:nvSpPr>
        <p:spPr>
          <a:xfrm>
            <a:off x="609600" y="1524000"/>
            <a:ext cx="7772400" cy="4648200"/>
          </a:xfrm>
        </p:spPr>
        <p:txBody>
          <a:bodyPr/>
          <a:lstStyle/>
          <a:p>
            <a:r>
              <a:rPr lang="en-US" dirty="0">
                <a:solidFill>
                  <a:schemeClr val="bg1"/>
                </a:solidFill>
                <a:latin typeface="+mn-lt"/>
                <a:ea typeface="+mn-ea"/>
                <a:cs typeface="+mn-cs"/>
              </a:rPr>
              <a:t>The theoretical </a:t>
            </a:r>
            <a:r>
              <a:rPr lang="en-US" dirty="0" smtClean="0">
                <a:solidFill>
                  <a:schemeClr val="bg1"/>
                </a:solidFill>
                <a:latin typeface="+mn-lt"/>
                <a:ea typeface="+mn-ea"/>
                <a:cs typeface="+mn-cs"/>
              </a:rPr>
              <a:t>divide</a:t>
            </a:r>
          </a:p>
          <a:p>
            <a:endParaRPr lang="en-US" dirty="0" smtClean="0">
              <a:solidFill>
                <a:schemeClr val="bg1"/>
              </a:solidFill>
              <a:latin typeface="+mn-lt"/>
              <a:ea typeface="+mn-ea"/>
              <a:cs typeface="+mn-cs"/>
            </a:endParaRPr>
          </a:p>
          <a:p>
            <a:r>
              <a:rPr lang="en-US" dirty="0" smtClean="0">
                <a:solidFill>
                  <a:schemeClr val="bg1"/>
                </a:solidFill>
                <a:latin typeface="+mn-lt"/>
                <a:ea typeface="+mn-ea"/>
                <a:cs typeface="+mn-cs"/>
              </a:rPr>
              <a:t>Dimensions </a:t>
            </a:r>
            <a:r>
              <a:rPr lang="en-US" dirty="0">
                <a:solidFill>
                  <a:schemeClr val="bg1"/>
                </a:solidFill>
                <a:latin typeface="+mn-lt"/>
                <a:ea typeface="+mn-ea"/>
                <a:cs typeface="+mn-cs"/>
              </a:rPr>
              <a:t>of </a:t>
            </a:r>
            <a:r>
              <a:rPr lang="en-US" dirty="0" smtClean="0">
                <a:solidFill>
                  <a:schemeClr val="bg1"/>
                </a:solidFill>
                <a:latin typeface="+mn-lt"/>
                <a:ea typeface="+mn-ea"/>
                <a:cs typeface="+mn-cs"/>
              </a:rPr>
              <a:t>analysis</a:t>
            </a:r>
          </a:p>
          <a:p>
            <a:endParaRPr lang="en-US" dirty="0" smtClean="0">
              <a:solidFill>
                <a:schemeClr val="bg1"/>
              </a:solidFill>
              <a:latin typeface="+mn-lt"/>
              <a:ea typeface="+mn-ea"/>
              <a:cs typeface="+mn-cs"/>
            </a:endParaRPr>
          </a:p>
          <a:p>
            <a:r>
              <a:rPr lang="en-US" dirty="0" smtClean="0">
                <a:solidFill>
                  <a:schemeClr val="bg1"/>
                </a:solidFill>
                <a:latin typeface="+mn-lt"/>
                <a:ea typeface="+mn-ea"/>
                <a:cs typeface="+mn-cs"/>
              </a:rPr>
              <a:t>Multi</a:t>
            </a:r>
            <a:r>
              <a:rPr lang="en-US" dirty="0">
                <a:solidFill>
                  <a:schemeClr val="bg1"/>
                </a:solidFill>
                <a:latin typeface="+mn-lt"/>
                <a:ea typeface="+mn-ea"/>
                <a:cs typeface="+mn-cs"/>
              </a:rPr>
              <a:t>-vocal methods</a:t>
            </a:r>
            <a:r>
              <a:rPr lang="en-US" dirty="0" smtClean="0"/>
              <a:t>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0"/>
            <a:ext cx="7772400" cy="762000"/>
          </a:xfrm>
        </p:spPr>
        <p:txBody>
          <a:bodyPr/>
          <a:lstStyle/>
          <a:p>
            <a:r>
              <a:rPr lang="en-US" sz="4800" dirty="0" smtClean="0">
                <a:solidFill>
                  <a:schemeClr val="bg1"/>
                </a:solidFill>
              </a:rPr>
              <a:t>The theoretical divide</a:t>
            </a:r>
          </a:p>
        </p:txBody>
      </p:sp>
      <p:sp>
        <p:nvSpPr>
          <p:cNvPr id="11" name="Content Placeholder 10"/>
          <p:cNvSpPr>
            <a:spLocks noGrp="1"/>
          </p:cNvSpPr>
          <p:nvPr>
            <p:ph idx="1"/>
          </p:nvPr>
        </p:nvSpPr>
        <p:spPr>
          <a:xfrm>
            <a:off x="228600" y="838200"/>
            <a:ext cx="8686800" cy="5486400"/>
          </a:xfrm>
        </p:spPr>
        <p:txBody>
          <a:bodyPr/>
          <a:lstStyle/>
          <a:p>
            <a:r>
              <a:rPr lang="en-US" sz="2800" dirty="0" smtClean="0">
                <a:latin typeface="Times New Roman"/>
                <a:cs typeface="Times New Roman"/>
              </a:rPr>
              <a:t>Simplistically referred to as “quantitative” vs. “qualitative” approaches to research. </a:t>
            </a:r>
          </a:p>
          <a:p>
            <a:r>
              <a:rPr lang="en-US" sz="2800" dirty="0" smtClean="0">
                <a:latin typeface="Times New Roman"/>
                <a:cs typeface="Times New Roman"/>
              </a:rPr>
              <a:t>“Objective paradigm” vs. “meaningful paradigm.”</a:t>
            </a:r>
          </a:p>
          <a:p>
            <a:r>
              <a:rPr lang="en-US" sz="2800" dirty="0" smtClean="0">
                <a:latin typeface="Times New Roman"/>
                <a:cs typeface="Times New Roman"/>
              </a:rPr>
              <a:t>“Purposive-rational action” (our primary way of interacting with nature, controlling it to meet our needs) vs. “communicative action” (interaction, understanding, negotiation and </a:t>
            </a:r>
            <a:r>
              <a:rPr lang="en-US" sz="2800" dirty="0" err="1" smtClean="0">
                <a:latin typeface="Times New Roman"/>
                <a:cs typeface="Times New Roman"/>
              </a:rPr>
              <a:t>intersubjectivity</a:t>
            </a:r>
            <a:r>
              <a:rPr lang="en-US" sz="2800" dirty="0" smtClean="0">
                <a:latin typeface="Times New Roman"/>
                <a:cs typeface="Times New Roman"/>
              </a:rPr>
              <a:t>). </a:t>
            </a:r>
          </a:p>
          <a:p>
            <a:r>
              <a:rPr lang="en-US" sz="2800" dirty="0" smtClean="0">
                <a:latin typeface="Times New Roman"/>
                <a:cs typeface="Times New Roman"/>
              </a:rPr>
              <a:t>In CSCL settings, students blend strategic goal-oriented work on assigned tasks with </a:t>
            </a:r>
            <a:r>
              <a:rPr lang="en-US" sz="2800" dirty="0" smtClean="0">
                <a:cs typeface="Times New Roman"/>
              </a:rPr>
              <a:t>peer </a:t>
            </a:r>
            <a:r>
              <a:rPr lang="en-US" sz="2800" dirty="0" smtClean="0">
                <a:latin typeface="Times New Roman"/>
                <a:cs typeface="Times New Roman"/>
              </a:rPr>
              <a:t>social interaction. </a:t>
            </a:r>
          </a:p>
          <a:p>
            <a:r>
              <a:rPr lang="en-US" sz="2800" dirty="0" smtClean="0">
                <a:latin typeface="Times New Roman"/>
                <a:cs typeface="Times New Roman"/>
              </a:rPr>
              <a:t>Traditional (objective) focus on individual mind vs. (meaningful) post-cognitive theories of distributed and situated cognition – incommensurate but both necessary. </a:t>
            </a:r>
          </a:p>
          <a:p>
            <a:endParaRPr lang="en-US" dirty="0" smtClean="0"/>
          </a:p>
          <a:p>
            <a:endParaRPr lang="en-US" dirty="0" smtClean="0"/>
          </a:p>
          <a:p>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4800" dirty="0" smtClean="0">
                <a:solidFill>
                  <a:schemeClr val="bg1"/>
                </a:solidFill>
              </a:rPr>
              <a:t>Dimensions of analysis</a:t>
            </a:r>
          </a:p>
        </p:txBody>
      </p:sp>
      <p:sp>
        <p:nvSpPr>
          <p:cNvPr id="11" name="Content Placeholder 10"/>
          <p:cNvSpPr>
            <a:spLocks noGrp="1"/>
          </p:cNvSpPr>
          <p:nvPr>
            <p:ph idx="1"/>
          </p:nvPr>
        </p:nvSpPr>
        <p:spPr>
          <a:xfrm>
            <a:off x="381000" y="1219200"/>
            <a:ext cx="8382000" cy="5257800"/>
          </a:xfrm>
        </p:spPr>
        <p:txBody>
          <a:bodyPr/>
          <a:lstStyle/>
          <a:p>
            <a:r>
              <a:rPr lang="en-US" dirty="0" smtClean="0"/>
              <a:t>Actions and processes of individuals, small groups, classrooms, communities of practice or whole cultures. </a:t>
            </a:r>
          </a:p>
          <a:p>
            <a:r>
              <a:rPr lang="en-US" dirty="0" smtClean="0"/>
              <a:t>Temporal dimension: brief exchanges or episodes of interaction to longitudinal studies. </a:t>
            </a:r>
          </a:p>
          <a:p>
            <a:r>
              <a:rPr lang="en-US" dirty="0" smtClean="0"/>
              <a:t>Different learning issues, learner characteristics, disciplines of learning, pedagogical approaches, different facilitating technologies. </a:t>
            </a:r>
          </a:p>
          <a:p>
            <a:r>
              <a:rPr lang="en-US" dirty="0" smtClean="0"/>
              <a:t>….</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0"/>
            <a:ext cx="7772400" cy="838200"/>
          </a:xfrm>
        </p:spPr>
        <p:txBody>
          <a:bodyPr/>
          <a:lstStyle/>
          <a:p>
            <a:r>
              <a:rPr lang="en-US" sz="4800" dirty="0" smtClean="0">
                <a:solidFill>
                  <a:schemeClr val="bg1"/>
                </a:solidFill>
              </a:rPr>
              <a:t>Multi-vocal methods -- 1</a:t>
            </a:r>
            <a:r>
              <a:rPr lang="en-US" sz="3600" dirty="0" smtClean="0"/>
              <a:t> </a:t>
            </a:r>
            <a:endParaRPr lang="en-US" sz="3600" dirty="0"/>
          </a:p>
        </p:txBody>
      </p:sp>
      <p:sp>
        <p:nvSpPr>
          <p:cNvPr id="11" name="Content Placeholder 10"/>
          <p:cNvSpPr>
            <a:spLocks noGrp="1"/>
          </p:cNvSpPr>
          <p:nvPr>
            <p:ph idx="1"/>
          </p:nvPr>
        </p:nvSpPr>
        <p:spPr>
          <a:xfrm>
            <a:off x="304800" y="914400"/>
            <a:ext cx="8534400" cy="5638800"/>
          </a:xfrm>
        </p:spPr>
        <p:txBody>
          <a:bodyPr/>
          <a:lstStyle/>
          <a:p>
            <a:r>
              <a:rPr lang="en-US" sz="2800" dirty="0" smtClean="0"/>
              <a:t>Growing recognition of the power and even necessity of incorporating multiple approaches in exploring the design of educational applications. </a:t>
            </a:r>
          </a:p>
          <a:p>
            <a:r>
              <a:rPr lang="en-US" sz="2800" dirty="0" smtClean="0"/>
              <a:t>Approach should be selected based upon the nature of ones research interests, questions, hypotheses and data. </a:t>
            </a:r>
          </a:p>
          <a:p>
            <a:r>
              <a:rPr lang="en-US" sz="2800" dirty="0" smtClean="0"/>
              <a:t>A sequence of phases with different approaches likely to be most productive in different phases.</a:t>
            </a:r>
          </a:p>
          <a:p>
            <a:r>
              <a:rPr lang="en-US" sz="2800" dirty="0" err="1" smtClean="0"/>
              <a:t>Complementarity</a:t>
            </a:r>
            <a:r>
              <a:rPr lang="en-US" sz="2800" dirty="0" smtClean="0"/>
              <a:t> of objective and meaningful analyses. Many researchers who started with one of these approaches realized as they articulated their findings that they needed evidence that could only come through the other approach. </a:t>
            </a: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3 Parts of Talk </a:t>
            </a:r>
            <a:endParaRPr lang="en-US" dirty="0"/>
          </a:p>
        </p:txBody>
      </p:sp>
      <p:sp>
        <p:nvSpPr>
          <p:cNvPr id="11" name="Content Placeholder 10"/>
          <p:cNvSpPr>
            <a:spLocks noGrp="1"/>
          </p:cNvSpPr>
          <p:nvPr>
            <p:ph idx="1"/>
          </p:nvPr>
        </p:nvSpPr>
        <p:spPr>
          <a:xfrm>
            <a:off x="1600200" y="1524000"/>
            <a:ext cx="6019800" cy="4648200"/>
          </a:xfrm>
        </p:spPr>
        <p:txBody>
          <a:bodyPr/>
          <a:lstStyle/>
          <a:p>
            <a:r>
              <a:rPr lang="en-US" dirty="0">
                <a:solidFill>
                  <a:schemeClr val="bg1"/>
                </a:solidFill>
                <a:latin typeface="+mn-lt"/>
                <a:ea typeface="+mn-ea"/>
                <a:cs typeface="+mn-cs"/>
              </a:rPr>
              <a:t>Past: The Roots of </a:t>
            </a:r>
            <a:r>
              <a:rPr lang="en-US" dirty="0" smtClean="0">
                <a:solidFill>
                  <a:schemeClr val="bg1"/>
                </a:solidFill>
                <a:latin typeface="+mn-lt"/>
                <a:ea typeface="+mn-ea"/>
                <a:cs typeface="+mn-cs"/>
              </a:rPr>
              <a:t>CSCL		(expanding vision)</a:t>
            </a:r>
            <a:r>
              <a:rPr lang="en-US" dirty="0" smtClean="0"/>
              <a:t> </a:t>
            </a:r>
          </a:p>
          <a:p>
            <a:r>
              <a:rPr lang="en-US" dirty="0">
                <a:solidFill>
                  <a:schemeClr val="bg1"/>
                </a:solidFill>
                <a:latin typeface="+mn-lt"/>
                <a:ea typeface="+mn-ea"/>
                <a:cs typeface="+mn-cs"/>
              </a:rPr>
              <a:t>Present: Alternative approaches within CSCL</a:t>
            </a:r>
            <a:r>
              <a:rPr lang="en-US" dirty="0" smtClean="0"/>
              <a:t>  			(multiple analytic voices)</a:t>
            </a:r>
          </a:p>
          <a:p>
            <a:r>
              <a:rPr lang="en-US" dirty="0">
                <a:solidFill>
                  <a:schemeClr val="bg1"/>
                </a:solidFill>
                <a:latin typeface="+mn-lt"/>
                <a:ea typeface="+mn-ea"/>
                <a:cs typeface="+mn-cs"/>
              </a:rPr>
              <a:t>Future: Lessons from CSCL Research and </a:t>
            </a:r>
            <a:r>
              <a:rPr lang="en-US" dirty="0" smtClean="0">
                <a:solidFill>
                  <a:schemeClr val="bg1"/>
                </a:solidFill>
                <a:latin typeface="+mn-lt"/>
                <a:ea typeface="+mn-ea"/>
                <a:cs typeface="+mn-cs"/>
              </a:rPr>
              <a:t>Theory		(global collaboration)</a:t>
            </a:r>
            <a:r>
              <a:rPr lang="en-US" dirty="0" smtClean="0"/>
              <a:t>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0"/>
            <a:ext cx="7772400" cy="838200"/>
          </a:xfrm>
        </p:spPr>
        <p:txBody>
          <a:bodyPr/>
          <a:lstStyle/>
          <a:p>
            <a:r>
              <a:rPr lang="en-US" sz="4800" dirty="0" smtClean="0">
                <a:solidFill>
                  <a:schemeClr val="bg1"/>
                </a:solidFill>
              </a:rPr>
              <a:t>Multi-vocal methods -- 2</a:t>
            </a:r>
            <a:r>
              <a:rPr lang="en-US" sz="3600" dirty="0" smtClean="0"/>
              <a:t> </a:t>
            </a:r>
            <a:endParaRPr lang="en-US" sz="3600" dirty="0"/>
          </a:p>
        </p:txBody>
      </p:sp>
      <p:sp>
        <p:nvSpPr>
          <p:cNvPr id="11" name="Content Placeholder 10"/>
          <p:cNvSpPr>
            <a:spLocks noGrp="1"/>
          </p:cNvSpPr>
          <p:nvPr>
            <p:ph idx="1"/>
          </p:nvPr>
        </p:nvSpPr>
        <p:spPr>
          <a:xfrm>
            <a:off x="304800" y="914400"/>
            <a:ext cx="8534400" cy="5638800"/>
          </a:xfrm>
        </p:spPr>
        <p:txBody>
          <a:bodyPr/>
          <a:lstStyle/>
          <a:p>
            <a:r>
              <a:rPr lang="en-US" sz="2800" dirty="0" smtClean="0"/>
              <a:t>Power of collaboration across research labs, including globally. By pooling researchers from different traditions, collaborative research efforts access more theoretical viewpoints, methodological approaches, educational technologies and rich data sources. </a:t>
            </a:r>
          </a:p>
          <a:p>
            <a:r>
              <a:rPr lang="en-US" sz="2800" dirty="0" smtClean="0"/>
              <a:t>The research questions that CSCL faces are complex and involve different aspects and components, which may be best analyzed by different methods. </a:t>
            </a:r>
          </a:p>
          <a:p>
            <a:r>
              <a:rPr lang="en-US" sz="2800" dirty="0" smtClean="0"/>
              <a:t>An investigation of meaning making in groups may benefit from an objective analysis of individual behaviors and vice versa—without denying the theoretical differences among the approaches. </a:t>
            </a: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600" dirty="0"/>
              <a:t>Future: Lessons from CSCL Research and Theory</a:t>
            </a:r>
            <a:r>
              <a:rPr lang="en-US" sz="3600" dirty="0" smtClean="0"/>
              <a:t> </a:t>
            </a:r>
          </a:p>
        </p:txBody>
      </p:sp>
      <p:sp>
        <p:nvSpPr>
          <p:cNvPr id="11" name="Content Placeholder 10"/>
          <p:cNvSpPr>
            <a:spLocks noGrp="1"/>
          </p:cNvSpPr>
          <p:nvPr>
            <p:ph idx="1"/>
          </p:nvPr>
        </p:nvSpPr>
        <p:spPr>
          <a:xfrm>
            <a:off x="609600" y="1524000"/>
            <a:ext cx="7772400" cy="4648200"/>
          </a:xfrm>
        </p:spPr>
        <p:txBody>
          <a:bodyPr/>
          <a:lstStyle/>
          <a:p>
            <a:r>
              <a:rPr lang="en-US" dirty="0">
                <a:solidFill>
                  <a:schemeClr val="bg1"/>
                </a:solidFill>
                <a:latin typeface="+mn-lt"/>
                <a:ea typeface="+mn-ea"/>
                <a:cs typeface="+mn-cs"/>
              </a:rPr>
              <a:t>Lesson 1: Learn collaboratively in multi-disciplinary labs</a:t>
            </a:r>
            <a:r>
              <a:rPr lang="en-US" dirty="0" smtClean="0"/>
              <a:t> </a:t>
            </a:r>
          </a:p>
          <a:p>
            <a:r>
              <a:rPr lang="en-US" dirty="0">
                <a:solidFill>
                  <a:schemeClr val="bg1"/>
                </a:solidFill>
                <a:latin typeface="+mn-lt"/>
                <a:ea typeface="+mn-ea"/>
                <a:cs typeface="+mn-cs"/>
              </a:rPr>
              <a:t>Lesson 2: Study different approaches to CSCL issues</a:t>
            </a:r>
            <a:r>
              <a:rPr lang="en-US" dirty="0" smtClean="0"/>
              <a:t> </a:t>
            </a:r>
          </a:p>
          <a:p>
            <a:r>
              <a:rPr lang="en-US" dirty="0">
                <a:solidFill>
                  <a:schemeClr val="bg1"/>
                </a:solidFill>
                <a:latin typeface="+mn-lt"/>
                <a:ea typeface="+mn-ea"/>
                <a:cs typeface="+mn-cs"/>
              </a:rPr>
              <a:t>Lesson 3: Conduct design-based research</a:t>
            </a:r>
            <a:r>
              <a:rPr lang="en-US" dirty="0" smtClean="0"/>
              <a:t> </a:t>
            </a:r>
          </a:p>
          <a:p>
            <a:r>
              <a:rPr lang="en-US" dirty="0">
                <a:solidFill>
                  <a:schemeClr val="bg1"/>
                </a:solidFill>
                <a:latin typeface="+mn-lt"/>
                <a:ea typeface="+mn-ea"/>
                <a:cs typeface="+mn-cs"/>
              </a:rPr>
              <a:t>Lesson 4: Engage in socio-technical design</a:t>
            </a:r>
            <a:r>
              <a:rPr lang="en-US" dirty="0" smtClean="0"/>
              <a:t> </a:t>
            </a:r>
          </a:p>
          <a:p>
            <a:r>
              <a:rPr lang="en-US" dirty="0">
                <a:solidFill>
                  <a:schemeClr val="bg1"/>
                </a:solidFill>
                <a:latin typeface="+mn-lt"/>
                <a:ea typeface="+mn-ea"/>
                <a:cs typeface="+mn-cs"/>
              </a:rPr>
              <a:t>Lesson 5: Leverage technological advances</a:t>
            </a:r>
            <a:r>
              <a:rPr lang="en-US" dirty="0" smtClean="0"/>
              <a:t> </a:t>
            </a:r>
          </a:p>
          <a:p>
            <a:r>
              <a:rPr lang="en-US" dirty="0">
                <a:solidFill>
                  <a:schemeClr val="bg1"/>
                </a:solidFill>
                <a:latin typeface="+mn-lt"/>
                <a:ea typeface="+mn-ea"/>
                <a:cs typeface="+mn-cs"/>
              </a:rPr>
              <a:t>Lesson 6: It takes a global village</a:t>
            </a:r>
            <a:r>
              <a:rPr lang="en-US" dirty="0" smtClean="0"/>
              <a:t>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200" dirty="0" smtClean="0">
                <a:solidFill>
                  <a:schemeClr val="bg1"/>
                </a:solidFill>
              </a:rPr>
              <a:t>Lesson 1: Learn collaboratively in multi-disciplinary labs</a:t>
            </a:r>
            <a:r>
              <a:rPr lang="en-US" sz="3200" dirty="0" smtClean="0"/>
              <a:t> </a:t>
            </a:r>
          </a:p>
        </p:txBody>
      </p:sp>
      <p:sp>
        <p:nvSpPr>
          <p:cNvPr id="11" name="Content Placeholder 10"/>
          <p:cNvSpPr>
            <a:spLocks noGrp="1"/>
          </p:cNvSpPr>
          <p:nvPr>
            <p:ph idx="1"/>
          </p:nvPr>
        </p:nvSpPr>
        <p:spPr>
          <a:xfrm>
            <a:off x="609600" y="1524000"/>
            <a:ext cx="8153400" cy="4648200"/>
          </a:xfrm>
        </p:spPr>
        <p:txBody>
          <a:bodyPr/>
          <a:lstStyle/>
          <a:p>
            <a:r>
              <a:rPr lang="en-US" dirty="0" smtClean="0"/>
              <a:t>Significant contributions to CSCL are likely to continue to come from research collaborations, which span both disciplinary and theoretical boundaries. </a:t>
            </a:r>
          </a:p>
          <a:p>
            <a:r>
              <a:rPr lang="en-US" dirty="0" smtClean="0"/>
              <a:t>The idea of a lone programmer with a bright idea, working in an isolated garage is a myth.</a:t>
            </a:r>
          </a:p>
          <a:p>
            <a:r>
              <a:rPr lang="en-US" dirty="0" smtClean="0"/>
              <a:t>However, labs interested in educational technology desperately need skilled, creative software designers, developers and engineers.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0" y="0"/>
            <a:ext cx="9144000" cy="762000"/>
          </a:xfrm>
        </p:spPr>
        <p:txBody>
          <a:bodyPr/>
          <a:lstStyle/>
          <a:p>
            <a:r>
              <a:rPr lang="en-US" sz="3200" dirty="0" smtClean="0">
                <a:solidFill>
                  <a:schemeClr val="bg1"/>
                </a:solidFill>
              </a:rPr>
              <a:t>Lesson 2: Study different approaches to CSCL issues</a:t>
            </a:r>
            <a:r>
              <a:rPr lang="en-US" sz="3200" dirty="0" smtClean="0"/>
              <a:t> </a:t>
            </a:r>
          </a:p>
        </p:txBody>
      </p:sp>
      <p:sp>
        <p:nvSpPr>
          <p:cNvPr id="11" name="Content Placeholder 10"/>
          <p:cNvSpPr>
            <a:spLocks noGrp="1"/>
          </p:cNvSpPr>
          <p:nvPr>
            <p:ph idx="1"/>
          </p:nvPr>
        </p:nvSpPr>
        <p:spPr>
          <a:xfrm>
            <a:off x="609600" y="914400"/>
            <a:ext cx="8153400" cy="5638800"/>
          </a:xfrm>
        </p:spPr>
        <p:txBody>
          <a:bodyPr/>
          <a:lstStyle/>
          <a:p>
            <a:r>
              <a:rPr lang="en-US" dirty="0" smtClean="0">
                <a:solidFill>
                  <a:srgbClr val="FFABD5"/>
                </a:solidFill>
              </a:rPr>
              <a:t>Newcomers to CSCL should catch up on classics of the field:</a:t>
            </a:r>
          </a:p>
          <a:p>
            <a:r>
              <a:rPr lang="en-US" sz="2400" dirty="0" err="1" smtClean="0"/>
              <a:t>Vygotsky</a:t>
            </a:r>
            <a:r>
              <a:rPr lang="en-US" sz="2400" dirty="0" smtClean="0"/>
              <a:t>, L. (1930/1978). </a:t>
            </a:r>
            <a:r>
              <a:rPr lang="en-US" sz="2400" i="1" dirty="0" smtClean="0"/>
              <a:t>Mind in society</a:t>
            </a:r>
            <a:r>
              <a:rPr lang="en-US" sz="2400" dirty="0" smtClean="0"/>
              <a:t>. </a:t>
            </a:r>
          </a:p>
          <a:p>
            <a:r>
              <a:rPr lang="en-US" sz="2400" dirty="0" smtClean="0"/>
              <a:t>Lave, J., &amp; Wenger, E. (1991). </a:t>
            </a:r>
            <a:r>
              <a:rPr lang="en-US" sz="2400" i="1" dirty="0" smtClean="0"/>
              <a:t>Situated learning</a:t>
            </a:r>
            <a:r>
              <a:rPr lang="en-US" sz="2400" dirty="0" smtClean="0"/>
              <a:t>.</a:t>
            </a:r>
          </a:p>
          <a:p>
            <a:r>
              <a:rPr lang="en-US" sz="2400" dirty="0" err="1" smtClean="0"/>
              <a:t>Koschmann</a:t>
            </a:r>
            <a:r>
              <a:rPr lang="en-US" sz="2400" dirty="0" smtClean="0"/>
              <a:t>, T. (Ed.). (1996). </a:t>
            </a:r>
            <a:r>
              <a:rPr lang="en-US" sz="2400" i="1" dirty="0" smtClean="0"/>
              <a:t>CSCL: Theory and practice of an emerging paradigm</a:t>
            </a:r>
            <a:r>
              <a:rPr lang="en-US" sz="2400" dirty="0" smtClean="0"/>
              <a:t>. </a:t>
            </a:r>
          </a:p>
          <a:p>
            <a:pPr lvl="1"/>
            <a:r>
              <a:rPr lang="en-US" sz="2400" dirty="0" err="1" smtClean="0"/>
              <a:t>Koschmann</a:t>
            </a:r>
            <a:r>
              <a:rPr lang="en-US" sz="2400" dirty="0" smtClean="0"/>
              <a:t>, T. (1996a). </a:t>
            </a:r>
            <a:r>
              <a:rPr lang="en-US" sz="2400" i="1" dirty="0" smtClean="0"/>
              <a:t>Paradigm shifts and instructional technology</a:t>
            </a:r>
            <a:r>
              <a:rPr lang="en-US" sz="2400" dirty="0" smtClean="0"/>
              <a:t>. </a:t>
            </a:r>
          </a:p>
          <a:p>
            <a:pPr lvl="1"/>
            <a:r>
              <a:rPr lang="en-US" sz="2400" dirty="0" err="1" smtClean="0"/>
              <a:t>Scardamalia</a:t>
            </a:r>
            <a:r>
              <a:rPr lang="en-US" sz="2400" dirty="0" smtClean="0"/>
              <a:t>, M., &amp; </a:t>
            </a:r>
            <a:r>
              <a:rPr lang="en-US" sz="2400" dirty="0" err="1" smtClean="0"/>
              <a:t>Bereiter</a:t>
            </a:r>
            <a:r>
              <a:rPr lang="en-US" sz="2400" dirty="0" smtClean="0"/>
              <a:t>, C. (1996). </a:t>
            </a:r>
            <a:r>
              <a:rPr lang="en-US" sz="2400" i="1" dirty="0" smtClean="0"/>
              <a:t>Computer support for knowledge-building communities</a:t>
            </a:r>
            <a:r>
              <a:rPr lang="en-US" sz="2400" dirty="0" smtClean="0"/>
              <a:t>. </a:t>
            </a:r>
          </a:p>
          <a:p>
            <a:pPr lvl="1"/>
            <a:r>
              <a:rPr lang="en-US" sz="2400" dirty="0" err="1" smtClean="0"/>
              <a:t>Roschelle</a:t>
            </a:r>
            <a:r>
              <a:rPr lang="en-US" sz="2400" dirty="0" smtClean="0"/>
              <a:t>, J. (1996). </a:t>
            </a:r>
            <a:r>
              <a:rPr lang="en-US" sz="2400" i="1" dirty="0" smtClean="0"/>
              <a:t>Learning by collaborating: Convergent conceptual change</a:t>
            </a:r>
            <a:r>
              <a:rPr lang="en-US" sz="2400" dirty="0" smtClean="0"/>
              <a:t>. </a:t>
            </a:r>
            <a:endParaRPr lang="en-US" sz="2400" dirty="0">
              <a:solidFill>
                <a:schemeClr val="bg1"/>
              </a:solidFill>
              <a:latin typeface="+mn-lt"/>
              <a:ea typeface="+mn-ea"/>
              <a:cs typeface="+mn-cs"/>
            </a:endParaRP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200" dirty="0" smtClean="0">
                <a:solidFill>
                  <a:schemeClr val="bg1"/>
                </a:solidFill>
              </a:rPr>
              <a:t>Lesson 3: Conduct design-based research</a:t>
            </a:r>
            <a:r>
              <a:rPr lang="en-US" sz="3200" dirty="0" smtClean="0"/>
              <a:t> </a:t>
            </a:r>
          </a:p>
        </p:txBody>
      </p:sp>
      <p:sp>
        <p:nvSpPr>
          <p:cNvPr id="11" name="Content Placeholder 10"/>
          <p:cNvSpPr>
            <a:spLocks noGrp="1"/>
          </p:cNvSpPr>
          <p:nvPr>
            <p:ph idx="1"/>
          </p:nvPr>
        </p:nvSpPr>
        <p:spPr>
          <a:xfrm>
            <a:off x="609600" y="1524000"/>
            <a:ext cx="8153400" cy="4648200"/>
          </a:xfrm>
        </p:spPr>
        <p:txBody>
          <a:bodyPr/>
          <a:lstStyle/>
          <a:p>
            <a:r>
              <a:rPr lang="en-US" dirty="0" smtClean="0"/>
              <a:t>An on-going cyclical process of trying something out, seeing how it is used, responding to problems through re-design, testing alternative versions, etc. </a:t>
            </a:r>
          </a:p>
          <a:p>
            <a:r>
              <a:rPr lang="en-US" dirty="0" smtClean="0"/>
              <a:t>Phases are tightly coupled and the design-implement-test-redesign cycle is repeated as frequently as possible. </a:t>
            </a:r>
          </a:p>
          <a:p>
            <a:r>
              <a:rPr lang="en-US" dirty="0" smtClean="0"/>
              <a:t>The software development and the educational research are interdependent.</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200" dirty="0" smtClean="0">
                <a:solidFill>
                  <a:schemeClr val="bg1"/>
                </a:solidFill>
              </a:rPr>
              <a:t>Lesson 4: Engage in socio-technical design</a:t>
            </a:r>
            <a:endParaRPr lang="en-US" sz="3200" dirty="0" smtClean="0"/>
          </a:p>
        </p:txBody>
      </p:sp>
      <p:sp>
        <p:nvSpPr>
          <p:cNvPr id="11" name="Content Placeholder 10"/>
          <p:cNvSpPr>
            <a:spLocks noGrp="1"/>
          </p:cNvSpPr>
          <p:nvPr>
            <p:ph idx="1"/>
          </p:nvPr>
        </p:nvSpPr>
        <p:spPr>
          <a:xfrm>
            <a:off x="609600" y="1524000"/>
            <a:ext cx="7772400" cy="4648200"/>
          </a:xfrm>
        </p:spPr>
        <p:txBody>
          <a:bodyPr/>
          <a:lstStyle/>
          <a:p>
            <a:r>
              <a:rPr lang="en-US" dirty="0" smtClean="0"/>
              <a:t>Research in CSCL combines exploration of technological media with investigation of its use or adoption by students, teachers and/or school systems. </a:t>
            </a:r>
          </a:p>
          <a:p>
            <a:r>
              <a:rPr lang="en-US" dirty="0" smtClean="0"/>
              <a:t>A research paper might just report on one aspect of a larger research effort, but these findings are likely to emerge from more inclusive research agendas and to be considered within broader contexts.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200" dirty="0" smtClean="0">
                <a:solidFill>
                  <a:schemeClr val="bg1"/>
                </a:solidFill>
              </a:rPr>
              <a:t>Lesson 5: Leverage technological advances</a:t>
            </a:r>
            <a:r>
              <a:rPr lang="en-US" sz="3200" dirty="0" smtClean="0"/>
              <a:t> </a:t>
            </a:r>
          </a:p>
        </p:txBody>
      </p:sp>
      <p:sp>
        <p:nvSpPr>
          <p:cNvPr id="11" name="Content Placeholder 10"/>
          <p:cNvSpPr>
            <a:spLocks noGrp="1"/>
          </p:cNvSpPr>
          <p:nvPr>
            <p:ph idx="1"/>
          </p:nvPr>
        </p:nvSpPr>
        <p:spPr>
          <a:xfrm>
            <a:off x="609600" y="1524000"/>
            <a:ext cx="7772400" cy="4648200"/>
          </a:xfrm>
        </p:spPr>
        <p:txBody>
          <a:bodyPr/>
          <a:lstStyle/>
          <a:p>
            <a:r>
              <a:rPr lang="en-US" dirty="0" smtClean="0"/>
              <a:t>As new techniques, devices, and media become available, they will continue to inspire new educational approaches. </a:t>
            </a:r>
          </a:p>
          <a:p>
            <a:r>
              <a:rPr lang="en-US" dirty="0" smtClean="0"/>
              <a:t>To leverage new technical opportunities will require a deep understanding of existing practices and a careful refining of applications if educational technologies are to enter the classroom effectively without being completely co-opted into traditional systems.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200" dirty="0" smtClean="0">
                <a:solidFill>
                  <a:schemeClr val="bg1"/>
                </a:solidFill>
              </a:rPr>
              <a:t>Lesson 6: It takes a global village</a:t>
            </a:r>
            <a:endParaRPr lang="en-US" sz="3200" dirty="0" smtClean="0"/>
          </a:p>
        </p:txBody>
      </p:sp>
      <p:sp>
        <p:nvSpPr>
          <p:cNvPr id="11" name="Content Placeholder 10"/>
          <p:cNvSpPr>
            <a:spLocks noGrp="1"/>
          </p:cNvSpPr>
          <p:nvPr>
            <p:ph idx="1"/>
          </p:nvPr>
        </p:nvSpPr>
        <p:spPr>
          <a:xfrm>
            <a:off x="609600" y="1524000"/>
            <a:ext cx="7772400" cy="4648200"/>
          </a:xfrm>
        </p:spPr>
        <p:txBody>
          <a:bodyPr/>
          <a:lstStyle/>
          <a:p>
            <a:r>
              <a:rPr lang="en-US" dirty="0" smtClean="0"/>
              <a:t>While educational technology will have to be accepted into one classroom at a time, that acceptance will have to be part of a much larger, well-conceived effort. </a:t>
            </a:r>
          </a:p>
          <a:p>
            <a:r>
              <a:rPr lang="en-US" dirty="0" smtClean="0"/>
              <a:t>It will take a continuing effort by the global CSCL community working together on the technology, pedagogy, research, theory, policy, training and practice to move significantly forward. </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0"/>
            <a:ext cx="7772400" cy="838200"/>
          </a:xfrm>
        </p:spPr>
        <p:txBody>
          <a:bodyPr/>
          <a:lstStyle/>
          <a:p>
            <a:r>
              <a:rPr lang="en-US" sz="3600" dirty="0"/>
              <a:t>Conclusion</a:t>
            </a:r>
            <a:r>
              <a:rPr lang="en-US" sz="3600" dirty="0" smtClean="0"/>
              <a:t> </a:t>
            </a:r>
          </a:p>
        </p:txBody>
      </p:sp>
      <p:sp>
        <p:nvSpPr>
          <p:cNvPr id="11" name="Content Placeholder 10"/>
          <p:cNvSpPr>
            <a:spLocks noGrp="1"/>
          </p:cNvSpPr>
          <p:nvPr>
            <p:ph idx="1"/>
          </p:nvPr>
        </p:nvSpPr>
        <p:spPr>
          <a:xfrm>
            <a:off x="304800" y="1143000"/>
            <a:ext cx="8458200" cy="5334000"/>
          </a:xfrm>
        </p:spPr>
        <p:txBody>
          <a:bodyPr/>
          <a:lstStyle/>
          <a:p>
            <a:r>
              <a:rPr lang="en-US" sz="2400" dirty="0">
                <a:solidFill>
                  <a:schemeClr val="bg1"/>
                </a:solidFill>
                <a:latin typeface="+mn-lt"/>
                <a:ea typeface="+mn-ea"/>
                <a:cs typeface="+mn-cs"/>
              </a:rPr>
              <a:t>Focus on a specific project, artifact, intervention or experimental manipulation—but be aware of the multiple dimensions of alternative possibilities and issues.</a:t>
            </a:r>
            <a:r>
              <a:rPr lang="en-US" sz="2400" dirty="0" smtClean="0">
                <a:solidFill>
                  <a:schemeClr val="bg1"/>
                </a:solidFill>
                <a:latin typeface="+mn-lt"/>
                <a:ea typeface="+mn-ea"/>
                <a:cs typeface="+mn-cs"/>
              </a:rPr>
              <a:t> </a:t>
            </a:r>
          </a:p>
          <a:p>
            <a:r>
              <a:rPr lang="en-US" sz="2400" dirty="0" smtClean="0">
                <a:solidFill>
                  <a:schemeClr val="bg1"/>
                </a:solidFill>
                <a:latin typeface="+mn-lt"/>
                <a:ea typeface="+mn-ea"/>
                <a:cs typeface="+mn-cs"/>
              </a:rPr>
              <a:t>Stay </a:t>
            </a:r>
            <a:r>
              <a:rPr lang="en-US" sz="2400" dirty="0">
                <a:solidFill>
                  <a:schemeClr val="bg1"/>
                </a:solidFill>
                <a:latin typeface="+mn-lt"/>
                <a:ea typeface="+mn-ea"/>
                <a:cs typeface="+mn-cs"/>
              </a:rPr>
              <a:t>grounded in the specific focus and what you can find in your data, but consider how that data might look with other conceptualizations.</a:t>
            </a:r>
            <a:r>
              <a:rPr lang="en-US" sz="2400" dirty="0" smtClean="0">
                <a:solidFill>
                  <a:schemeClr val="bg1"/>
                </a:solidFill>
                <a:latin typeface="+mn-lt"/>
                <a:ea typeface="+mn-ea"/>
                <a:cs typeface="+mn-cs"/>
              </a:rPr>
              <a:t> </a:t>
            </a:r>
          </a:p>
          <a:p>
            <a:r>
              <a:rPr lang="en-US" sz="2400" dirty="0" smtClean="0">
                <a:solidFill>
                  <a:schemeClr val="bg1"/>
                </a:solidFill>
                <a:latin typeface="+mn-lt"/>
                <a:ea typeface="+mn-ea"/>
                <a:cs typeface="+mn-cs"/>
              </a:rPr>
              <a:t>Build </a:t>
            </a:r>
            <a:r>
              <a:rPr lang="en-US" sz="2400" dirty="0">
                <a:solidFill>
                  <a:schemeClr val="bg1"/>
                </a:solidFill>
                <a:latin typeface="+mn-lt"/>
                <a:ea typeface="+mn-ea"/>
                <a:cs typeface="+mn-cs"/>
              </a:rPr>
              <a:t>your argument, but take seriously counter-arguments from other perspectives.</a:t>
            </a:r>
            <a:r>
              <a:rPr lang="en-US" sz="2400" dirty="0" smtClean="0">
                <a:solidFill>
                  <a:schemeClr val="bg1"/>
                </a:solidFill>
                <a:latin typeface="+mn-lt"/>
                <a:ea typeface="+mn-ea"/>
                <a:cs typeface="+mn-cs"/>
              </a:rPr>
              <a:t> </a:t>
            </a:r>
          </a:p>
          <a:p>
            <a:r>
              <a:rPr lang="en-US" sz="2400" dirty="0" smtClean="0">
                <a:solidFill>
                  <a:schemeClr val="bg1"/>
                </a:solidFill>
                <a:latin typeface="+mn-lt"/>
                <a:ea typeface="+mn-ea"/>
                <a:cs typeface="+mn-cs"/>
              </a:rPr>
              <a:t>Work </a:t>
            </a:r>
            <a:r>
              <a:rPr lang="en-US" sz="2400" dirty="0">
                <a:solidFill>
                  <a:schemeClr val="bg1"/>
                </a:solidFill>
                <a:latin typeface="+mn-lt"/>
                <a:ea typeface="+mn-ea"/>
                <a:cs typeface="+mn-cs"/>
              </a:rPr>
              <a:t>respectfully with people from different intellectual traditions and invite them to collaborate and bring their approaches to your project.</a:t>
            </a:r>
            <a:r>
              <a:rPr lang="en-US" sz="2400" dirty="0" smtClean="0">
                <a:solidFill>
                  <a:schemeClr val="bg1"/>
                </a:solidFill>
                <a:latin typeface="+mn-lt"/>
                <a:ea typeface="+mn-ea"/>
                <a:cs typeface="+mn-cs"/>
              </a:rPr>
              <a:t> </a:t>
            </a:r>
          </a:p>
          <a:p>
            <a:r>
              <a:rPr lang="en-US" sz="2400" dirty="0" smtClean="0">
                <a:solidFill>
                  <a:schemeClr val="bg1"/>
                </a:solidFill>
                <a:latin typeface="+mn-lt"/>
                <a:ea typeface="+mn-ea"/>
                <a:cs typeface="+mn-cs"/>
              </a:rPr>
              <a:t>Advances </a:t>
            </a:r>
            <a:r>
              <a:rPr lang="en-US" sz="2400" dirty="0">
                <a:solidFill>
                  <a:schemeClr val="bg1"/>
                </a:solidFill>
                <a:latin typeface="+mn-lt"/>
                <a:ea typeface="+mn-ea"/>
                <a:cs typeface="+mn-cs"/>
              </a:rPr>
              <a:t>in CSCL will increasingly come from multidisciplinary research labs and from global collaborations.</a:t>
            </a: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394" name="Rectangle 2" descr="Stationery"/>
          <p:cNvSpPr>
            <a:spLocks noChangeArrowheads="1"/>
          </p:cNvSpPr>
          <p:nvPr/>
        </p:nvSpPr>
        <p:spPr bwMode="auto">
          <a:xfrm>
            <a:off x="457200" y="381000"/>
            <a:ext cx="4038600" cy="6172200"/>
          </a:xfrm>
          <a:prstGeom prst="rect">
            <a:avLst/>
          </a:prstGeom>
          <a:blipFill dpi="0" rotWithShape="1">
            <a:blip r:embed="rId2"/>
            <a:srcRect/>
            <a:tile tx="0" ty="0" sx="100000" sy="100000" flip="none" algn="tl"/>
          </a:blipFill>
          <a:ln w="9525">
            <a:noFill/>
            <a:miter lim="800000"/>
            <a:headEnd/>
            <a:tailEnd/>
          </a:ln>
          <a:effectLst/>
        </p:spPr>
        <p:txBody>
          <a:bodyPr>
            <a:prstTxWarp prst="textNoShape">
              <a:avLst/>
            </a:prstTxWarp>
          </a:bodyPr>
          <a:lstStyle/>
          <a:p>
            <a:pPr marL="342900" indent="-342900">
              <a:spcBef>
                <a:spcPct val="20000"/>
              </a:spcBef>
              <a:buFont typeface="Wingdings" charset="2"/>
              <a:buChar char="Ø"/>
            </a:pPr>
            <a:endParaRPr lang="en-US" sz="3200"/>
          </a:p>
        </p:txBody>
      </p:sp>
      <p:graphicFrame>
        <p:nvGraphicFramePr>
          <p:cNvPr id="187395" name="Group 3"/>
          <p:cNvGraphicFramePr>
            <a:graphicFrameLocks noGrp="1"/>
          </p:cNvGraphicFramePr>
          <p:nvPr>
            <p:ph sz="half" idx="2"/>
          </p:nvPr>
        </p:nvGraphicFramePr>
        <p:xfrm>
          <a:off x="609601" y="533400"/>
          <a:ext cx="3571875" cy="9162290"/>
        </p:xfrm>
        <a:graphic>
          <a:graphicData uri="http://schemas.openxmlformats.org/drawingml/2006/table">
            <a:tbl>
              <a:tblPr/>
              <a:tblGrid>
                <a:gridCol w="3571875"/>
              </a:tblGrid>
              <a:tr h="9162290">
                <a:tc>
                  <a:txBody>
                    <a:bodyPr/>
                    <a:lstStyle/>
                    <a:p>
                      <a:pPr marL="0" marR="0" lvl="0" indent="0" algn="l" defTabSz="914400" rtl="0" eaLnBrk="1" fontAlgn="base" latinLnBrk="0" hangingPunct="1">
                        <a:lnSpc>
                          <a:spcPct val="100000"/>
                        </a:lnSpc>
                        <a:spcBef>
                          <a:spcPct val="20000"/>
                        </a:spcBef>
                        <a:spcAft>
                          <a:spcPct val="0"/>
                        </a:spcAft>
                        <a:buClrTx/>
                        <a:buSzTx/>
                        <a:buFont typeface="Wingdings" charset="2"/>
                        <a:buNone/>
                        <a:tabLst/>
                        <a:defRPr/>
                      </a:pPr>
                      <a:r>
                        <a:rPr kumimoji="0" lang="en-US" sz="2400" b="0" i="0" u="none" strike="noStrike" cap="none" normalizeH="0" baseline="0" dirty="0" smtClean="0">
                          <a:ln>
                            <a:noFill/>
                          </a:ln>
                          <a:solidFill>
                            <a:schemeClr val="tx1"/>
                          </a:solidFill>
                          <a:effectLst/>
                          <a:latin typeface="Times New Roman" charset="0"/>
                        </a:rPr>
                        <a:t>Full paper:</a:t>
                      </a:r>
                    </a:p>
                    <a:p>
                      <a:pPr marL="0" marR="0" lvl="0" indent="0" algn="l" defTabSz="914400" rtl="0" eaLnBrk="1" fontAlgn="base" latinLnBrk="0" hangingPunct="1">
                        <a:lnSpc>
                          <a:spcPct val="100000"/>
                        </a:lnSpc>
                        <a:spcBef>
                          <a:spcPct val="20000"/>
                        </a:spcBef>
                        <a:spcAft>
                          <a:spcPct val="0"/>
                        </a:spcAft>
                        <a:buClrTx/>
                        <a:buSzTx/>
                        <a:buFont typeface="Wingdings" charset="2"/>
                        <a:buNone/>
                        <a:tabLst/>
                        <a:defRPr/>
                      </a:pPr>
                      <a:r>
                        <a:rPr lang="en-US" sz="2400" b="1" u="none" strike="noStrike" kern="1200" dirty="0" smtClean="0">
                          <a:solidFill>
                            <a:srgbClr val="000000"/>
                          </a:solidFill>
                          <a:latin typeface="+mn-lt"/>
                          <a:ea typeface="+mn-ea"/>
                          <a:cs typeface="+mn-cs"/>
                        </a:rPr>
                        <a:t>http://GerryStahl.net/pub/cts2011.pdf</a:t>
                      </a:r>
                      <a:endParaRPr kumimoji="0" lang="en-US" sz="3200" b="1" i="1" u="none" strike="noStrike" cap="none" normalizeH="0" baseline="0" dirty="0" smtClean="0">
                        <a:ln>
                          <a:noFill/>
                        </a:ln>
                        <a:solidFill>
                          <a:srgbClr val="000000"/>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 typeface="Wingdings" charset="2"/>
                        <a:buNone/>
                        <a:tabLst/>
                      </a:pPr>
                      <a:endParaRPr kumimoji="0" lang="en-US" sz="2400" b="1" i="0" u="none" strike="noStrike" cap="none" normalizeH="0" baseline="0" dirty="0" smtClean="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 typeface="Wingdings" charset="2"/>
                        <a:buNone/>
                        <a:tabLst/>
                        <a:defRPr/>
                      </a:pPr>
                      <a:r>
                        <a:rPr kumimoji="0" lang="en-US" sz="2400" b="0" i="0" u="none" strike="noStrike" cap="none" normalizeH="0" baseline="0" dirty="0" smtClean="0">
                          <a:ln>
                            <a:noFill/>
                          </a:ln>
                          <a:solidFill>
                            <a:schemeClr val="tx1"/>
                          </a:solidFill>
                          <a:effectLst/>
                          <a:latin typeface="Times New Roman" charset="0"/>
                        </a:rPr>
                        <a:t>These slides:</a:t>
                      </a:r>
                    </a:p>
                    <a:p>
                      <a:pPr marL="0" marR="0" lvl="0" indent="0" algn="l" defTabSz="914400" rtl="0" eaLnBrk="1" fontAlgn="base" latinLnBrk="0" hangingPunct="1">
                        <a:lnSpc>
                          <a:spcPct val="100000"/>
                        </a:lnSpc>
                        <a:spcBef>
                          <a:spcPct val="20000"/>
                        </a:spcBef>
                        <a:spcAft>
                          <a:spcPct val="0"/>
                        </a:spcAft>
                        <a:buClrTx/>
                        <a:buSzTx/>
                        <a:buFont typeface="Wingdings" charset="2"/>
                        <a:buNone/>
                        <a:tabLst/>
                        <a:defRPr/>
                      </a:pPr>
                      <a:r>
                        <a:rPr lang="en-US" sz="2400" b="1" u="none" strike="noStrike" kern="1200" dirty="0" smtClean="0">
                          <a:solidFill>
                            <a:srgbClr val="000000"/>
                          </a:solidFill>
                          <a:latin typeface="+mn-lt"/>
                          <a:ea typeface="+mn-ea"/>
                          <a:cs typeface="+mn-cs"/>
                        </a:rPr>
                        <a:t>http://GerryStahl.net/pub/cts2011.ppt.pdf</a:t>
                      </a:r>
                      <a:endParaRPr kumimoji="0" lang="en-US" sz="3200" b="1" i="1" u="none" strike="noStrike" cap="none" normalizeH="0" baseline="0" dirty="0" smtClean="0">
                        <a:ln>
                          <a:noFill/>
                        </a:ln>
                        <a:solidFill>
                          <a:srgbClr val="000000"/>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 typeface="Wingdings" charset="2"/>
                        <a:buNone/>
                        <a:tabLst/>
                      </a:pPr>
                      <a:endParaRPr kumimoji="0" lang="en-US" sz="2400" b="1" i="0" u="none" strike="noStrike" cap="none" normalizeH="0" baseline="0" dirty="0" smtClean="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 typeface="Wingdings" charset="2"/>
                        <a:buNone/>
                        <a:tabLst/>
                        <a:defRPr/>
                      </a:pPr>
                      <a:r>
                        <a:rPr kumimoji="0" lang="en-US" sz="2400" b="0" i="0" u="none" strike="noStrike" cap="none" normalizeH="0" baseline="0" dirty="0" err="1" smtClean="0">
                          <a:ln>
                            <a:noFill/>
                          </a:ln>
                          <a:solidFill>
                            <a:schemeClr val="tx1"/>
                          </a:solidFill>
                          <a:effectLst/>
                          <a:latin typeface="Times New Roman" charset="0"/>
                        </a:rPr>
                        <a:t>eLibrary</a:t>
                      </a:r>
                      <a:r>
                        <a:rPr kumimoji="0" lang="en-US" sz="2400" b="0" i="0" u="none" strike="noStrike" cap="none" normalizeH="0" baseline="0" dirty="0" smtClean="0">
                          <a:ln>
                            <a:noFill/>
                          </a:ln>
                          <a:solidFill>
                            <a:schemeClr val="tx1"/>
                          </a:solidFill>
                          <a:effectLst/>
                          <a:latin typeface="Times New Roman" charset="0"/>
                        </a:rPr>
                        <a:t> of my writings:</a:t>
                      </a:r>
                      <a:r>
                        <a:rPr kumimoji="0" lang="en-US" sz="2400" b="1" i="0" u="none" strike="noStrike" cap="none" normalizeH="0" baseline="0" dirty="0" smtClean="0">
                          <a:ln>
                            <a:noFill/>
                          </a:ln>
                          <a:solidFill>
                            <a:schemeClr val="tx1"/>
                          </a:solidFill>
                          <a:effectLst/>
                          <a:latin typeface="Times New Roman" charset="0"/>
                        </a:rPr>
                        <a:t> </a:t>
                      </a:r>
                      <a:r>
                        <a:rPr lang="en-US" sz="2400" b="1" u="none" strike="noStrike" kern="1200" dirty="0" smtClean="0">
                          <a:solidFill>
                            <a:srgbClr val="000000"/>
                          </a:solidFill>
                          <a:latin typeface="+mn-lt"/>
                          <a:ea typeface="+mn-ea"/>
                          <a:cs typeface="+mn-cs"/>
                        </a:rPr>
                        <a:t>http://</a:t>
                      </a:r>
                      <a:r>
                        <a:rPr lang="en-US" sz="2400" b="1" u="none" strike="noStrike" kern="1200" dirty="0" err="1" smtClean="0">
                          <a:solidFill>
                            <a:srgbClr val="000000"/>
                          </a:solidFill>
                          <a:latin typeface="+mn-lt"/>
                          <a:ea typeface="+mn-ea"/>
                          <a:cs typeface="+mn-cs"/>
                        </a:rPr>
                        <a:t>GerryStahl.net/elibrary</a:t>
                      </a:r>
                      <a:endParaRPr kumimoji="0" lang="en-US" sz="2400" b="1" i="1" u="sng" strike="noStrike" cap="none" normalizeH="0" baseline="0" dirty="0" smtClean="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 typeface="Wingdings" charset="2"/>
                        <a:buNone/>
                        <a:tabLst/>
                      </a:pPr>
                      <a:endParaRPr kumimoji="0" lang="en-US" sz="2400" b="1" i="1" u="sng"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 typeface="Wingdings" charset="2"/>
                        <a:buNone/>
                        <a:tabLst/>
                      </a:pPr>
                      <a:r>
                        <a:rPr kumimoji="0" lang="en-US" sz="2400" b="0" i="0" u="none" strike="noStrike" cap="none" normalizeH="0" baseline="0" dirty="0">
                          <a:ln>
                            <a:noFill/>
                          </a:ln>
                          <a:solidFill>
                            <a:schemeClr val="tx1"/>
                          </a:solidFill>
                          <a:effectLst/>
                          <a:latin typeface="Times New Roman" charset="0"/>
                        </a:rPr>
                        <a:t>Journal of CSCL:</a:t>
                      </a:r>
                      <a:endParaRPr kumimoji="0" lang="en-US" sz="2400" b="0" i="0" u="none" strike="noStrike" cap="none" normalizeH="0" baseline="0" dirty="0" smtClean="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 typeface="Wingdings" charset="2"/>
                        <a:buNone/>
                        <a:tabLst/>
                      </a:pPr>
                      <a:r>
                        <a:rPr kumimoji="0" lang="en-US" sz="2400" b="1" i="0" u="none" strike="noStrike" cap="none" normalizeH="0" baseline="0" dirty="0" smtClean="0">
                          <a:ln>
                            <a:noFill/>
                          </a:ln>
                          <a:solidFill>
                            <a:schemeClr val="tx1"/>
                          </a:solidFill>
                          <a:effectLst/>
                          <a:latin typeface="Times New Roman" charset="0"/>
                        </a:rPr>
                        <a:t>http://ijCSCL</a:t>
                      </a:r>
                      <a:r>
                        <a:rPr kumimoji="0" lang="en-US" sz="2400" b="1" i="0" u="none" strike="noStrike" cap="none" normalizeH="0" baseline="0" dirty="0">
                          <a:ln>
                            <a:noFill/>
                          </a:ln>
                          <a:solidFill>
                            <a:schemeClr val="tx1"/>
                          </a:solidFill>
                          <a:effectLst/>
                          <a:latin typeface="Times New Roman" charset="0"/>
                        </a:rPr>
                        <a:t>.</a:t>
                      </a:r>
                      <a:r>
                        <a:rPr kumimoji="0" lang="en-US" sz="2400" b="1" i="0" u="none" strike="noStrike" cap="none" normalizeH="0" baseline="0" dirty="0" smtClean="0">
                          <a:ln>
                            <a:noFill/>
                          </a:ln>
                          <a:solidFill>
                            <a:schemeClr val="tx1"/>
                          </a:solidFill>
                          <a:effectLst/>
                          <a:latin typeface="Times New Roman" charset="0"/>
                        </a:rPr>
                        <a:t>org</a:t>
                      </a:r>
                      <a:endParaRPr kumimoji="0" lang="en-US" sz="2400" b="1" i="0" u="none" strike="noStrike" cap="none" normalizeH="0" baseline="0" dirty="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87401" name="Picture 9"/>
          <p:cNvPicPr>
            <a:picLocks noChangeAspect="1" noChangeArrowheads="1"/>
          </p:cNvPicPr>
          <p:nvPr/>
        </p:nvPicPr>
        <p:blipFill>
          <a:blip r:embed="rId3"/>
          <a:srcRect l="55322" t="13780" r="3125" b="9050"/>
          <a:stretch>
            <a:fillRect/>
          </a:stretch>
        </p:blipFill>
        <p:spPr bwMode="auto">
          <a:xfrm>
            <a:off x="4859339" y="146051"/>
            <a:ext cx="4713287" cy="6565900"/>
          </a:xfrm>
          <a:prstGeom prst="rect">
            <a:avLst/>
          </a:prstGeom>
          <a:noFill/>
          <a:ln w="9525">
            <a:noFill/>
            <a:miter lim="800000"/>
            <a:headEnd/>
            <a:tailEnd/>
          </a:ln>
          <a:effectLst/>
        </p:spPr>
      </p:pic>
      <p:sp>
        <p:nvSpPr>
          <p:cNvPr id="187404" name="Rectangle 12"/>
          <p:cNvSpPr>
            <a:spLocks noChangeArrowheads="1"/>
          </p:cNvSpPr>
          <p:nvPr/>
        </p:nvSpPr>
        <p:spPr bwMode="auto">
          <a:xfrm>
            <a:off x="8893175" y="0"/>
            <a:ext cx="863600" cy="68580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87405" name="Rectangle 13"/>
          <p:cNvSpPr>
            <a:spLocks noChangeArrowheads="1"/>
          </p:cNvSpPr>
          <p:nvPr/>
        </p:nvSpPr>
        <p:spPr bwMode="auto">
          <a:xfrm>
            <a:off x="6242051" y="2276475"/>
            <a:ext cx="635000" cy="173038"/>
          </a:xfrm>
          <a:prstGeom prst="rect">
            <a:avLst/>
          </a:prstGeom>
          <a:solidFill>
            <a:srgbClr val="A662F0"/>
          </a:solidFill>
          <a:ln w="9525">
            <a:solidFill>
              <a:srgbClr val="A662F0"/>
            </a:solidFill>
            <a:miter lim="800000"/>
            <a:headEnd/>
            <a:tailEnd/>
          </a:ln>
          <a:effectLst/>
        </p:spPr>
        <p:txBody>
          <a:bodyPr wrap="none" anchor="ctr">
            <a:prstTxWarp prst="textNoShape">
              <a:avLst/>
            </a:prstTxWarp>
          </a:bodyPr>
          <a:lstStyle/>
          <a:p>
            <a:endParaRPr lang="en-US"/>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600" dirty="0">
                <a:latin typeface="+mj-lt"/>
                <a:ea typeface="+mj-ea"/>
                <a:cs typeface="+mj-cs"/>
              </a:rPr>
              <a:t>Past: The Roots of CSCL</a:t>
            </a:r>
            <a:r>
              <a:rPr lang="en-US" sz="3600" dirty="0" smtClean="0"/>
              <a:t> </a:t>
            </a:r>
          </a:p>
        </p:txBody>
      </p:sp>
      <p:sp>
        <p:nvSpPr>
          <p:cNvPr id="11" name="Content Placeholder 10"/>
          <p:cNvSpPr>
            <a:spLocks noGrp="1"/>
          </p:cNvSpPr>
          <p:nvPr>
            <p:ph idx="1"/>
          </p:nvPr>
        </p:nvSpPr>
        <p:spPr>
          <a:xfrm>
            <a:off x="762000" y="1524000"/>
            <a:ext cx="7772400" cy="4648200"/>
          </a:xfrm>
        </p:spPr>
        <p:txBody>
          <a:bodyPr/>
          <a:lstStyle/>
          <a:p>
            <a:r>
              <a:rPr lang="en-US" dirty="0">
                <a:solidFill>
                  <a:schemeClr val="bg1"/>
                </a:solidFill>
                <a:latin typeface="+mn-lt"/>
                <a:ea typeface="+mn-ea"/>
                <a:cs typeface="+mn-cs"/>
              </a:rPr>
              <a:t>Schematic histories of educational technology</a:t>
            </a:r>
            <a:r>
              <a:rPr lang="en-US" dirty="0" smtClean="0"/>
              <a:t> </a:t>
            </a:r>
          </a:p>
          <a:p>
            <a:r>
              <a:rPr lang="en-US" dirty="0" smtClean="0"/>
              <a:t>The role of support for </a:t>
            </a:r>
            <a:r>
              <a:rPr lang="en-US" dirty="0" err="1" smtClean="0"/>
              <a:t>intersubjective</a:t>
            </a:r>
            <a:r>
              <a:rPr lang="en-US" dirty="0" smtClean="0"/>
              <a:t> meaning making in CSCL</a:t>
            </a:r>
          </a:p>
          <a:p>
            <a:r>
              <a:rPr lang="en-US" dirty="0" smtClean="0"/>
              <a:t>The role of individual student learners in CSCL </a:t>
            </a:r>
          </a:p>
          <a:p>
            <a:r>
              <a:rPr lang="en-US" dirty="0" smtClean="0">
                <a:solidFill>
                  <a:schemeClr val="bg1"/>
                </a:solidFill>
                <a:latin typeface="+mn-lt"/>
                <a:ea typeface="+mn-ea"/>
                <a:cs typeface="+mn-cs"/>
              </a:rPr>
              <a:t>The role </a:t>
            </a:r>
            <a:r>
              <a:rPr lang="en-US" dirty="0">
                <a:solidFill>
                  <a:schemeClr val="bg1"/>
                </a:solidFill>
                <a:latin typeface="+mn-lt"/>
                <a:ea typeface="+mn-ea"/>
                <a:cs typeface="+mn-cs"/>
              </a:rPr>
              <a:t>of technology in CSCL</a:t>
            </a:r>
            <a:r>
              <a:rPr lang="en-US" dirty="0" smtClean="0"/>
              <a:t> </a:t>
            </a:r>
          </a:p>
          <a:p>
            <a:r>
              <a:rPr lang="en-US" dirty="0" smtClean="0">
                <a:solidFill>
                  <a:schemeClr val="bg1"/>
                </a:solidFill>
                <a:latin typeface="+mn-lt"/>
                <a:ea typeface="+mn-ea"/>
                <a:cs typeface="+mn-cs"/>
              </a:rPr>
              <a:t>The </a:t>
            </a:r>
            <a:r>
              <a:rPr lang="en-US" dirty="0">
                <a:solidFill>
                  <a:schemeClr val="bg1"/>
                </a:solidFill>
                <a:latin typeface="+mn-lt"/>
                <a:ea typeface="+mn-ea"/>
                <a:cs typeface="+mn-cs"/>
              </a:rPr>
              <a:t>role of testing and assessment in CSCL</a:t>
            </a:r>
            <a:r>
              <a:rPr lang="en-US" dirty="0" smtClean="0"/>
              <a:t> </a:t>
            </a: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600" dirty="0" smtClean="0">
                <a:solidFill>
                  <a:schemeClr val="bg1"/>
                </a:solidFill>
              </a:rPr>
              <a:t>Schematic histories of educational technology</a:t>
            </a:r>
            <a:r>
              <a:rPr lang="en-US" sz="3600" dirty="0" smtClean="0"/>
              <a:t> </a:t>
            </a:r>
          </a:p>
        </p:txBody>
      </p:sp>
      <p:sp>
        <p:nvSpPr>
          <p:cNvPr id="11" name="Content Placeholder 10"/>
          <p:cNvSpPr>
            <a:spLocks noGrp="1"/>
          </p:cNvSpPr>
          <p:nvPr>
            <p:ph idx="1"/>
          </p:nvPr>
        </p:nvSpPr>
        <p:spPr>
          <a:xfrm>
            <a:off x="1219200" y="1905000"/>
            <a:ext cx="7010400" cy="3276600"/>
          </a:xfrm>
        </p:spPr>
        <p:txBody>
          <a:bodyPr/>
          <a:lstStyle/>
          <a:p>
            <a:r>
              <a:rPr lang="en-US" dirty="0" smtClean="0"/>
              <a:t>The history of education</a:t>
            </a:r>
          </a:p>
          <a:p>
            <a:r>
              <a:rPr lang="en-US" dirty="0" smtClean="0"/>
              <a:t>The history of theory</a:t>
            </a:r>
          </a:p>
          <a:p>
            <a:r>
              <a:rPr lang="en-US" dirty="0" smtClean="0"/>
              <a:t>The history of computer technology</a:t>
            </a:r>
          </a:p>
          <a:p>
            <a:r>
              <a:rPr lang="en-US" dirty="0" smtClean="0"/>
              <a:t>The history of software design</a:t>
            </a:r>
          </a:p>
          <a:p>
            <a:r>
              <a:rPr lang="en-US" dirty="0" smtClean="0"/>
              <a:t>The history of educational applications</a:t>
            </a:r>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0"/>
            <a:ext cx="7772400" cy="762000"/>
          </a:xfrm>
        </p:spPr>
        <p:txBody>
          <a:bodyPr/>
          <a:lstStyle/>
          <a:p>
            <a:r>
              <a:rPr lang="en-US" sz="3600" dirty="0" smtClean="0"/>
              <a:t>The history of education</a:t>
            </a:r>
          </a:p>
        </p:txBody>
      </p:sp>
      <p:sp>
        <p:nvSpPr>
          <p:cNvPr id="11" name="Content Placeholder 10"/>
          <p:cNvSpPr>
            <a:spLocks noGrp="1"/>
          </p:cNvSpPr>
          <p:nvPr>
            <p:ph idx="1"/>
          </p:nvPr>
        </p:nvSpPr>
        <p:spPr>
          <a:xfrm>
            <a:off x="1066800" y="914400"/>
            <a:ext cx="7391400" cy="5562600"/>
          </a:xfrm>
        </p:spPr>
        <p:txBody>
          <a:bodyPr/>
          <a:lstStyle/>
          <a:p>
            <a:r>
              <a:rPr lang="en-US" sz="2800" dirty="0" smtClean="0"/>
              <a:t>The disciplines of the sciences and liberal arts</a:t>
            </a:r>
          </a:p>
          <a:p>
            <a:r>
              <a:rPr lang="en-US" sz="2800" dirty="0" smtClean="0"/>
              <a:t>Universal public education</a:t>
            </a:r>
          </a:p>
          <a:p>
            <a:r>
              <a:rPr lang="en-US" sz="2800" dirty="0" smtClean="0"/>
              <a:t>Progressive education</a:t>
            </a:r>
          </a:p>
          <a:p>
            <a:r>
              <a:rPr lang="en-US" sz="2800" dirty="0" smtClean="0"/>
              <a:t>Emphasis on creative exploration</a:t>
            </a:r>
          </a:p>
          <a:p>
            <a:r>
              <a:rPr lang="en-US" sz="2800" dirty="0" smtClean="0"/>
              <a:t>Small-group cooperative learning</a:t>
            </a:r>
          </a:p>
          <a:p>
            <a:r>
              <a:rPr lang="en-US" sz="2800" dirty="0" smtClean="0"/>
              <a:t>Project-based learning</a:t>
            </a:r>
          </a:p>
          <a:p>
            <a:r>
              <a:rPr lang="en-US" sz="2800" dirty="0" smtClean="0"/>
              <a:t>Problem-based learning </a:t>
            </a:r>
          </a:p>
          <a:p>
            <a:r>
              <a:rPr lang="en-US" sz="2800" dirty="0" smtClean="0"/>
              <a:t>Collaborative learning and CSCL</a:t>
            </a:r>
          </a:p>
          <a:p>
            <a:endParaRPr lang="en-US" sz="2800" dirty="0" smtClean="0"/>
          </a:p>
          <a:p>
            <a:r>
              <a:rPr lang="en-US" sz="2800" b="1" i="1" dirty="0" smtClean="0">
                <a:solidFill>
                  <a:srgbClr val="FFABD5"/>
                </a:solidFill>
              </a:rPr>
              <a:t>transfer of facts </a:t>
            </a:r>
            <a:r>
              <a:rPr lang="en-US" sz="2800" b="1" i="1" dirty="0" err="1" smtClean="0">
                <a:solidFill>
                  <a:srgbClr val="FFABD5"/>
                </a:solidFill>
                <a:sym typeface="Wingdings"/>
              </a:rPr>
              <a:t></a:t>
            </a:r>
            <a:r>
              <a:rPr lang="en-US" sz="2800" b="1" i="1" dirty="0" smtClean="0">
                <a:solidFill>
                  <a:srgbClr val="FFABD5"/>
                </a:solidFill>
                <a:sym typeface="Wingdings"/>
              </a:rPr>
              <a:t> </a:t>
            </a:r>
            <a:r>
              <a:rPr lang="en-US" sz="2800" b="1" i="1" dirty="0" smtClean="0">
                <a:solidFill>
                  <a:srgbClr val="FFABD5"/>
                </a:solidFill>
              </a:rPr>
              <a:t>ability to construct knowledge &amp; communicate understanding</a:t>
            </a:r>
          </a:p>
          <a:p>
            <a:endParaRPr lang="en-US" dirty="0"/>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0"/>
            <a:ext cx="7772400" cy="762000"/>
          </a:xfrm>
        </p:spPr>
        <p:txBody>
          <a:bodyPr/>
          <a:lstStyle/>
          <a:p>
            <a:r>
              <a:rPr lang="en-US" sz="3600" dirty="0" smtClean="0"/>
              <a:t>The history of theory</a:t>
            </a:r>
          </a:p>
        </p:txBody>
      </p:sp>
      <p:sp>
        <p:nvSpPr>
          <p:cNvPr id="11" name="Content Placeholder 10"/>
          <p:cNvSpPr>
            <a:spLocks noGrp="1"/>
          </p:cNvSpPr>
          <p:nvPr>
            <p:ph idx="1"/>
          </p:nvPr>
        </p:nvSpPr>
        <p:spPr>
          <a:xfrm>
            <a:off x="990600" y="5638800"/>
            <a:ext cx="7010400" cy="914400"/>
          </a:xfrm>
        </p:spPr>
        <p:txBody>
          <a:bodyPr/>
          <a:lstStyle/>
          <a:p>
            <a:r>
              <a:rPr lang="en-US" sz="2800" b="1" i="1" dirty="0" smtClean="0">
                <a:solidFill>
                  <a:srgbClr val="FFABD5"/>
                </a:solidFill>
              </a:rPr>
              <a:t>The unit of analysis of cognition expanded from the individual mind </a:t>
            </a:r>
            <a:endParaRPr lang="en-US" sz="2800" b="1" i="1" dirty="0">
              <a:solidFill>
                <a:srgbClr val="FFABD5"/>
              </a:solidFill>
            </a:endParaRPr>
          </a:p>
        </p:txBody>
      </p:sp>
      <p:pic>
        <p:nvPicPr>
          <p:cNvPr id="4" name="Content Placeholder 3" descr="theory.jpg"/>
          <p:cNvPicPr>
            <a:picLocks noChangeAspect="1"/>
          </p:cNvPicPr>
          <p:nvPr/>
        </p:nvPicPr>
        <p:blipFill>
          <a:blip r:embed="rId2"/>
          <a:srcRect l="-5023" r="-5023"/>
          <a:stretch>
            <a:fillRect/>
          </a:stretch>
        </p:blipFill>
        <p:spPr bwMode="auto">
          <a:xfrm>
            <a:off x="-152400" y="762000"/>
            <a:ext cx="9469695" cy="5029200"/>
          </a:xfrm>
          <a:prstGeom prst="rect">
            <a:avLst/>
          </a:prstGeom>
          <a:noFill/>
          <a:ln w="9525">
            <a:noFill/>
            <a:miter lim="800000"/>
            <a:headEnd/>
            <a:tailEnd/>
          </a:ln>
          <a:effectLst/>
        </p:spPr>
      </p:pic>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0"/>
            <a:ext cx="7772400" cy="990600"/>
          </a:xfrm>
        </p:spPr>
        <p:txBody>
          <a:bodyPr/>
          <a:lstStyle/>
          <a:p>
            <a:r>
              <a:rPr lang="en-US" sz="3600" dirty="0" smtClean="0"/>
              <a:t>The history of computer technology</a:t>
            </a:r>
          </a:p>
        </p:txBody>
      </p:sp>
      <p:sp>
        <p:nvSpPr>
          <p:cNvPr id="11" name="Content Placeholder 10"/>
          <p:cNvSpPr>
            <a:spLocks noGrp="1"/>
          </p:cNvSpPr>
          <p:nvPr>
            <p:ph idx="1"/>
          </p:nvPr>
        </p:nvSpPr>
        <p:spPr>
          <a:xfrm>
            <a:off x="914400" y="1219200"/>
            <a:ext cx="7772400" cy="5029200"/>
          </a:xfrm>
        </p:spPr>
        <p:txBody>
          <a:bodyPr/>
          <a:lstStyle/>
          <a:p>
            <a:r>
              <a:rPr lang="en-US" sz="2800" dirty="0" smtClean="0"/>
              <a:t>Mainframe system software</a:t>
            </a:r>
          </a:p>
          <a:p>
            <a:r>
              <a:rPr lang="en-US" sz="2800" dirty="0" smtClean="0"/>
              <a:t>Custom applications for corporations</a:t>
            </a:r>
          </a:p>
          <a:p>
            <a:r>
              <a:rPr lang="en-US" sz="2800" dirty="0" smtClean="0"/>
              <a:t>Generic desktop applications</a:t>
            </a:r>
          </a:p>
          <a:p>
            <a:r>
              <a:rPr lang="en-US" sz="2800" dirty="0" smtClean="0"/>
              <a:t>Computer networking and groupware</a:t>
            </a:r>
          </a:p>
          <a:p>
            <a:r>
              <a:rPr lang="en-US" sz="2800" dirty="0" smtClean="0"/>
              <a:t>Small apps for devices</a:t>
            </a:r>
          </a:p>
          <a:p>
            <a:r>
              <a:rPr lang="en-US" sz="2800" dirty="0" smtClean="0"/>
              <a:t>Social networking media, cloud and ubiquitous computing</a:t>
            </a:r>
          </a:p>
          <a:p>
            <a:endParaRPr lang="en-US" sz="2800" dirty="0" smtClean="0"/>
          </a:p>
          <a:p>
            <a:r>
              <a:rPr lang="en-US" sz="2800" b="1" i="1" dirty="0" smtClean="0">
                <a:solidFill>
                  <a:srgbClr val="FFABD5"/>
                </a:solidFill>
              </a:rPr>
              <a:t>Technology expanded from isolated machines to social infrastructures </a:t>
            </a:r>
            <a:endParaRPr lang="en-US" sz="2800" b="1" i="1" dirty="0">
              <a:solidFill>
                <a:srgbClr val="FFABD5"/>
              </a:solidFill>
            </a:endParaRP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600" dirty="0" smtClean="0"/>
              <a:t>The history of software design</a:t>
            </a:r>
          </a:p>
        </p:txBody>
      </p:sp>
      <p:sp>
        <p:nvSpPr>
          <p:cNvPr id="11" name="Content Placeholder 10"/>
          <p:cNvSpPr>
            <a:spLocks noGrp="1"/>
          </p:cNvSpPr>
          <p:nvPr>
            <p:ph idx="1"/>
          </p:nvPr>
        </p:nvSpPr>
        <p:spPr>
          <a:xfrm>
            <a:off x="1447800" y="1371600"/>
            <a:ext cx="6934200" cy="5029200"/>
          </a:xfrm>
        </p:spPr>
        <p:txBody>
          <a:bodyPr/>
          <a:lstStyle/>
          <a:p>
            <a:r>
              <a:rPr lang="en-US" sz="2800" dirty="0" smtClean="0"/>
              <a:t>Techno-centric design</a:t>
            </a:r>
          </a:p>
          <a:p>
            <a:r>
              <a:rPr lang="en-US" sz="2800" dirty="0" smtClean="0"/>
              <a:t>Ergonomics and human factors</a:t>
            </a:r>
          </a:p>
          <a:p>
            <a:r>
              <a:rPr lang="en-US" sz="2800" dirty="0" smtClean="0"/>
              <a:t>Human-centered design</a:t>
            </a:r>
          </a:p>
          <a:p>
            <a:r>
              <a:rPr lang="en-US" sz="2800" dirty="0" smtClean="0"/>
              <a:t>Design-based research</a:t>
            </a:r>
          </a:p>
          <a:p>
            <a:r>
              <a:rPr lang="en-US" sz="2800" dirty="0" smtClean="0"/>
              <a:t>Social informatics</a:t>
            </a:r>
          </a:p>
          <a:p>
            <a:r>
              <a:rPr lang="en-US" sz="2800" dirty="0" smtClean="0"/>
              <a:t>Socio-technical design. </a:t>
            </a:r>
          </a:p>
          <a:p>
            <a:endParaRPr lang="en-US" sz="2800" dirty="0" smtClean="0"/>
          </a:p>
          <a:p>
            <a:r>
              <a:rPr lang="en-US" sz="2800" b="1" i="1" dirty="0" smtClean="0">
                <a:solidFill>
                  <a:srgbClr val="FFABD5"/>
                </a:solidFill>
              </a:rPr>
              <a:t>Design expanded to stress how technology would be enacted, adopted, disseminated and used in practice</a:t>
            </a:r>
            <a:endParaRPr lang="en-US" sz="2800" b="1" i="1" dirty="0">
              <a:solidFill>
                <a:srgbClr val="FFABD5"/>
              </a:solidFill>
            </a:endParaRP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600" dirty="0" smtClean="0"/>
              <a:t>The history of educational applications</a:t>
            </a:r>
            <a:endParaRPr lang="en-US" sz="3600" dirty="0"/>
          </a:p>
        </p:txBody>
      </p:sp>
      <p:sp>
        <p:nvSpPr>
          <p:cNvPr id="11" name="Content Placeholder 10"/>
          <p:cNvSpPr>
            <a:spLocks noGrp="1"/>
          </p:cNvSpPr>
          <p:nvPr>
            <p:ph idx="1"/>
          </p:nvPr>
        </p:nvSpPr>
        <p:spPr>
          <a:xfrm>
            <a:off x="1524000" y="1219200"/>
            <a:ext cx="6400800" cy="4648200"/>
          </a:xfrm>
        </p:spPr>
        <p:txBody>
          <a:bodyPr/>
          <a:lstStyle/>
          <a:p>
            <a:r>
              <a:rPr lang="en-US" sz="2800" dirty="0" smtClean="0"/>
              <a:t>1950s: Cooperative learning in groups</a:t>
            </a:r>
          </a:p>
          <a:p>
            <a:r>
              <a:rPr lang="en-US" sz="2800" dirty="0" smtClean="0"/>
              <a:t>1960s: Computer-assisted instruction (e.g., arithmetic drill)</a:t>
            </a:r>
          </a:p>
          <a:p>
            <a:r>
              <a:rPr lang="en-US" sz="2800" dirty="0" smtClean="0"/>
              <a:t>1970s: Intelligent tutoring systems (user modeling algebra misconceptions)</a:t>
            </a:r>
          </a:p>
          <a:p>
            <a:r>
              <a:rPr lang="en-US" sz="2800" dirty="0" smtClean="0"/>
              <a:t>1980s: Logo as Latin </a:t>
            </a:r>
          </a:p>
          <a:p>
            <a:r>
              <a:rPr lang="en-US" sz="2800" dirty="0" smtClean="0"/>
              <a:t>1990s: CSCL (e.g., CSILE)</a:t>
            </a:r>
          </a:p>
          <a:p>
            <a:endParaRPr lang="en-US" sz="2800" dirty="0" smtClean="0"/>
          </a:p>
          <a:p>
            <a:r>
              <a:rPr lang="en-US" sz="2800" b="1" i="1" dirty="0" smtClean="0">
                <a:solidFill>
                  <a:srgbClr val="FFABD5"/>
                </a:solidFill>
              </a:rPr>
              <a:t>Support for learning expanded from focus on individuals acquiring facts to communities building knowledge </a:t>
            </a:r>
            <a:endParaRPr lang="en-US" sz="2800" b="1" i="1" dirty="0">
              <a:solidFill>
                <a:srgbClr val="FFABD5"/>
              </a:solidFill>
            </a:endParaRPr>
          </a:p>
        </p:txBody>
      </p:sp>
    </p:spTree>
  </p:cSld>
  <p:clrMapOvr>
    <a:masterClrMapping/>
  </p:clrMapOvr>
  <mc:AlternateContent>
    <mc:Choice xmlns:mp="http://schemas.microsoft.com/office/mac/powerpoint/2008/main" Requires="mp">
      <mc:AlternateContent>
        <mc:Choice Requires="mp">
          <mp:transition spd="med">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Choice>
    <mc:Fallback>
      <mc:AlternateContent>
        <mc:Choice Requires="mp">
          <p:transition spd="med">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med">
            <p:cover/>
          </p:transition>
        </mc:Fallback>
      </mc:AlternateContent>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5542</TotalTime>
  <Words>1763</Words>
  <Application>Microsoft Macintosh PowerPoint</Application>
  <PresentationFormat>On-screen Show (4:3)</PresentationFormat>
  <Paragraphs>157</Paragraphs>
  <Slides>29</Slides>
  <Notes>0</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Default Design</vt:lpstr>
      <vt:lpstr>The 2011 International Conference on Collaboration Technologies and Systems (CTS 2011) May 23-27, 2011</vt:lpstr>
      <vt:lpstr>3 Parts of Talk </vt:lpstr>
      <vt:lpstr>Past: The Roots of CSCL </vt:lpstr>
      <vt:lpstr>Schematic histories of educational technology </vt:lpstr>
      <vt:lpstr>The history of education</vt:lpstr>
      <vt:lpstr>The history of theory</vt:lpstr>
      <vt:lpstr>The history of computer technology</vt:lpstr>
      <vt:lpstr>The history of software design</vt:lpstr>
      <vt:lpstr>The history of educational applications</vt:lpstr>
      <vt:lpstr>Let there be meaning</vt:lpstr>
      <vt:lpstr>The role of supporting intersubjective meaning making in CSCL </vt:lpstr>
      <vt:lpstr>An infant and adult share a meaningful gesture at a shared object</vt:lpstr>
      <vt:lpstr>The role of individual student learners in CSCL </vt:lpstr>
      <vt:lpstr>The role of testing and assessment in CSCL</vt:lpstr>
      <vt:lpstr>The role of technology in CSCL </vt:lpstr>
      <vt:lpstr>Present: Alternative approaches within CSCL </vt:lpstr>
      <vt:lpstr>The theoretical divide</vt:lpstr>
      <vt:lpstr>Dimensions of analysis</vt:lpstr>
      <vt:lpstr>Multi-vocal methods -- 1 </vt:lpstr>
      <vt:lpstr>Multi-vocal methods -- 2 </vt:lpstr>
      <vt:lpstr>Future: Lessons from CSCL Research and Theory </vt:lpstr>
      <vt:lpstr>Lesson 1: Learn collaboratively in multi-disciplinary labs </vt:lpstr>
      <vt:lpstr>Lesson 2: Study different approaches to CSCL issues </vt:lpstr>
      <vt:lpstr>Lesson 3: Conduct design-based research </vt:lpstr>
      <vt:lpstr>Lesson 4: Engage in socio-technical design</vt:lpstr>
      <vt:lpstr>Lesson 5: Leverage technological advances </vt:lpstr>
      <vt:lpstr>Lesson 6: It takes a global village</vt:lpstr>
      <vt:lpstr>Conclusion </vt:lpstr>
      <vt:lpstr>Slide 29</vt:lpstr>
    </vt:vector>
  </TitlesOfParts>
  <Company>Drexel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and Interpretation in Collaboration</dc:title>
  <dc:subject>CSCL 2003 paper</dc:subject>
  <dc:creator>Gerry Stahl</dc:creator>
  <cp:lastModifiedBy>Gerry Stahl</cp:lastModifiedBy>
  <cp:revision>230</cp:revision>
  <cp:lastPrinted>2011-05-24T15:06:24Z</cp:lastPrinted>
  <dcterms:created xsi:type="dcterms:W3CDTF">2011-05-24T15:04:26Z</dcterms:created>
  <dcterms:modified xsi:type="dcterms:W3CDTF">2011-05-24T15:18:50Z</dcterms:modified>
</cp:coreProperties>
</file>