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notesMasterIdLst>
    <p:notesMasterId r:id="rId39"/>
  </p:notesMasterIdLst>
  <p:sldIdLst>
    <p:sldId id="256" r:id="rId2"/>
    <p:sldId id="325" r:id="rId3"/>
    <p:sldId id="309" r:id="rId4"/>
    <p:sldId id="307" r:id="rId5"/>
    <p:sldId id="270" r:id="rId6"/>
    <p:sldId id="269" r:id="rId7"/>
    <p:sldId id="315" r:id="rId8"/>
    <p:sldId id="314" r:id="rId9"/>
    <p:sldId id="295" r:id="rId10"/>
    <p:sldId id="317" r:id="rId11"/>
    <p:sldId id="302" r:id="rId12"/>
    <p:sldId id="310" r:id="rId13"/>
    <p:sldId id="277" r:id="rId14"/>
    <p:sldId id="275" r:id="rId15"/>
    <p:sldId id="278" r:id="rId16"/>
    <p:sldId id="279" r:id="rId17"/>
    <p:sldId id="282" r:id="rId18"/>
    <p:sldId id="280" r:id="rId19"/>
    <p:sldId id="283" r:id="rId20"/>
    <p:sldId id="284" r:id="rId21"/>
    <p:sldId id="286" r:id="rId22"/>
    <p:sldId id="312" r:id="rId23"/>
    <p:sldId id="305" r:id="rId24"/>
    <p:sldId id="298" r:id="rId25"/>
    <p:sldId id="297" r:id="rId26"/>
    <p:sldId id="313" r:id="rId27"/>
    <p:sldId id="289" r:id="rId28"/>
    <p:sldId id="320" r:id="rId29"/>
    <p:sldId id="319" r:id="rId30"/>
    <p:sldId id="292" r:id="rId31"/>
    <p:sldId id="311" r:id="rId32"/>
    <p:sldId id="316" r:id="rId33"/>
    <p:sldId id="321" r:id="rId34"/>
    <p:sldId id="290" r:id="rId35"/>
    <p:sldId id="293" r:id="rId36"/>
    <p:sldId id="288" r:id="rId37"/>
    <p:sldId id="306" r:id="rId3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A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54" autoAdjust="0"/>
    <p:restoredTop sz="94660"/>
  </p:normalViewPr>
  <p:slideViewPr>
    <p:cSldViewPr snapToGrid="0" snapToObjects="1">
      <p:cViewPr varScale="1">
        <p:scale>
          <a:sx n="107" d="100"/>
          <a:sy n="107" d="100"/>
        </p:scale>
        <p:origin x="-680" y="-112"/>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DE653-13F0-A347-B6AB-A980F38A8DCF}" type="datetimeFigureOut">
              <a:rPr lang="en-US" smtClean="0"/>
              <a:t>6/3/15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75F32-F94A-9949-B7C2-C105D76AAD25}" type="slidenum">
              <a:rPr lang="en-US" smtClean="0"/>
              <a:t>‹#›</a:t>
            </a:fld>
            <a:endParaRPr lang="en-US"/>
          </a:p>
        </p:txBody>
      </p:sp>
    </p:spTree>
    <p:extLst>
      <p:ext uri="{BB962C8B-B14F-4D97-AF65-F5344CB8AC3E}">
        <p14:creationId xmlns:p14="http://schemas.microsoft.com/office/powerpoint/2010/main" val="89310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a:t>
            </a:r>
            <a:r>
              <a:rPr lang="en-US" baseline="0" dirty="0" smtClean="0"/>
              <a:t> VMT environment can include multiple GeoGebra tabs</a:t>
            </a:r>
          </a:p>
          <a:p>
            <a:r>
              <a:rPr lang="en-US" baseline="0" dirty="0" smtClean="0"/>
              <a:t>They are integrated with the chat communication channel</a:t>
            </a:r>
          </a:p>
          <a:p>
            <a:r>
              <a:rPr lang="en-US" baseline="0" dirty="0" smtClean="0"/>
              <a:t>And many other features for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13</a:t>
            </a:fld>
            <a:endParaRPr lang="en-US"/>
          </a:p>
        </p:txBody>
      </p:sp>
    </p:spTree>
    <p:extLst>
      <p:ext uri="{BB962C8B-B14F-4D97-AF65-F5344CB8AC3E}">
        <p14:creationId xmlns:p14="http://schemas.microsoft.com/office/powerpoint/2010/main" val="310137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support</a:t>
            </a:r>
            <a:r>
              <a:rPr lang="en-US" baseline="0" dirty="0" smtClean="0"/>
              <a:t> collaborative learning (CSCL), we had to redesign GeoGebra to be multi-user</a:t>
            </a:r>
          </a:p>
          <a:p>
            <a:r>
              <a:rPr lang="en-US" baseline="0" dirty="0" smtClean="0"/>
              <a:t>For online collaboration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14</a:t>
            </a:fld>
            <a:endParaRPr lang="en-US"/>
          </a:p>
        </p:txBody>
      </p:sp>
    </p:spTree>
    <p:extLst>
      <p:ext uri="{BB962C8B-B14F-4D97-AF65-F5344CB8AC3E}">
        <p14:creationId xmlns:p14="http://schemas.microsoft.com/office/powerpoint/2010/main" val="429060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Students can</a:t>
            </a:r>
            <a:r>
              <a:rPr lang="en-US" baseline="0" dirty="0" smtClean="0"/>
              <a:t> collaborate in real time on a shared construction.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Show movie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There are several other kinds of tabs in VMT</a:t>
            </a:r>
          </a:p>
          <a:p>
            <a:r>
              <a:rPr lang="en-US" dirty="0" smtClean="0"/>
              <a:t>To support individual, group and classroom-wide learning</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Tools allow review</a:t>
            </a:r>
            <a:r>
              <a:rPr lang="en-US" baseline="0" dirty="0" smtClean="0"/>
              <a:t> by students, teachers, and researchers</a:t>
            </a:r>
          </a:p>
          <a:p>
            <a:r>
              <a:rPr lang="en-US" baseline="0" dirty="0" smtClean="0"/>
              <a:t>For reflection, evaluation and analysis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Play movie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Logs can be displayed with a different column for each student’s chat postings</a:t>
            </a:r>
          </a:p>
          <a:p>
            <a:r>
              <a:rPr lang="en-US" dirty="0" smtClean="0"/>
              <a:t>They</a:t>
            </a:r>
            <a:r>
              <a:rPr lang="en-US" baseline="0" dirty="0" smtClean="0"/>
              <a:t> can be filtered to display chat </a:t>
            </a:r>
            <a:r>
              <a:rPr lang="en-US" baseline="0" dirty="0" err="1" smtClean="0"/>
              <a:t>positings</a:t>
            </a:r>
            <a:r>
              <a:rPr lang="en-US" baseline="0" dirty="0" smtClean="0"/>
              <a:t>, GeoGebra events and system messages</a:t>
            </a:r>
          </a:p>
          <a:p>
            <a:r>
              <a:rPr lang="en-US" baseline="0" dirty="0" smtClean="0"/>
              <a:t>Like a student entered or left the chat room or opened a different tab or chose a GeoGebra tool</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22</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23</a:t>
            </a:fld>
            <a:endParaRPr lang="en-US"/>
          </a:p>
        </p:txBody>
      </p:sp>
    </p:spTree>
    <p:extLst>
      <p:ext uri="{BB962C8B-B14F-4D97-AF65-F5344CB8AC3E}">
        <p14:creationId xmlns:p14="http://schemas.microsoft.com/office/powerpoint/2010/main" val="185241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a:t>
            </a:r>
            <a:r>
              <a:rPr lang="en-US" baseline="0" dirty="0" smtClean="0"/>
              <a:t> tries to realize the potential of dynamic geometry</a:t>
            </a:r>
          </a:p>
          <a:p>
            <a:r>
              <a:rPr lang="en-US" baseline="0" dirty="0" smtClean="0"/>
              <a:t>It contrasts in several ways with how dynamic geometry is usually taught</a:t>
            </a:r>
          </a:p>
          <a:p>
            <a:r>
              <a:rPr lang="en-US" baseline="0" dirty="0" smtClean="0"/>
              <a:t>Of course, ours is the first collaborative versions of dynamic geometry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24</a:t>
            </a:fld>
            <a:endParaRPr lang="en-US"/>
          </a:p>
        </p:txBody>
      </p:sp>
    </p:spTree>
    <p:extLst>
      <p:ext uri="{BB962C8B-B14F-4D97-AF65-F5344CB8AC3E}">
        <p14:creationId xmlns:p14="http://schemas.microsoft.com/office/powerpoint/2010/main" val="141419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100</a:t>
            </a:r>
            <a:r>
              <a:rPr lang="en-US" baseline="0" dirty="0" smtClean="0"/>
              <a:t> GeoGebra tasks or resources designed to guide and support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25</a:t>
            </a:fld>
            <a:endParaRPr lang="en-US"/>
          </a:p>
        </p:txBody>
      </p:sp>
    </p:spTree>
    <p:extLst>
      <p:ext uri="{BB962C8B-B14F-4D97-AF65-F5344CB8AC3E}">
        <p14:creationId xmlns:p14="http://schemas.microsoft.com/office/powerpoint/2010/main" val="94130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26</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27</a:t>
            </a:fld>
            <a:endParaRPr lang="en-US"/>
          </a:p>
        </p:txBody>
      </p:sp>
    </p:spTree>
    <p:extLst>
      <p:ext uri="{BB962C8B-B14F-4D97-AF65-F5344CB8AC3E}">
        <p14:creationId xmlns:p14="http://schemas.microsoft.com/office/powerpoint/2010/main" val="1580902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a:t>
            </a:r>
            <a:r>
              <a:rPr lang="en-US" baseline="0" dirty="0" smtClean="0"/>
              <a:t> move from the technology to the collaboration itself</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28</a:t>
            </a:fld>
            <a:endParaRPr lang="en-US"/>
          </a:p>
        </p:txBody>
      </p:sp>
    </p:spTree>
    <p:extLst>
      <p:ext uri="{BB962C8B-B14F-4D97-AF65-F5344CB8AC3E}">
        <p14:creationId xmlns:p14="http://schemas.microsoft.com/office/powerpoint/2010/main" val="158090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a:t>
            </a:r>
            <a:r>
              <a:rPr lang="en-US" baseline="0" dirty="0" smtClean="0"/>
              <a:t> move from the technology to the collaboration itself</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29</a:t>
            </a:fld>
            <a:endParaRPr lang="en-US"/>
          </a:p>
        </p:txBody>
      </p:sp>
    </p:spTree>
    <p:extLst>
      <p:ext uri="{BB962C8B-B14F-4D97-AF65-F5344CB8AC3E}">
        <p14:creationId xmlns:p14="http://schemas.microsoft.com/office/powerpoint/2010/main" val="1580902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Emily’s students do a similar construction with inscribed squares.</a:t>
            </a:r>
          </a:p>
          <a:p>
            <a:r>
              <a:rPr lang="en-US" dirty="0" smtClean="0"/>
              <a:t>They</a:t>
            </a:r>
            <a:r>
              <a:rPr lang="en-US" baseline="0" dirty="0" smtClean="0"/>
              <a:t> learned how to design in the dependencies for inscribed triangles</a:t>
            </a:r>
          </a:p>
          <a:p>
            <a:r>
              <a:rPr lang="en-US" baseline="0" dirty="0" smtClean="0"/>
              <a:t>And now generalize the design method for squares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30</a:t>
            </a:fld>
            <a:endParaRPr lang="en-US"/>
          </a:p>
        </p:txBody>
      </p:sp>
    </p:spTree>
    <p:extLst>
      <p:ext uri="{BB962C8B-B14F-4D97-AF65-F5344CB8AC3E}">
        <p14:creationId xmlns:p14="http://schemas.microsoft.com/office/powerpoint/2010/main" val="2133491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31</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32</a:t>
            </a:fld>
            <a:endParaRPr lang="en-US"/>
          </a:p>
        </p:txBody>
      </p:sp>
    </p:spTree>
    <p:extLst>
      <p:ext uri="{BB962C8B-B14F-4D97-AF65-F5344CB8AC3E}">
        <p14:creationId xmlns:p14="http://schemas.microsoft.com/office/powerpoint/2010/main" val="94130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symbolizes</a:t>
            </a:r>
            <a:r>
              <a:rPr lang="en-US" baseline="0" dirty="0" smtClean="0"/>
              <a:t> my research question involving a translation from one point in time to another..</a:t>
            </a:r>
          </a:p>
          <a:p>
            <a:r>
              <a:rPr lang="en-US" baseline="0" dirty="0" smtClean="0"/>
              <a:t>When I created this graphic in 2013, I had to </a:t>
            </a:r>
            <a:r>
              <a:rPr lang="en-US" baseline="0" dirty="0" err="1" smtClean="0"/>
              <a:t>photoshop</a:t>
            </a:r>
            <a:r>
              <a:rPr lang="en-US" baseline="0" dirty="0" smtClean="0"/>
              <a:t> the image of GeoGebra on an iPad.</a:t>
            </a:r>
          </a:p>
          <a:p>
            <a:r>
              <a:rPr lang="en-US" baseline="0" dirty="0" smtClean="0"/>
              <a:t>By 2014, I was able to capture an image of GeoGebra on my iPad.</a:t>
            </a:r>
          </a:p>
          <a:p>
            <a:r>
              <a:rPr lang="en-US" baseline="0" dirty="0" smtClean="0"/>
              <a:t>That is how fast this field is changing!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5</a:t>
            </a:fld>
            <a:endParaRPr lang="en-US"/>
          </a:p>
        </p:txBody>
      </p:sp>
    </p:spTree>
    <p:extLst>
      <p:ext uri="{BB962C8B-B14F-4D97-AF65-F5344CB8AC3E}">
        <p14:creationId xmlns:p14="http://schemas.microsoft.com/office/powerpoint/2010/main" val="1564388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33</a:t>
            </a:fld>
            <a:endParaRPr lang="en-US"/>
          </a:p>
        </p:txBody>
      </p:sp>
    </p:spTree>
    <p:extLst>
      <p:ext uri="{BB962C8B-B14F-4D97-AF65-F5344CB8AC3E}">
        <p14:creationId xmlns:p14="http://schemas.microsoft.com/office/powerpoint/2010/main" val="722040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teachers during a professional development course explore a pair</a:t>
            </a:r>
            <a:r>
              <a:rPr lang="en-US" baseline="0" dirty="0" smtClean="0"/>
              <a:t> of inscribed equilateral triangles.</a:t>
            </a:r>
          </a:p>
          <a:p>
            <a:r>
              <a:rPr lang="en-US" baseline="0" dirty="0" smtClean="0"/>
              <a:t>They discover its dependencies and then construct their own, designing in the same dependencies.</a:t>
            </a:r>
          </a:p>
        </p:txBody>
      </p:sp>
      <p:sp>
        <p:nvSpPr>
          <p:cNvPr id="4" name="Slide Number Placeholder 3"/>
          <p:cNvSpPr>
            <a:spLocks noGrp="1"/>
          </p:cNvSpPr>
          <p:nvPr>
            <p:ph type="sldNum" sz="quarter" idx="10"/>
          </p:nvPr>
        </p:nvSpPr>
        <p:spPr/>
        <p:txBody>
          <a:bodyPr/>
          <a:lstStyle/>
          <a:p>
            <a:fld id="{97075F32-F94A-9949-B7C2-C105D76AAD25}" type="slidenum">
              <a:rPr lang="en-US" smtClean="0"/>
              <a:t>34</a:t>
            </a:fld>
            <a:endParaRPr lang="en-US"/>
          </a:p>
        </p:txBody>
      </p:sp>
    </p:spTree>
    <p:extLst>
      <p:ext uri="{BB962C8B-B14F-4D97-AF65-F5344CB8AC3E}">
        <p14:creationId xmlns:p14="http://schemas.microsoft.com/office/powerpoint/2010/main" val="207025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discuss their geometry</a:t>
            </a:r>
            <a:r>
              <a:rPr lang="en-US" baseline="0" dirty="0" smtClean="0"/>
              <a:t> design work</a:t>
            </a:r>
          </a:p>
          <a:p>
            <a:r>
              <a:rPr lang="en-US" baseline="0" dirty="0" smtClean="0"/>
              <a:t>Their teachers reflect on the student discourse and collaboration</a:t>
            </a:r>
          </a:p>
          <a:p>
            <a:r>
              <a:rPr lang="en-US" baseline="0" dirty="0" smtClean="0"/>
              <a:t>Researchers analyze the interaction to re-design the environment</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35</a:t>
            </a:fld>
            <a:endParaRPr lang="en-US"/>
          </a:p>
        </p:txBody>
      </p:sp>
    </p:spTree>
    <p:extLst>
      <p:ext uri="{BB962C8B-B14F-4D97-AF65-F5344CB8AC3E}">
        <p14:creationId xmlns:p14="http://schemas.microsoft.com/office/powerpoint/2010/main" val="722040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movie</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36</a:t>
            </a:fld>
            <a:endParaRPr lang="en-US"/>
          </a:p>
        </p:txBody>
      </p:sp>
    </p:spTree>
    <p:extLst>
      <p:ext uri="{BB962C8B-B14F-4D97-AF65-F5344CB8AC3E}">
        <p14:creationId xmlns:p14="http://schemas.microsoft.com/office/powerpoint/2010/main" val="2085859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VMT Project is now</a:t>
            </a:r>
            <a:r>
              <a:rPr lang="en-US" baseline="0" dirty="0" smtClean="0"/>
              <a:t> documented in a quartet of books from 2006, 2009, 2013 and 2015.</a:t>
            </a:r>
          </a:p>
        </p:txBody>
      </p:sp>
      <p:sp>
        <p:nvSpPr>
          <p:cNvPr id="4" name="Slide Number Placeholder 3"/>
          <p:cNvSpPr>
            <a:spLocks noGrp="1"/>
          </p:cNvSpPr>
          <p:nvPr>
            <p:ph type="sldNum" sz="quarter" idx="10"/>
          </p:nvPr>
        </p:nvSpPr>
        <p:spPr/>
        <p:txBody>
          <a:bodyPr/>
          <a:lstStyle/>
          <a:p>
            <a:fld id="{97075F32-F94A-9949-B7C2-C105D76AAD25}" type="slidenum">
              <a:rPr lang="en-US" smtClean="0"/>
              <a:t>37</a:t>
            </a:fld>
            <a:endParaRPr lang="en-US"/>
          </a:p>
        </p:txBody>
      </p:sp>
    </p:spTree>
    <p:extLst>
      <p:ext uri="{BB962C8B-B14F-4D97-AF65-F5344CB8AC3E}">
        <p14:creationId xmlns:p14="http://schemas.microsoft.com/office/powerpoint/2010/main" val="386878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I formulate my Research</a:t>
            </a:r>
            <a:r>
              <a:rPr lang="en-US" baseline="0" dirty="0" smtClean="0"/>
              <a:t> Question.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6</a:t>
            </a:fld>
            <a:endParaRPr lang="en-US"/>
          </a:p>
        </p:txBody>
      </p:sp>
    </p:spTree>
    <p:extLst>
      <p:ext uri="{BB962C8B-B14F-4D97-AF65-F5344CB8AC3E}">
        <p14:creationId xmlns:p14="http://schemas.microsoft.com/office/powerpoint/2010/main" val="81009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7</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8</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learning on all levels takes place largely through the small-group interaction</a:t>
            </a:r>
          </a:p>
          <a:p>
            <a:r>
              <a:rPr lang="en-US" dirty="0" smtClean="0"/>
              <a:t>This</a:t>
            </a:r>
            <a:r>
              <a:rPr lang="en-US" baseline="0" dirty="0" smtClean="0"/>
              <a:t> is guided and supported by a variety of carefully designed “resources”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9</a:t>
            </a:fld>
            <a:endParaRPr lang="en-US"/>
          </a:p>
        </p:txBody>
      </p:sp>
    </p:spTree>
    <p:extLst>
      <p:ext uri="{BB962C8B-B14F-4D97-AF65-F5344CB8AC3E}">
        <p14:creationId xmlns:p14="http://schemas.microsoft.com/office/powerpoint/2010/main" val="2546209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students are given more complicated constructions</a:t>
            </a:r>
          </a:p>
          <a:p>
            <a:r>
              <a:rPr lang="en-US" dirty="0" smtClean="0"/>
              <a:t>And they are able to create their own custom</a:t>
            </a:r>
            <a:r>
              <a:rPr lang="en-US" baseline="0" dirty="0" smtClean="0"/>
              <a:t> tools, to package construction sequences</a:t>
            </a:r>
            <a:endParaRPr lang="en-US" dirty="0" smtClean="0"/>
          </a:p>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11</a:t>
            </a:fld>
            <a:endParaRPr lang="en-US"/>
          </a:p>
        </p:txBody>
      </p:sp>
    </p:spTree>
    <p:extLst>
      <p:ext uri="{BB962C8B-B14F-4D97-AF65-F5344CB8AC3E}">
        <p14:creationId xmlns:p14="http://schemas.microsoft.com/office/powerpoint/2010/main" val="114019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12</a:t>
            </a:fld>
            <a:endParaRPr lang="en-US"/>
          </a:p>
        </p:txBody>
      </p:sp>
    </p:spTree>
    <p:extLst>
      <p:ext uri="{BB962C8B-B14F-4D97-AF65-F5344CB8AC3E}">
        <p14:creationId xmlns:p14="http://schemas.microsoft.com/office/powerpoint/2010/main" val="893510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276225" y="0"/>
            <a:ext cx="1755775" cy="3548063"/>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pic>
        <p:nvPicPr>
          <p:cNvPr id="6" name="Picture 7" descr="ic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vmt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743323" y="3721473"/>
            <a:ext cx="5120640" cy="1581150"/>
          </a:xfrm>
        </p:spPr>
        <p:txBody>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8" name="Slide Number Placeholder 5"/>
          <p:cNvSpPr>
            <a:spLocks noGrp="1"/>
          </p:cNvSpPr>
          <p:nvPr>
            <p:ph type="sldNum" sz="quarter" idx="10"/>
          </p:nvPr>
        </p:nvSpPr>
        <p:spPr/>
        <p:txBody>
          <a:bodyPr/>
          <a:lstStyle>
            <a:lvl1pPr>
              <a:defRPr/>
            </a:lvl1pPr>
          </a:lstStyle>
          <a:p>
            <a:pPr>
              <a:defRPr/>
            </a:pPr>
            <a:fld id="{B6AE1500-1571-C349-B6F7-13F04DA347A1}" type="slidenum">
              <a:rPr lang="en-US" smtClean="0"/>
              <a:pPr>
                <a:defRPr/>
              </a:pPr>
              <a:t>‹#›</a:t>
            </a:fld>
            <a:endParaRPr lang="en-US" dirty="0"/>
          </a:p>
        </p:txBody>
      </p:sp>
      <p:pic>
        <p:nvPicPr>
          <p:cNvPr id="9" name="Picture 7" descr="icon.tif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vmt logo.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08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7CE4D57A-E394-3F41-9195-70210AC09532}" type="datetimeFigureOut">
              <a:rPr lang="en-US" smtClean="0"/>
              <a:pPr>
                <a:defRPr/>
              </a:pPr>
              <a:t>6/3/15</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B35CB-B6FE-7B4D-B161-522C48130C95}" type="slidenum">
              <a:rPr lang="en-US" smtClean="0"/>
              <a:pPr>
                <a:defRPr/>
              </a:pPr>
              <a:t>‹#›</a:t>
            </a:fld>
            <a:endParaRPr lang="en-US"/>
          </a:p>
        </p:txBody>
      </p:sp>
    </p:spTree>
    <p:extLst>
      <p:ext uri="{BB962C8B-B14F-4D97-AF65-F5344CB8AC3E}">
        <p14:creationId xmlns:p14="http://schemas.microsoft.com/office/powerpoint/2010/main" val="425079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5990C2BC-A1C6-184D-B698-693F34ACC131}" type="datetimeFigureOut">
              <a:rPr lang="en-US" smtClean="0"/>
              <a:pPr>
                <a:defRPr/>
              </a:pPr>
              <a:t>6/3/15</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BB9F8A-4B18-1647-AAC1-AC317952C645}" type="slidenum">
              <a:rPr lang="en-US" smtClean="0"/>
              <a:pPr>
                <a:defRPr/>
              </a:pPr>
              <a:t>‹#›</a:t>
            </a:fld>
            <a:endParaRPr lang="en-US"/>
          </a:p>
        </p:txBody>
      </p:sp>
    </p:spTree>
    <p:extLst>
      <p:ext uri="{BB962C8B-B14F-4D97-AF65-F5344CB8AC3E}">
        <p14:creationId xmlns:p14="http://schemas.microsoft.com/office/powerpoint/2010/main" val="284891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7"/>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Trebuchet MS"/>
              <a:buNone/>
              <a:defRPr sz="3600" b="1">
                <a:solidFill>
                  <a:schemeClr val="lt2"/>
                </a:solidFill>
                <a:latin typeface="Trebuchet MS"/>
                <a:ea typeface="Trebuchet MS"/>
                <a:cs typeface="Trebuchet MS"/>
                <a:sym typeface="Trebuchet MS"/>
              </a:defRPr>
            </a:lvl1pPr>
            <a:lvl2pPr algn="l" rtl="0">
              <a:spcBef>
                <a:spcPts val="0"/>
              </a:spcBef>
              <a:buSzPct val="100000"/>
              <a:buFont typeface="Trebuchet MS"/>
              <a:buNone/>
              <a:defRPr sz="3600" b="1">
                <a:solidFill>
                  <a:schemeClr val="lt2"/>
                </a:solidFill>
                <a:latin typeface="Trebuchet MS"/>
                <a:ea typeface="Trebuchet MS"/>
                <a:cs typeface="Trebuchet MS"/>
                <a:sym typeface="Trebuchet MS"/>
              </a:defRPr>
            </a:lvl2pPr>
            <a:lvl3pPr algn="l" rtl="0">
              <a:spcBef>
                <a:spcPts val="0"/>
              </a:spcBef>
              <a:buSzPct val="100000"/>
              <a:buFont typeface="Trebuchet MS"/>
              <a:buNone/>
              <a:defRPr sz="3600" b="1">
                <a:solidFill>
                  <a:schemeClr val="lt2"/>
                </a:solidFill>
                <a:latin typeface="Trebuchet MS"/>
                <a:ea typeface="Trebuchet MS"/>
                <a:cs typeface="Trebuchet MS"/>
                <a:sym typeface="Trebuchet MS"/>
              </a:defRPr>
            </a:lvl3pPr>
            <a:lvl4pPr algn="l" rtl="0">
              <a:spcBef>
                <a:spcPts val="0"/>
              </a:spcBef>
              <a:buSzPct val="100000"/>
              <a:buFont typeface="Trebuchet MS"/>
              <a:buNone/>
              <a:defRPr sz="3600" b="1">
                <a:solidFill>
                  <a:schemeClr val="lt2"/>
                </a:solidFill>
                <a:latin typeface="Trebuchet MS"/>
                <a:ea typeface="Trebuchet MS"/>
                <a:cs typeface="Trebuchet MS"/>
                <a:sym typeface="Trebuchet MS"/>
              </a:defRPr>
            </a:lvl4pPr>
            <a:lvl5pPr algn="l" rtl="0">
              <a:spcBef>
                <a:spcPts val="0"/>
              </a:spcBef>
              <a:buSzPct val="100000"/>
              <a:buFont typeface="Trebuchet MS"/>
              <a:buNone/>
              <a:defRPr sz="3600" b="1">
                <a:solidFill>
                  <a:schemeClr val="lt2"/>
                </a:solidFill>
                <a:latin typeface="Trebuchet MS"/>
                <a:ea typeface="Trebuchet MS"/>
                <a:cs typeface="Trebuchet MS"/>
                <a:sym typeface="Trebuchet MS"/>
              </a:defRPr>
            </a:lvl5pPr>
            <a:lvl6pPr algn="l" rtl="0">
              <a:spcBef>
                <a:spcPts val="0"/>
              </a:spcBef>
              <a:buSzPct val="100000"/>
              <a:buFont typeface="Trebuchet MS"/>
              <a:buNone/>
              <a:defRPr sz="3600" b="1">
                <a:solidFill>
                  <a:schemeClr val="lt2"/>
                </a:solidFill>
                <a:latin typeface="Trebuchet MS"/>
                <a:ea typeface="Trebuchet MS"/>
                <a:cs typeface="Trebuchet MS"/>
                <a:sym typeface="Trebuchet MS"/>
              </a:defRPr>
            </a:lvl6pPr>
            <a:lvl7pPr algn="l" rtl="0">
              <a:spcBef>
                <a:spcPts val="0"/>
              </a:spcBef>
              <a:buSzPct val="100000"/>
              <a:buFont typeface="Trebuchet MS"/>
              <a:buNone/>
              <a:defRPr sz="3600" b="1">
                <a:solidFill>
                  <a:schemeClr val="lt2"/>
                </a:solidFill>
                <a:latin typeface="Trebuchet MS"/>
                <a:ea typeface="Trebuchet MS"/>
                <a:cs typeface="Trebuchet MS"/>
                <a:sym typeface="Trebuchet MS"/>
              </a:defRPr>
            </a:lvl7pPr>
            <a:lvl8pPr algn="l" rtl="0">
              <a:spcBef>
                <a:spcPts val="0"/>
              </a:spcBef>
              <a:buSzPct val="100000"/>
              <a:buFont typeface="Trebuchet MS"/>
              <a:buNone/>
              <a:defRPr sz="3600" b="1">
                <a:solidFill>
                  <a:schemeClr val="lt2"/>
                </a:solidFill>
                <a:latin typeface="Trebuchet MS"/>
                <a:ea typeface="Trebuchet MS"/>
                <a:cs typeface="Trebuchet MS"/>
                <a:sym typeface="Trebuchet MS"/>
              </a:defRPr>
            </a:lvl8pPr>
            <a:lvl9pPr algn="l" rtl="0">
              <a:spcBef>
                <a:spcPts val="0"/>
              </a:spcBef>
              <a:buSzPct val="100000"/>
              <a:buFont typeface="Trebuchet MS"/>
              <a:buNone/>
              <a:defRPr sz="3600" b="1">
                <a:solidFill>
                  <a:schemeClr val="lt2"/>
                </a:solidFill>
                <a:latin typeface="Trebuchet MS"/>
                <a:ea typeface="Trebuchet MS"/>
                <a:cs typeface="Trebuchet MS"/>
                <a:sym typeface="Trebuchet MS"/>
              </a:defRPr>
            </a:lvl9pPr>
          </a:lstStyle>
          <a:p>
            <a:endParaRPr/>
          </a:p>
        </p:txBody>
      </p:sp>
      <p:sp>
        <p:nvSpPr>
          <p:cNvPr id="27" name="Shape 27"/>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067340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4"/>
          <p:cNvSpPr>
            <a:spLocks noChangeAspect="1" noEditPoints="1"/>
          </p:cNvSpPr>
          <p:nvPr/>
        </p:nvSpPr>
        <p:spPr bwMode="auto">
          <a:xfrm>
            <a:off x="5475288" y="0"/>
            <a:ext cx="3394075" cy="6858000"/>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98"/>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5" name="Title Placeholder 1"/>
          <p:cNvSpPr>
            <a:spLocks noGrp="1"/>
          </p:cNvSpPr>
          <p:nvPr>
            <p:ph type="title"/>
          </p:nvPr>
        </p:nvSpPr>
        <p:spPr>
          <a:xfrm>
            <a:off x="276225" y="228601"/>
            <a:ext cx="8591550" cy="622528"/>
          </a:xfrm>
          <a:prstGeom prst="rect">
            <a:avLst/>
          </a:prstGeom>
        </p:spPr>
        <p:txBody>
          <a:bodyPr rtlCol="0">
            <a:normAutofit/>
          </a:bodyPr>
          <a:lstStyle>
            <a:lvl1pPr algn="ctr">
              <a:defRPr/>
            </a:lvl1pPr>
          </a:lstStyle>
          <a:p>
            <a:r>
              <a:rPr lang="en-US" smtClean="0"/>
              <a:t>Click to edit Master title style</a:t>
            </a:r>
            <a:endParaRPr lang="en-US" dirty="0"/>
          </a:p>
        </p:txBody>
      </p:sp>
      <p:sp>
        <p:nvSpPr>
          <p:cNvPr id="31" name="Content Placeholder 30"/>
          <p:cNvSpPr>
            <a:spLocks noGrp="1"/>
          </p:cNvSpPr>
          <p:nvPr>
            <p:ph sz="quarter" idx="13"/>
          </p:nvPr>
        </p:nvSpPr>
        <p:spPr>
          <a:xfrm>
            <a:off x="274320" y="851128"/>
            <a:ext cx="8595360" cy="5385080"/>
          </a:xfrm>
        </p:spPr>
        <p:txBody>
          <a:bodyPr/>
          <a:lstStyle>
            <a:lvl2pPr marL="171450" indent="0">
              <a:buNone/>
              <a:defRPr sz="2400" b="1" i="0" baseline="0">
                <a:latin typeface="Times New Roman"/>
                <a:cs typeface="Times New Roman"/>
                <a:sym typeface="Wingdings"/>
              </a:defRPr>
            </a:lvl2pPr>
            <a:lvl4pPr>
              <a:defRPr sz="2000" b="1" i="0">
                <a:latin typeface="Times New Roman"/>
                <a:cs typeface="Times New Roman"/>
              </a:defRPr>
            </a:lvl4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14"/>
          </p:nvPr>
        </p:nvSpPr>
        <p:spPr/>
        <p:txBody>
          <a:bodyPr/>
          <a:lstStyle>
            <a:lvl1pPr>
              <a:defRPr/>
            </a:lvl1pPr>
          </a:lstStyle>
          <a:p>
            <a:pPr>
              <a:defRPr/>
            </a:pPr>
            <a:fld id="{278AE73C-E4CA-1747-82CD-CE6016D55A39}" type="slidenum">
              <a:rPr lang="en-US" smtClean="0"/>
              <a:pPr>
                <a:defRPr/>
              </a:pPr>
              <a:t>‹#›</a:t>
            </a:fld>
            <a:endParaRPr lang="en-US"/>
          </a:p>
        </p:txBody>
      </p:sp>
    </p:spTree>
    <p:extLst>
      <p:ext uri="{BB962C8B-B14F-4D97-AF65-F5344CB8AC3E}">
        <p14:creationId xmlns:p14="http://schemas.microsoft.com/office/powerpoint/2010/main" val="318314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34925" y="136525"/>
            <a:ext cx="3325813" cy="6721475"/>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5" name="Subtitle 2"/>
          <p:cNvSpPr>
            <a:spLocks noGrp="1"/>
          </p:cNvSpPr>
          <p:nvPr>
            <p:ph type="subTitle" idx="1"/>
          </p:nvPr>
        </p:nvSpPr>
        <p:spPr>
          <a:xfrm>
            <a:off x="3743324" y="1400174"/>
            <a:ext cx="5120640" cy="1476375"/>
          </a:xfrm>
        </p:spPr>
        <p:txBody>
          <a:bodyPr anchor="b" anchorCtr="0"/>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065F5BBD-55F4-C94E-8405-DFFF332A5158}" type="datetimeFigureOut">
              <a:rPr lang="en-US" smtClean="0"/>
              <a:pPr>
                <a:defRPr/>
              </a:pPr>
              <a:t>6/3/15</a:t>
            </a:fld>
            <a:endParaRPr lang="en-US"/>
          </a:p>
        </p:txBody>
      </p:sp>
      <p:sp>
        <p:nvSpPr>
          <p:cNvPr id="7"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F90FE82-3957-A746-8F51-0A799FF9CB69}" type="slidenum">
              <a:rPr lang="en-US" smtClean="0"/>
              <a:pPr>
                <a:defRPr/>
              </a:pPr>
              <a:t>‹#›</a:t>
            </a:fld>
            <a:endParaRPr lang="en-US"/>
          </a:p>
        </p:txBody>
      </p:sp>
    </p:spTree>
    <p:extLst>
      <p:ext uri="{BB962C8B-B14F-4D97-AF65-F5344CB8AC3E}">
        <p14:creationId xmlns:p14="http://schemas.microsoft.com/office/powerpoint/2010/main" val="377400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EA76FC6-C966-594B-8D80-EE41F231C75E}" type="datetimeFigureOut">
              <a:rPr lang="en-US" smtClean="0"/>
              <a:pPr>
                <a:defRPr/>
              </a:pPr>
              <a:t>6/3/15</a:t>
            </a:fld>
            <a:endParaRPr lang="en-US"/>
          </a:p>
        </p:txBody>
      </p:sp>
      <p:sp>
        <p:nvSpPr>
          <p:cNvPr id="6"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7"/>
          </p:nvPr>
        </p:nvSpPr>
        <p:spPr/>
        <p:txBody>
          <a:bodyPr/>
          <a:lstStyle>
            <a:lvl1pPr>
              <a:defRPr/>
            </a:lvl1pPr>
          </a:lstStyle>
          <a:p>
            <a:pPr>
              <a:defRPr/>
            </a:pPr>
            <a:fld id="{B590E4B1-E564-9645-AA19-6D63D0486369}" type="slidenum">
              <a:rPr lang="en-US" smtClean="0"/>
              <a:pPr>
                <a:defRPr/>
              </a:pPr>
              <a:t>‹#›</a:t>
            </a:fld>
            <a:endParaRPr lang="en-US"/>
          </a:p>
        </p:txBody>
      </p:sp>
    </p:spTree>
    <p:extLst>
      <p:ext uri="{BB962C8B-B14F-4D97-AF65-F5344CB8AC3E}">
        <p14:creationId xmlns:p14="http://schemas.microsoft.com/office/powerpoint/2010/main" val="3772428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6"/>
          <p:cNvSpPr>
            <a:spLocks noGrp="1"/>
          </p:cNvSpPr>
          <p:nvPr>
            <p:ph type="dt" sz="half" idx="16"/>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ACDACFDA-4595-AC44-9F50-1E1E23E40B29}" type="datetimeFigureOut">
              <a:rPr lang="en-US" smtClean="0"/>
              <a:pPr>
                <a:defRPr/>
              </a:pPr>
              <a:t>6/3/15</a:t>
            </a:fld>
            <a:endParaRPr lang="en-US"/>
          </a:p>
        </p:txBody>
      </p:sp>
      <p:sp>
        <p:nvSpPr>
          <p:cNvPr id="8" name="Footer Placeholder 7"/>
          <p:cNvSpPr>
            <a:spLocks noGrp="1"/>
          </p:cNvSpPr>
          <p:nvPr>
            <p:ph type="ftr" sz="quarter" idx="17"/>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8"/>
          </p:nvPr>
        </p:nvSpPr>
        <p:spPr/>
        <p:txBody>
          <a:bodyPr/>
          <a:lstStyle>
            <a:lvl1pPr>
              <a:defRPr/>
            </a:lvl1pPr>
          </a:lstStyle>
          <a:p>
            <a:pPr>
              <a:defRPr/>
            </a:pPr>
            <a:fld id="{6D1DC34F-23D5-734B-BDAB-EE91249A5918}" type="slidenum">
              <a:rPr lang="en-US" smtClean="0"/>
              <a:pPr>
                <a:defRPr/>
              </a:pPr>
              <a:t>‹#›</a:t>
            </a:fld>
            <a:endParaRPr lang="en-US"/>
          </a:p>
        </p:txBody>
      </p:sp>
    </p:spTree>
    <p:extLst>
      <p:ext uri="{BB962C8B-B14F-4D97-AF65-F5344CB8AC3E}">
        <p14:creationId xmlns:p14="http://schemas.microsoft.com/office/powerpoint/2010/main" val="2928112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3" name="Date Placeholder 2"/>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tx2"/>
                </a:solidFill>
                <a:latin typeface="+mn-lt"/>
                <a:ea typeface="+mn-ea"/>
                <a:cs typeface="+mn-cs"/>
              </a:defRPr>
            </a:lvl1pPr>
          </a:lstStyle>
          <a:p>
            <a:pPr>
              <a:defRPr/>
            </a:pPr>
            <a:fld id="{ACB69DD5-9D8A-5448-B29B-6ED762C0820C}" type="datetimeFigureOut">
              <a:rPr lang="en-US" smtClean="0"/>
              <a:pPr>
                <a:defRPr/>
              </a:pPr>
              <a:t>6/3/15</a:t>
            </a:fld>
            <a:endParaRPr lang="en-US"/>
          </a:p>
        </p:txBody>
      </p:sp>
      <p:sp>
        <p:nvSpPr>
          <p:cNvPr id="4" name="Footer Placeholder 3"/>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29FC918-05DB-B449-A38A-C569CA96EA11}" type="slidenum">
              <a:rPr lang="en-US" smtClean="0"/>
              <a:pPr>
                <a:defRPr/>
              </a:pPr>
              <a:t>‹#›</a:t>
            </a:fld>
            <a:endParaRPr lang="en-US"/>
          </a:p>
        </p:txBody>
      </p:sp>
    </p:spTree>
    <p:extLst>
      <p:ext uri="{BB962C8B-B14F-4D97-AF65-F5344CB8AC3E}">
        <p14:creationId xmlns:p14="http://schemas.microsoft.com/office/powerpoint/2010/main" val="2818508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907D017-9E02-7F43-ACC2-D24576F328DE}" type="datetimeFigureOut">
              <a:rPr lang="en-US" smtClean="0"/>
              <a:pPr>
                <a:defRPr/>
              </a:pPr>
              <a:t>6/3/15</a:t>
            </a:fld>
            <a:endParaRPr lang="en-US"/>
          </a:p>
        </p:txBody>
      </p:sp>
      <p:sp>
        <p:nvSpPr>
          <p:cNvPr id="3" name="Footer Placeholder 2"/>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7380169-5EE1-3340-8E0E-52C321322664}" type="slidenum">
              <a:rPr lang="en-US" smtClean="0"/>
              <a:pPr>
                <a:defRPr/>
              </a:pPr>
              <a:t>‹#›</a:t>
            </a:fld>
            <a:endParaRPr lang="en-US"/>
          </a:p>
        </p:txBody>
      </p:sp>
    </p:spTree>
    <p:extLst>
      <p:ext uri="{BB962C8B-B14F-4D97-AF65-F5344CB8AC3E}">
        <p14:creationId xmlns:p14="http://schemas.microsoft.com/office/powerpoint/2010/main" val="270196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Placeholder 1"/>
          <p:cNvSpPr>
            <a:spLocks noGrp="1"/>
          </p:cNvSpPr>
          <p:nvPr>
            <p:ph type="title"/>
          </p:nvPr>
        </p:nvSpPr>
        <p:spPr>
          <a:xfrm>
            <a:off x="276225" y="228601"/>
            <a:ext cx="2834640" cy="1298448"/>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B8408711-4CA7-D045-9657-0841A367FB31}" type="datetimeFigureOut">
              <a:rPr lang="en-US" smtClean="0"/>
              <a:pPr>
                <a:defRPr/>
              </a:pPr>
              <a:t>6/3/15</a:t>
            </a:fld>
            <a:endParaRPr lang="en-US"/>
          </a:p>
        </p:txBody>
      </p:sp>
      <p:sp>
        <p:nvSpPr>
          <p:cNvPr id="7"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00AEA135-4D65-CB46-8F02-CC4CD5E81680}" type="slidenum">
              <a:rPr lang="en-US" smtClean="0"/>
              <a:pPr>
                <a:defRPr/>
              </a:pPr>
              <a:t>‹#›</a:t>
            </a:fld>
            <a:endParaRPr lang="en-US"/>
          </a:p>
        </p:txBody>
      </p:sp>
    </p:spTree>
    <p:extLst>
      <p:ext uri="{BB962C8B-B14F-4D97-AF65-F5344CB8AC3E}">
        <p14:creationId xmlns:p14="http://schemas.microsoft.com/office/powerpoint/2010/main" val="4104405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21" name="Title Placeholder 1"/>
          <p:cNvSpPr>
            <a:spLocks noGrp="1"/>
          </p:cNvSpPr>
          <p:nvPr>
            <p:ph type="title"/>
          </p:nvPr>
        </p:nvSpPr>
        <p:spPr>
          <a:xfrm>
            <a:off x="276224" y="228600"/>
            <a:ext cx="2834640" cy="1295399"/>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6" name="Date Placeholder 4"/>
          <p:cNvSpPr>
            <a:spLocks noGrp="1"/>
          </p:cNvSpPr>
          <p:nvPr>
            <p:ph type="dt" sz="half" idx="14"/>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AC9F4A5F-5982-984D-938D-5CFBC9C3E3F1}" type="datetimeFigureOut">
              <a:rPr lang="en-US" smtClean="0"/>
              <a:pPr>
                <a:defRPr/>
              </a:pPr>
              <a:t>6/3/15</a:t>
            </a:fld>
            <a:endParaRPr lang="en-US"/>
          </a:p>
        </p:txBody>
      </p:sp>
      <p:sp>
        <p:nvSpPr>
          <p:cNvPr id="7" name="Footer Placeholder 5"/>
          <p:cNvSpPr>
            <a:spLocks noGrp="1"/>
          </p:cNvSpPr>
          <p:nvPr>
            <p:ph type="ftr" sz="quarter" idx="15"/>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C7C18A90-BA0C-B240-AB66-4DF69E4642D3}" type="slidenum">
              <a:rPr lang="en-US" smtClean="0"/>
              <a:pPr>
                <a:defRPr/>
              </a:pPr>
              <a:t>‹#›</a:t>
            </a:fld>
            <a:endParaRPr lang="en-US"/>
          </a:p>
        </p:txBody>
      </p:sp>
    </p:spTree>
    <p:extLst>
      <p:ext uri="{BB962C8B-B14F-4D97-AF65-F5344CB8AC3E}">
        <p14:creationId xmlns:p14="http://schemas.microsoft.com/office/powerpoint/2010/main" val="822952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6225" y="228600"/>
            <a:ext cx="85915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76225" y="1295400"/>
            <a:ext cx="8591550" cy="4933950"/>
          </a:xfrm>
          <a:prstGeom prst="rect">
            <a:avLst/>
          </a:prstGeom>
        </p:spPr>
        <p:txBody>
          <a:bodyPr vert="horz" lIns="91440" tIns="45720" rIns="91440" bIns="45720" rtlCol="0">
            <a:normAutofit/>
          </a:bodyPr>
          <a:lstStyle/>
          <a:p>
            <a:pPr lvl="0"/>
            <a:r>
              <a:rPr lang="en-US" dirty="0" smtClean="0"/>
              <a:t>Click to edit Master text styles</a:t>
            </a:r>
          </a:p>
          <a:p>
            <a:pPr lvl="3"/>
            <a:r>
              <a:rPr lang="en-US" dirty="0" smtClean="0"/>
              <a:t>	Second level</a:t>
            </a:r>
          </a:p>
          <a:p>
            <a:pPr lvl="4"/>
            <a:r>
              <a:rPr lang="en-US" dirty="0" smtClean="0"/>
              <a:t>      Third level</a:t>
            </a: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fontAlgn="auto">
              <a:spcBef>
                <a:spcPts val="0"/>
              </a:spcBef>
              <a:spcAft>
                <a:spcPts val="0"/>
              </a:spcAft>
              <a:defRPr sz="1600" b="1">
                <a:solidFill>
                  <a:schemeClr val="tx2"/>
                </a:solidFill>
                <a:latin typeface="+mn-lt"/>
                <a:ea typeface="+mn-ea"/>
                <a:cs typeface="+mn-cs"/>
              </a:defRPr>
            </a:lvl1pPr>
          </a:lstStyle>
          <a:p>
            <a:pPr>
              <a:defRPr/>
            </a:pPr>
            <a:fld id="{937B4579-BA2E-3B4E-A3D0-8963B05FED8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eaLnBrk="1" fontAlgn="base" hangingPunct="1">
        <a:spcBef>
          <a:spcPts val="400"/>
        </a:spcBef>
        <a:spcAft>
          <a:spcPct val="0"/>
        </a:spcAft>
        <a:defRPr sz="3600" b="1" kern="1200">
          <a:solidFill>
            <a:srgbClr val="660066"/>
          </a:solidFill>
          <a:latin typeface="+mj-lt"/>
          <a:ea typeface="ＭＳ Ｐゴシック" charset="0"/>
          <a:cs typeface="Tunga" pitchFamily="2"/>
        </a:defRPr>
      </a:lvl1pPr>
      <a:lvl2pPr algn="ctr" rtl="0" eaLnBrk="1" fontAlgn="base" hangingPunct="1">
        <a:spcBef>
          <a:spcPts val="400"/>
        </a:spcBef>
        <a:spcAft>
          <a:spcPct val="0"/>
        </a:spcAft>
        <a:defRPr sz="3600" b="1">
          <a:solidFill>
            <a:srgbClr val="660066"/>
          </a:solidFill>
          <a:latin typeface="Candara" charset="0"/>
          <a:ea typeface="ＭＳ Ｐゴシック" charset="0"/>
        </a:defRPr>
      </a:lvl2pPr>
      <a:lvl3pPr algn="ctr" rtl="0" eaLnBrk="1" fontAlgn="base" hangingPunct="1">
        <a:spcBef>
          <a:spcPts val="400"/>
        </a:spcBef>
        <a:spcAft>
          <a:spcPct val="0"/>
        </a:spcAft>
        <a:defRPr sz="3600" b="1">
          <a:solidFill>
            <a:srgbClr val="660066"/>
          </a:solidFill>
          <a:latin typeface="Candara" charset="0"/>
          <a:ea typeface="ＭＳ Ｐゴシック" charset="0"/>
        </a:defRPr>
      </a:lvl3pPr>
      <a:lvl4pPr algn="ctr" rtl="0" eaLnBrk="1" fontAlgn="base" hangingPunct="1">
        <a:spcBef>
          <a:spcPts val="400"/>
        </a:spcBef>
        <a:spcAft>
          <a:spcPct val="0"/>
        </a:spcAft>
        <a:defRPr sz="3600" b="1">
          <a:solidFill>
            <a:srgbClr val="660066"/>
          </a:solidFill>
          <a:latin typeface="Candara" charset="0"/>
          <a:ea typeface="ＭＳ Ｐゴシック" charset="0"/>
        </a:defRPr>
      </a:lvl4pPr>
      <a:lvl5pPr algn="ctr" rtl="0" eaLnBrk="1" fontAlgn="base" hangingPunct="1">
        <a:spcBef>
          <a:spcPts val="400"/>
        </a:spcBef>
        <a:spcAft>
          <a:spcPct val="0"/>
        </a:spcAft>
        <a:defRPr sz="3600" b="1">
          <a:solidFill>
            <a:srgbClr val="660066"/>
          </a:solidFill>
          <a:latin typeface="Candara" charset="0"/>
          <a:ea typeface="ＭＳ Ｐゴシック" charset="0"/>
        </a:defRPr>
      </a:lvl5pPr>
      <a:lvl6pPr marL="457200" algn="l" rtl="0" eaLnBrk="1" fontAlgn="base" hangingPunct="1">
        <a:spcBef>
          <a:spcPts val="400"/>
        </a:spcBef>
        <a:spcAft>
          <a:spcPct val="0"/>
        </a:spcAft>
        <a:defRPr sz="3600">
          <a:solidFill>
            <a:schemeClr val="tx2"/>
          </a:solidFill>
          <a:latin typeface="Candara" charset="0"/>
          <a:ea typeface="ＭＳ Ｐゴシック" charset="0"/>
        </a:defRPr>
      </a:lvl6pPr>
      <a:lvl7pPr marL="914400" algn="l" rtl="0" eaLnBrk="1" fontAlgn="base" hangingPunct="1">
        <a:spcBef>
          <a:spcPts val="400"/>
        </a:spcBef>
        <a:spcAft>
          <a:spcPct val="0"/>
        </a:spcAft>
        <a:defRPr sz="3600">
          <a:solidFill>
            <a:schemeClr val="tx2"/>
          </a:solidFill>
          <a:latin typeface="Candara" charset="0"/>
          <a:ea typeface="ＭＳ Ｐゴシック" charset="0"/>
        </a:defRPr>
      </a:lvl7pPr>
      <a:lvl8pPr marL="1371600" algn="l" rtl="0" eaLnBrk="1" fontAlgn="base" hangingPunct="1">
        <a:spcBef>
          <a:spcPts val="400"/>
        </a:spcBef>
        <a:spcAft>
          <a:spcPct val="0"/>
        </a:spcAft>
        <a:defRPr sz="3600">
          <a:solidFill>
            <a:schemeClr val="tx2"/>
          </a:solidFill>
          <a:latin typeface="Candara" charset="0"/>
          <a:ea typeface="ＭＳ Ｐゴシック" charset="0"/>
        </a:defRPr>
      </a:lvl8pPr>
      <a:lvl9pPr marL="1828800" algn="l" rtl="0" eaLnBrk="1" fontAlgn="base" hangingPunct="1">
        <a:spcBef>
          <a:spcPts val="400"/>
        </a:spcBef>
        <a:spcAft>
          <a:spcPct val="0"/>
        </a:spcAft>
        <a:defRPr sz="3600">
          <a:solidFill>
            <a:schemeClr val="tx2"/>
          </a:solidFill>
          <a:latin typeface="Candara" charset="0"/>
          <a:ea typeface="ＭＳ Ｐゴシック" charset="0"/>
        </a:defRPr>
      </a:lvl9pPr>
    </p:titleStyle>
    <p:bodyStyle>
      <a:lvl1pPr marL="0" indent="0" algn="l" rtl="0" eaLnBrk="1" fontAlgn="base" hangingPunct="1">
        <a:spcBef>
          <a:spcPts val="600"/>
        </a:spcBef>
        <a:spcAft>
          <a:spcPct val="0"/>
        </a:spcAft>
        <a:buClr>
          <a:schemeClr val="accent1"/>
        </a:buClr>
        <a:buFontTx/>
        <a:buNone/>
        <a:defRPr sz="2800" b="1" kern="1200" spc="30">
          <a:solidFill>
            <a:schemeClr val="tx2"/>
          </a:solidFill>
          <a:latin typeface="Times New Roman"/>
          <a:ea typeface="ＭＳ Ｐゴシック" charset="0"/>
          <a:cs typeface="Times New Roman"/>
        </a:defRPr>
      </a:lvl1pPr>
      <a:lvl2pPr marL="344488" indent="-173038" algn="l" rtl="0" eaLnBrk="1" fontAlgn="base" hangingPunct="1">
        <a:spcBef>
          <a:spcPts val="600"/>
        </a:spcBef>
        <a:spcAft>
          <a:spcPct val="0"/>
        </a:spcAft>
        <a:buClr>
          <a:schemeClr val="accent1"/>
        </a:buClr>
        <a:buFont typeface="Arial" charset="0"/>
        <a:buChar char="•"/>
        <a:defRPr sz="2000" kern="1200">
          <a:solidFill>
            <a:schemeClr val="tx2"/>
          </a:solidFill>
          <a:latin typeface="+mn-lt"/>
          <a:ea typeface="ＭＳ Ｐゴシック" charset="0"/>
          <a:cs typeface="Tahoma" pitchFamily="34" charset="0"/>
        </a:defRPr>
      </a:lvl2pPr>
      <a:lvl3pPr marL="515938" indent="-173038" algn="l" rtl="0" eaLnBrk="1" fontAlgn="base" hangingPunct="1">
        <a:spcBef>
          <a:spcPts val="600"/>
        </a:spcBef>
        <a:spcAft>
          <a:spcPct val="0"/>
        </a:spcAft>
        <a:buClr>
          <a:schemeClr val="accent1"/>
        </a:buClr>
        <a:buFont typeface="Wingdings" charset="0"/>
        <a:buChar char="à"/>
        <a:defRPr kern="1200">
          <a:solidFill>
            <a:schemeClr val="tx2"/>
          </a:solidFill>
          <a:latin typeface="+mn-lt"/>
          <a:ea typeface="ＭＳ Ｐゴシック" charset="0"/>
          <a:cs typeface="Tahoma" pitchFamily="34" charset="0"/>
        </a:defRPr>
      </a:lvl3pPr>
      <a:lvl4pPr marL="857250" indent="-342900" algn="l" rtl="0" eaLnBrk="1" fontAlgn="base" hangingPunct="1">
        <a:spcBef>
          <a:spcPts val="600"/>
        </a:spcBef>
        <a:spcAft>
          <a:spcPct val="0"/>
        </a:spcAft>
        <a:buClr>
          <a:schemeClr val="accent1"/>
        </a:buClr>
        <a:buFont typeface="Wingdings" charset="0"/>
        <a:buChar char="Ø"/>
        <a:defRPr sz="2400" b="1" kern="1200">
          <a:solidFill>
            <a:schemeClr val="tx2"/>
          </a:solidFill>
          <a:latin typeface="Times New Roman"/>
          <a:ea typeface="ＭＳ Ｐゴシック" charset="0"/>
          <a:cs typeface="Times New Roman"/>
          <a:sym typeface="Wingdings" charset="0"/>
        </a:defRPr>
      </a:lvl4pPr>
      <a:lvl5pPr marL="971550" indent="-285750" algn="l" rtl="0" eaLnBrk="1" fontAlgn="base" hangingPunct="1">
        <a:spcBef>
          <a:spcPts val="600"/>
        </a:spcBef>
        <a:spcAft>
          <a:spcPct val="0"/>
        </a:spcAft>
        <a:buClr>
          <a:schemeClr val="accent1"/>
        </a:buClr>
        <a:buFont typeface="Wingdings" charset="0"/>
        <a:buChar char="u"/>
        <a:defRPr sz="2000" b="1" kern="1200">
          <a:solidFill>
            <a:schemeClr val="tx2"/>
          </a:solidFill>
          <a:latin typeface="Times New Roman"/>
          <a:ea typeface="Times New Roman" charset="0"/>
          <a:cs typeface="Times New Roman"/>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3.xml"/><Relationship Id="rId5"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7.xml"/><Relationship Id="rId5" Type="http://schemas.openxmlformats.org/officeDocument/2006/relationships/image" Target="../media/image17.png"/><Relationship Id="rId1" Type="http://schemas.microsoft.com/office/2007/relationships/media" Target="../media/media2.mov"/><Relationship Id="rId2" Type="http://schemas.openxmlformats.org/officeDocument/2006/relationships/video" Target="../media/media2.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3.xml"/><Relationship Id="rId5" Type="http://schemas.openxmlformats.org/officeDocument/2006/relationships/image" Target="../media/image29.png"/><Relationship Id="rId1" Type="http://schemas.microsoft.com/office/2007/relationships/media" Target="../media/media3.mov"/><Relationship Id="rId2" Type="http://schemas.openxmlformats.org/officeDocument/2006/relationships/video" Target="../media/media3.mov"/></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tiff"/><Relationship Id="rId8"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23399" y="4056649"/>
            <a:ext cx="4793185" cy="2116138"/>
          </a:xfrm>
        </p:spPr>
        <p:txBody>
          <a:bodyPr/>
          <a:lstStyle/>
          <a:p>
            <a:pPr eaLnBrk="1" fontAlgn="auto" hangingPunct="1">
              <a:spcAft>
                <a:spcPts val="0"/>
              </a:spcAft>
              <a:buFont typeface="Arial" pitchFamily="34" charset="0"/>
              <a:buNone/>
              <a:defRPr/>
            </a:pPr>
            <a:r>
              <a:rPr lang="en-US" b="1" dirty="0" smtClean="0">
                <a:ea typeface="+mn-ea"/>
              </a:rPr>
              <a:t>University of Umea, Sweden</a:t>
            </a:r>
          </a:p>
          <a:p>
            <a:pPr eaLnBrk="1" fontAlgn="auto" hangingPunct="1">
              <a:spcAft>
                <a:spcPts val="0"/>
              </a:spcAft>
              <a:buFont typeface="Arial" pitchFamily="34" charset="0"/>
              <a:buNone/>
              <a:defRPr/>
            </a:pPr>
            <a:r>
              <a:rPr lang="en-US" b="1" dirty="0" smtClean="0">
                <a:ea typeface="+mn-ea"/>
              </a:rPr>
              <a:t>June 2015 </a:t>
            </a:r>
          </a:p>
          <a:p>
            <a:pPr eaLnBrk="1" fontAlgn="auto" hangingPunct="1">
              <a:spcAft>
                <a:spcPts val="0"/>
              </a:spcAft>
              <a:buFont typeface="Arial" pitchFamily="34" charset="0"/>
              <a:buNone/>
              <a:defRPr/>
            </a:pPr>
            <a:endParaRPr lang="en-US" dirty="0">
              <a:ea typeface="+mn-ea"/>
            </a:endParaRPr>
          </a:p>
          <a:p>
            <a:pPr eaLnBrk="1" fontAlgn="auto" hangingPunct="1">
              <a:spcAft>
                <a:spcPts val="0"/>
              </a:spcAft>
              <a:buFont typeface="Arial" pitchFamily="34" charset="0"/>
              <a:buNone/>
              <a:defRPr/>
            </a:pPr>
            <a:r>
              <a:rPr lang="en-US" sz="4000" b="1" dirty="0" smtClean="0">
                <a:ea typeface="+mn-ea"/>
              </a:rPr>
              <a:t>Gerry Stahl</a:t>
            </a:r>
            <a:endParaRPr lang="en-US" sz="4000" b="1" dirty="0">
              <a:ea typeface="+mn-ea"/>
            </a:endParaRPr>
          </a:p>
        </p:txBody>
      </p:sp>
      <p:sp>
        <p:nvSpPr>
          <p:cNvPr id="2" name="Title 1"/>
          <p:cNvSpPr>
            <a:spLocks noGrp="1"/>
          </p:cNvSpPr>
          <p:nvPr>
            <p:ph type="title"/>
          </p:nvPr>
        </p:nvSpPr>
        <p:spPr>
          <a:xfrm>
            <a:off x="3684588" y="656235"/>
            <a:ext cx="5119687" cy="2303462"/>
          </a:xfrm>
        </p:spPr>
        <p:txBody>
          <a:bodyPr rtlCol="0">
            <a:noAutofit/>
          </a:bodyPr>
          <a:lstStyle/>
          <a:p>
            <a:r>
              <a:rPr lang="en-US" dirty="0" smtClean="0"/>
              <a:t>A Digital </a:t>
            </a:r>
            <a:r>
              <a:rPr lang="en-US" dirty="0"/>
              <a:t>Didactic </a:t>
            </a:r>
            <a:r>
              <a:rPr lang="en-US" dirty="0" smtClean="0"/>
              <a:t>Design </a:t>
            </a:r>
            <a:r>
              <a:rPr lang="en-US" dirty="0"/>
              <a:t>for </a:t>
            </a:r>
            <a:r>
              <a:rPr lang="en-US" dirty="0" smtClean="0"/>
              <a:t/>
            </a:r>
            <a:br>
              <a:rPr lang="en-US" dirty="0" smtClean="0"/>
            </a:br>
            <a:r>
              <a:rPr lang="en-US" dirty="0" smtClean="0"/>
              <a:t>Group </a:t>
            </a:r>
            <a:r>
              <a:rPr lang="en-US" dirty="0"/>
              <a:t>Cognition</a:t>
            </a:r>
          </a:p>
        </p:txBody>
      </p:sp>
      <p:pic>
        <p:nvPicPr>
          <p:cNvPr id="13315" name="Picture 4" descr="slide_logo.tiff"/>
          <p:cNvPicPr>
            <a:picLocks noChangeAspect="1"/>
          </p:cNvPicPr>
          <p:nvPr/>
        </p:nvPicPr>
        <p:blipFill>
          <a:blip r:embed="rId2">
            <a:extLst>
              <a:ext uri="{28A0092B-C50C-407E-A947-70E740481C1C}">
                <a14:useLocalDpi xmlns:a14="http://schemas.microsoft.com/office/drawing/2010/main" val="0"/>
              </a:ext>
            </a:extLst>
          </a:blip>
          <a:srcRect t="2377" b="1903"/>
          <a:stretch>
            <a:fillRect/>
          </a:stretch>
        </p:blipFill>
        <p:spPr bwMode="auto">
          <a:xfrm>
            <a:off x="0" y="0"/>
            <a:ext cx="3417888"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141756"/>
            <a:ext cx="8591550" cy="622528"/>
          </a:xfrm>
        </p:spPr>
        <p:txBody>
          <a:bodyPr>
            <a:normAutofit fontScale="90000"/>
          </a:bodyPr>
          <a:lstStyle/>
          <a:p>
            <a:r>
              <a:rPr lang="en-US" dirty="0" smtClean="0"/>
              <a:t>VMT with generic shared whiteboard</a:t>
            </a:r>
            <a:endParaRPr lang="en-US" dirty="0"/>
          </a:p>
        </p:txBody>
      </p:sp>
      <p:pic>
        <p:nvPicPr>
          <p:cNvPr id="6" name="Content Placeholder 5" descr="image001"/>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3391" t="10177" r="24604" b="18125"/>
          <a:stretch/>
        </p:blipFill>
        <p:spPr bwMode="auto">
          <a:xfrm>
            <a:off x="119406" y="764283"/>
            <a:ext cx="5188700" cy="4064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22"/>
          <p:cNvPicPr>
            <a:picLocks noChangeAspect="1" noChangeArrowheads="1"/>
          </p:cNvPicPr>
          <p:nvPr/>
        </p:nvPicPr>
        <p:blipFill>
          <a:blip r:embed="rId3">
            <a:extLst>
              <a:ext uri="{28A0092B-C50C-407E-A947-70E740481C1C}">
                <a14:useLocalDpi xmlns:a14="http://schemas.microsoft.com/office/drawing/2010/main" val="0"/>
              </a:ext>
            </a:extLst>
          </a:blip>
          <a:srcRect b="11853"/>
          <a:stretch>
            <a:fillRect/>
          </a:stretch>
        </p:blipFill>
        <p:spPr bwMode="auto">
          <a:xfrm>
            <a:off x="4316579" y="2746456"/>
            <a:ext cx="4744908" cy="396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21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288" y="3168017"/>
            <a:ext cx="7596084" cy="3591351"/>
          </a:xfrm>
          <a:prstGeom prst="rect">
            <a:avLst/>
          </a:prstGeom>
        </p:spPr>
      </p:pic>
      <p:pic>
        <p:nvPicPr>
          <p:cNvPr id="4" name="Content Placeholder 3" descr="9-f.tiff"/>
          <p:cNvPicPr>
            <a:picLocks noGrp="1" noChangeAspect="1"/>
          </p:cNvPicPr>
          <p:nvPr>
            <p:ph sz="quarter" idx="13"/>
          </p:nvPr>
        </p:nvPicPr>
        <p:blipFill>
          <a:blip r:embed="rId4">
            <a:extLst>
              <a:ext uri="{28A0092B-C50C-407E-A947-70E740481C1C}">
                <a14:useLocalDpi xmlns:a14="http://schemas.microsoft.com/office/drawing/2010/main" val="0"/>
              </a:ext>
            </a:extLst>
          </a:blip>
          <a:srcRect l="2209" r="2209"/>
          <a:stretch>
            <a:fillRect/>
          </a:stretch>
        </p:blipFill>
        <p:spPr>
          <a:xfrm>
            <a:off x="169351" y="99114"/>
            <a:ext cx="5841017" cy="3445223"/>
          </a:xfrm>
        </p:spPr>
      </p:pic>
    </p:spTree>
    <p:extLst>
      <p:ext uri="{BB962C8B-B14F-4D97-AF65-F5344CB8AC3E}">
        <p14:creationId xmlns:p14="http://schemas.microsoft.com/office/powerpoint/2010/main" val="6300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333"/>
            <a:ext cx="9143999" cy="587745"/>
          </a:xfrm>
        </p:spPr>
        <p:txBody>
          <a:bodyPr>
            <a:normAutofit fontScale="90000"/>
          </a:bodyPr>
          <a:lstStyle/>
          <a:p>
            <a:pPr marL="514350" indent="-514350"/>
            <a:r>
              <a:rPr lang="en-US" dirty="0" smtClean="0"/>
              <a:t>3. </a:t>
            </a:r>
            <a:r>
              <a:rPr lang="en-US" dirty="0"/>
              <a:t>The socio-technical design of </a:t>
            </a:r>
            <a:r>
              <a:rPr lang="en-US" dirty="0" smtClean="0"/>
              <a:t>VMT</a:t>
            </a:r>
            <a:endParaRPr lang="en-US" dirty="0"/>
          </a:p>
        </p:txBody>
      </p:sp>
      <p:sp>
        <p:nvSpPr>
          <p:cNvPr id="3" name="Content Placeholder 2"/>
          <p:cNvSpPr>
            <a:spLocks noGrp="1"/>
          </p:cNvSpPr>
          <p:nvPr>
            <p:ph sz="quarter" idx="13"/>
          </p:nvPr>
        </p:nvSpPr>
        <p:spPr>
          <a:xfrm>
            <a:off x="466766" y="901011"/>
            <a:ext cx="4939035" cy="5753447"/>
          </a:xfrm>
        </p:spPr>
        <p:txBody>
          <a:bodyPr>
            <a:normAutofit/>
          </a:bodyPr>
          <a:lstStyle/>
          <a:p>
            <a:r>
              <a:rPr lang="en-US" dirty="0" smtClean="0"/>
              <a:t>The development of VMT took a global team, a decade, many grants, countless trials.</a:t>
            </a:r>
          </a:p>
          <a:p>
            <a:endParaRPr lang="en-US" dirty="0"/>
          </a:p>
          <a:p>
            <a:r>
              <a:rPr lang="en-US" dirty="0" smtClean="0"/>
              <a:t>DDD vision, group cognition theory, networked technology, collaboration pedagogy, dynamic-geometry curriculum, DBR iterations, trials by researchers, teachers, students, adoption of EM-CA to analysis of online math logs.</a:t>
            </a:r>
          </a:p>
          <a:p>
            <a:pPr marL="514350" indent="-514350">
              <a:buFont typeface="+mj-lt"/>
              <a:buAutoNum type="arabicPeriod"/>
            </a:pPr>
            <a:endParaRPr lang="en-US" dirty="0" smtClean="0"/>
          </a:p>
          <a:p>
            <a:endParaRPr lang="en-US" dirty="0"/>
          </a:p>
        </p:txBody>
      </p:sp>
      <p:pic>
        <p:nvPicPr>
          <p:cNvPr id="4" name="Picture 3" descr="SVMT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617" y="749034"/>
            <a:ext cx="3294097" cy="5103996"/>
          </a:xfrm>
          <a:prstGeom prst="rect">
            <a:avLst/>
          </a:prstGeom>
        </p:spPr>
      </p:pic>
      <p:sp>
        <p:nvSpPr>
          <p:cNvPr id="5" name="TextBox 4"/>
          <p:cNvSpPr txBox="1"/>
          <p:nvPr/>
        </p:nvSpPr>
        <p:spPr>
          <a:xfrm>
            <a:off x="5534617" y="5853030"/>
            <a:ext cx="3373585" cy="646331"/>
          </a:xfrm>
          <a:prstGeom prst="rect">
            <a:avLst/>
          </a:prstGeom>
          <a:noFill/>
        </p:spPr>
        <p:txBody>
          <a:bodyPr wrap="square" rtlCol="0">
            <a:spAutoFit/>
          </a:bodyPr>
          <a:lstStyle/>
          <a:p>
            <a:r>
              <a:rPr lang="en-US" b="1" i="1" dirty="0" smtClean="0"/>
              <a:t>Studying Virtual Math Teams</a:t>
            </a:r>
            <a:r>
              <a:rPr lang="en-US" dirty="0" smtClean="0"/>
              <a:t>. 2009. Springer.</a:t>
            </a:r>
            <a:endParaRPr lang="en-US" dirty="0"/>
          </a:p>
        </p:txBody>
      </p:sp>
    </p:spTree>
    <p:extLst>
      <p:ext uri="{BB962C8B-B14F-4D97-AF65-F5344CB8AC3E}">
        <p14:creationId xmlns:p14="http://schemas.microsoft.com/office/powerpoint/2010/main" val="28835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75" y="223308"/>
            <a:ext cx="8591550" cy="730250"/>
          </a:xfrm>
        </p:spPr>
        <p:txBody>
          <a:bodyPr>
            <a:normAutofit/>
          </a:bodyPr>
          <a:lstStyle/>
          <a:p>
            <a:pPr>
              <a:defRPr/>
            </a:pPr>
            <a:r>
              <a:rPr lang="en-US" dirty="0" smtClean="0"/>
              <a:t>VMT with multiple GeoGebra tabs</a:t>
            </a:r>
            <a:endParaRPr lang="en-US" dirty="0"/>
          </a:p>
        </p:txBody>
      </p:sp>
      <p:pic>
        <p:nvPicPr>
          <p:cNvPr id="10" name="Content Placeholder 9" descr="Untitle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8682" r="783" b="1069"/>
          <a:stretch/>
        </p:blipFill>
        <p:spPr>
          <a:xfrm>
            <a:off x="296332" y="1186092"/>
            <a:ext cx="8741648" cy="5274297"/>
          </a:xfrm>
        </p:spPr>
      </p:pic>
    </p:spTree>
    <p:extLst>
      <p:ext uri="{BB962C8B-B14F-4D97-AF65-F5344CB8AC3E}">
        <p14:creationId xmlns:p14="http://schemas.microsoft.com/office/powerpoint/2010/main" val="3267354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t>
            </a:r>
            <a:r>
              <a:rPr lang="en-US" dirty="0"/>
              <a:t>the </a:t>
            </a:r>
            <a:r>
              <a:rPr lang="en-US" dirty="0" smtClean="0"/>
              <a:t>technology</a:t>
            </a:r>
            <a:endParaRPr lang="en-US" dirty="0"/>
          </a:p>
        </p:txBody>
      </p:sp>
      <p:sp>
        <p:nvSpPr>
          <p:cNvPr id="3" name="Content Placeholder 2"/>
          <p:cNvSpPr>
            <a:spLocks noGrp="1"/>
          </p:cNvSpPr>
          <p:nvPr>
            <p:ph sz="quarter" idx="13"/>
          </p:nvPr>
        </p:nvSpPr>
        <p:spPr>
          <a:xfrm>
            <a:off x="274320" y="1258454"/>
            <a:ext cx="8595360" cy="4977753"/>
          </a:xfrm>
        </p:spPr>
        <p:txBody>
          <a:bodyPr/>
          <a:lstStyle/>
          <a:p>
            <a:pPr marL="457200" indent="-457200">
              <a:buFont typeface="Wingdings" charset="2"/>
              <a:buChar char="Ø"/>
            </a:pPr>
            <a:r>
              <a:rPr lang="en-US" dirty="0" smtClean="0"/>
              <a:t>Geometer’s Sketchpad, Cabri, etc. pioneered the creation of dynamic geometry</a:t>
            </a:r>
          </a:p>
          <a:p>
            <a:pPr marL="457200" indent="-457200">
              <a:buFont typeface="Wingdings" charset="2"/>
              <a:buChar char="Ø"/>
            </a:pPr>
            <a:r>
              <a:rPr lang="en-US" dirty="0" smtClean="0"/>
              <a:t>GeoGebra makes it freely available and integrated with other math (3-d, algebra, statistics, spreadsheet, trig, calculus, etc.)</a:t>
            </a:r>
          </a:p>
          <a:p>
            <a:pPr marL="457200" indent="-457200">
              <a:buFont typeface="Wingdings" charset="2"/>
              <a:buChar char="Ø"/>
            </a:pPr>
            <a:r>
              <a:rPr lang="en-US" dirty="0" smtClean="0"/>
              <a:t>VMT provides a collaboration environment and integrates the first multi-user dynamic geometry</a:t>
            </a:r>
          </a:p>
          <a:p>
            <a:pPr marL="457200" indent="-457200">
              <a:buFont typeface="Wingdings" charset="2"/>
              <a:buChar char="Ø"/>
            </a:pPr>
            <a:endParaRPr lang="en-US" dirty="0"/>
          </a:p>
          <a:p>
            <a:pPr marL="457200" indent="-457200">
              <a:buFont typeface="Wingdings" charset="2"/>
              <a:buChar char="Ø"/>
            </a:pPr>
            <a:r>
              <a:rPr lang="en-US" dirty="0" smtClean="0"/>
              <a:t>The next slides describe the design of the Virtual Math Teams (VMT) online environment</a:t>
            </a:r>
            <a:endParaRPr lang="en-US" dirty="0"/>
          </a:p>
        </p:txBody>
      </p:sp>
    </p:spTree>
    <p:extLst>
      <p:ext uri="{BB962C8B-B14F-4D97-AF65-F5344CB8AC3E}">
        <p14:creationId xmlns:p14="http://schemas.microsoft.com/office/powerpoint/2010/main" val="3083885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92749" y="578013"/>
            <a:ext cx="8229600" cy="738633"/>
          </a:xfrm>
          <a:prstGeom prst="rect">
            <a:avLst/>
          </a:prstGeom>
        </p:spPr>
        <p:txBody>
          <a:bodyPr lIns="91425" tIns="91425" rIns="91425" bIns="91425" anchor="b" anchorCtr="0">
            <a:spAutoFit/>
          </a:bodyPr>
          <a:lstStyle/>
          <a:p>
            <a:pPr algn="ctr">
              <a:buNone/>
            </a:pPr>
            <a:r>
              <a:rPr lang="en" dirty="0">
                <a:solidFill>
                  <a:srgbClr val="660066"/>
                </a:solidFill>
              </a:rPr>
              <a:t>Integration with GeoGebra</a:t>
            </a:r>
          </a:p>
        </p:txBody>
      </p:sp>
      <p:sp>
        <p:nvSpPr>
          <p:cNvPr id="83" name="Shape 83"/>
          <p:cNvSpPr txBox="1">
            <a:spLocks noGrp="1"/>
          </p:cNvSpPr>
          <p:nvPr>
            <p:ph type="body" idx="1"/>
          </p:nvPr>
        </p:nvSpPr>
        <p:spPr>
          <a:xfrm>
            <a:off x="1123425" y="1982411"/>
            <a:ext cx="7112000" cy="4247287"/>
          </a:xfrm>
          <a:prstGeom prst="rect">
            <a:avLst/>
          </a:prstGeom>
        </p:spPr>
        <p:txBody>
          <a:bodyPr wrap="square" lIns="91425" tIns="91425" rIns="91425" bIns="91425" anchor="t" anchorCtr="0">
            <a:spAutoFit/>
          </a:bodyPr>
          <a:lstStyle/>
          <a:p>
            <a:pPr marL="457200" lvl="0" indent="-419100" rtl="0">
              <a:buClr>
                <a:schemeClr val="lt1"/>
              </a:buClr>
              <a:buSzPct val="166666"/>
              <a:buFont typeface="Arial"/>
              <a:buChar char="•"/>
            </a:pPr>
            <a:r>
              <a:rPr lang="en-US" dirty="0"/>
              <a:t>R</a:t>
            </a:r>
            <a:r>
              <a:rPr lang="en" dirty="0" smtClean="0"/>
              <a:t>emote </a:t>
            </a:r>
            <a:r>
              <a:rPr lang="en" dirty="0"/>
              <a:t>students </a:t>
            </a:r>
            <a:r>
              <a:rPr lang="en-US" dirty="0" smtClean="0"/>
              <a:t>can </a:t>
            </a:r>
            <a:r>
              <a:rPr lang="en" dirty="0" smtClean="0"/>
              <a:t>synchronously </a:t>
            </a:r>
            <a:r>
              <a:rPr lang="en" dirty="0"/>
              <a:t>work on a </a:t>
            </a:r>
            <a:r>
              <a:rPr lang="en-US" dirty="0" smtClean="0"/>
              <a:t>shared </a:t>
            </a:r>
            <a:r>
              <a:rPr lang="en" dirty="0" smtClean="0"/>
              <a:t>construction </a:t>
            </a:r>
            <a:r>
              <a:rPr lang="en" dirty="0"/>
              <a:t>together.</a:t>
            </a:r>
          </a:p>
          <a:p>
            <a:pPr marL="457200" lvl="0" indent="-419100" rtl="0">
              <a:buClr>
                <a:schemeClr val="lt1"/>
              </a:buClr>
              <a:buSzPct val="166666"/>
              <a:buFont typeface="Arial"/>
              <a:buChar char="•"/>
            </a:pPr>
            <a:r>
              <a:rPr lang="en" dirty="0"/>
              <a:t>Users can take turns manipulating the construction.</a:t>
            </a:r>
          </a:p>
          <a:p>
            <a:pPr marL="914400" lvl="1" indent="-381000" rtl="0">
              <a:buClr>
                <a:schemeClr val="lt1"/>
              </a:buClr>
              <a:buSzPct val="80000"/>
              <a:buFont typeface="Courier New"/>
              <a:buChar char="o"/>
            </a:pPr>
            <a:r>
              <a:rPr lang="en" dirty="0"/>
              <a:t>Adding, deleting, modifying and moving objects</a:t>
            </a:r>
          </a:p>
          <a:p>
            <a:pPr marL="457200" lvl="0" indent="-419100" rtl="0">
              <a:buClr>
                <a:schemeClr val="lt1"/>
              </a:buClr>
              <a:buSzPct val="166666"/>
              <a:buFont typeface="Arial"/>
              <a:buChar char="•"/>
            </a:pPr>
            <a:r>
              <a:rPr lang="en" dirty="0"/>
              <a:t>The construction will stay in sync on each user's screen.</a:t>
            </a:r>
          </a:p>
          <a:p>
            <a:pPr marL="457200" lvl="0" indent="-419100" rtl="0">
              <a:buClr>
                <a:schemeClr val="lt1"/>
              </a:buClr>
              <a:buSzPct val="166666"/>
              <a:buFont typeface="Arial"/>
              <a:buChar char="•"/>
            </a:pPr>
            <a:r>
              <a:rPr lang="en" dirty="0"/>
              <a:t>Users can chat about the problem as they work</a:t>
            </a:r>
            <a:r>
              <a:rPr lang="en" dirty="0" smtClean="0"/>
              <a:t>.</a:t>
            </a:r>
            <a:endParaRPr lang="en" dirty="0"/>
          </a:p>
        </p:txBody>
      </p:sp>
    </p:spTree>
    <p:extLst>
      <p:ext uri="{BB962C8B-B14F-4D97-AF65-F5344CB8AC3E}">
        <p14:creationId xmlns:p14="http://schemas.microsoft.com/office/powerpoint/2010/main" val="87221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362281"/>
            <a:ext cx="8229600" cy="817211"/>
          </a:xfrm>
          <a:prstGeom prst="roundRect">
            <a:avLst/>
          </a:prstGeom>
        </p:spPr>
        <p:txBody>
          <a:bodyPr lIns="91425" tIns="91425" rIns="91425" bIns="91425" anchor="b" anchorCtr="0">
            <a:spAutoFit/>
          </a:bodyPr>
          <a:lstStyle/>
          <a:p>
            <a:pPr algn="ctr">
              <a:buNone/>
            </a:pPr>
            <a:r>
              <a:rPr lang="en-US" dirty="0" smtClean="0">
                <a:solidFill>
                  <a:srgbClr val="660066"/>
                </a:solidFill>
              </a:rPr>
              <a:t>Multi-user </a:t>
            </a:r>
            <a:r>
              <a:rPr lang="en" dirty="0" smtClean="0">
                <a:solidFill>
                  <a:srgbClr val="660066"/>
                </a:solidFill>
              </a:rPr>
              <a:t>GeoGebra</a:t>
            </a:r>
            <a:endParaRPr lang="en" dirty="0">
              <a:solidFill>
                <a:srgbClr val="660066"/>
              </a:solidFill>
            </a:endParaRPr>
          </a:p>
        </p:txBody>
      </p:sp>
      <p:pic>
        <p:nvPicPr>
          <p:cNvPr id="2" name="perpendicula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9157" y="1527247"/>
            <a:ext cx="8686800" cy="3943746"/>
          </a:xfrm>
          <a:prstGeom prst="rect">
            <a:avLst/>
          </a:prstGeom>
        </p:spPr>
      </p:pic>
    </p:spTree>
    <p:extLst>
      <p:ext uri="{BB962C8B-B14F-4D97-AF65-F5344CB8AC3E}">
        <p14:creationId xmlns:p14="http://schemas.microsoft.com/office/powerpoint/2010/main" val="3840309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14055"/>
            <a:ext cx="8229600" cy="738633"/>
          </a:xfrm>
          <a:prstGeom prst="rect">
            <a:avLst/>
          </a:prstGeom>
        </p:spPr>
        <p:txBody>
          <a:bodyPr lIns="91425" tIns="91425" rIns="91425" bIns="91425" anchor="b" anchorCtr="0">
            <a:spAutoFit/>
          </a:bodyPr>
          <a:lstStyle/>
          <a:p>
            <a:pPr algn="ctr">
              <a:buNone/>
            </a:pPr>
            <a:r>
              <a:rPr lang="en" dirty="0">
                <a:solidFill>
                  <a:srgbClr val="660066"/>
                </a:solidFill>
              </a:rPr>
              <a:t>Other Shared Tools</a:t>
            </a:r>
          </a:p>
        </p:txBody>
      </p:sp>
      <p:sp>
        <p:nvSpPr>
          <p:cNvPr id="109" name="Shape 109"/>
          <p:cNvSpPr txBox="1">
            <a:spLocks noGrp="1"/>
          </p:cNvSpPr>
          <p:nvPr>
            <p:ph type="body" idx="1"/>
          </p:nvPr>
        </p:nvSpPr>
        <p:spPr>
          <a:xfrm>
            <a:off x="457200" y="1616794"/>
            <a:ext cx="8229600" cy="5416836"/>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a:t>Shared Whiteboard</a:t>
            </a:r>
          </a:p>
          <a:p>
            <a:pPr marL="914400" lvl="1" indent="-381000" rtl="0">
              <a:buClr>
                <a:schemeClr val="lt1"/>
              </a:buClr>
              <a:buSzPct val="80000"/>
              <a:buFont typeface="Courier New"/>
              <a:buChar char="o"/>
            </a:pPr>
            <a:r>
              <a:rPr lang="en" dirty="0"/>
              <a:t>Users can doodle on the shared </a:t>
            </a:r>
            <a:r>
              <a:rPr lang="en" dirty="0" smtClean="0"/>
              <a:t>whiteboard</a:t>
            </a:r>
            <a:endParaRPr lang="en-US" dirty="0" smtClean="0"/>
          </a:p>
          <a:p>
            <a:pPr marL="914400" lvl="1" indent="-381000" rtl="0">
              <a:buClr>
                <a:schemeClr val="lt1"/>
              </a:buClr>
              <a:buSzPct val="80000"/>
              <a:buFont typeface="Courier New"/>
              <a:buChar char="o"/>
            </a:pPr>
            <a:r>
              <a:rPr lang="en-US" dirty="0" smtClean="0"/>
              <a:t>Draw simple shapes </a:t>
            </a:r>
          </a:p>
          <a:p>
            <a:pPr marL="914400" lvl="1" indent="-381000" rtl="0">
              <a:buClr>
                <a:schemeClr val="lt1"/>
              </a:buClr>
              <a:buSzPct val="80000"/>
              <a:buFont typeface="Courier New"/>
              <a:buChar char="o"/>
            </a:pPr>
            <a:r>
              <a:rPr lang="en-US" dirty="0" smtClean="0"/>
              <a:t>Summarize work, draft shared statements, note observations or hypotheses in text boxes </a:t>
            </a:r>
            <a:endParaRPr lang="en" dirty="0"/>
          </a:p>
          <a:p>
            <a:pPr marL="914400" lvl="1" indent="-381000" rtl="0">
              <a:buClr>
                <a:schemeClr val="lt1"/>
              </a:buClr>
              <a:buSzPct val="80000"/>
              <a:buFont typeface="Courier New"/>
              <a:buChar char="o"/>
            </a:pPr>
            <a:r>
              <a:rPr lang="en" dirty="0"/>
              <a:t>History of the whiteboard is also tracked.</a:t>
            </a:r>
          </a:p>
          <a:p>
            <a:endParaRPr lang="en" dirty="0"/>
          </a:p>
          <a:p>
            <a:pPr marL="457200" lvl="0" indent="-419100" rtl="0">
              <a:buClr>
                <a:schemeClr val="lt1"/>
              </a:buClr>
              <a:buSzPct val="166666"/>
              <a:buFont typeface="Arial"/>
              <a:buChar char="•"/>
            </a:pPr>
            <a:r>
              <a:rPr lang="en" dirty="0"/>
              <a:t>Web browser</a:t>
            </a:r>
          </a:p>
          <a:p>
            <a:pPr marL="914400" lvl="1" indent="-381000" rtl="0">
              <a:buClr>
                <a:schemeClr val="lt1"/>
              </a:buClr>
              <a:buSzPct val="80000"/>
              <a:buFont typeface="Courier New"/>
              <a:buChar char="o"/>
            </a:pPr>
            <a:r>
              <a:rPr lang="en" dirty="0" smtClean="0"/>
              <a:t>Simple </a:t>
            </a:r>
            <a:r>
              <a:rPr lang="en" dirty="0"/>
              <a:t>web browser</a:t>
            </a:r>
          </a:p>
          <a:p>
            <a:pPr marL="914400" lvl="1" indent="-381000" rtl="0">
              <a:buClr>
                <a:schemeClr val="lt1"/>
              </a:buClr>
              <a:buSzPct val="80000"/>
              <a:buFont typeface="Courier New"/>
              <a:buChar char="o"/>
            </a:pPr>
            <a:r>
              <a:rPr lang="en" dirty="0"/>
              <a:t>Can be used to show instructions for the student's assignments or other related information on the web.</a:t>
            </a:r>
          </a:p>
        </p:txBody>
      </p:sp>
    </p:spTree>
    <p:extLst>
      <p:ext uri="{BB962C8B-B14F-4D97-AF65-F5344CB8AC3E}">
        <p14:creationId xmlns:p14="http://schemas.microsoft.com/office/powerpoint/2010/main" val="3598057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32978" y="546905"/>
            <a:ext cx="8229600" cy="738633"/>
          </a:xfrm>
          <a:prstGeom prst="rect">
            <a:avLst/>
          </a:prstGeom>
        </p:spPr>
        <p:txBody>
          <a:bodyPr lIns="91425" tIns="91425" rIns="91425" bIns="91425" anchor="b" anchorCtr="0">
            <a:spAutoFit/>
          </a:bodyPr>
          <a:lstStyle/>
          <a:p>
            <a:pPr algn="ctr">
              <a:buNone/>
            </a:pPr>
            <a:r>
              <a:rPr lang="en" dirty="0">
                <a:solidFill>
                  <a:srgbClr val="660066"/>
                </a:solidFill>
              </a:rPr>
              <a:t>History Tracker</a:t>
            </a:r>
          </a:p>
        </p:txBody>
      </p:sp>
      <p:sp>
        <p:nvSpPr>
          <p:cNvPr id="96" name="Shape 96"/>
          <p:cNvSpPr txBox="1">
            <a:spLocks noGrp="1"/>
          </p:cNvSpPr>
          <p:nvPr>
            <p:ph type="body" idx="1"/>
          </p:nvPr>
        </p:nvSpPr>
        <p:spPr>
          <a:xfrm>
            <a:off x="532978" y="1655408"/>
            <a:ext cx="8229600" cy="4370397"/>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smtClean="0"/>
              <a:t>Built</a:t>
            </a:r>
            <a:r>
              <a:rPr lang="en-US" dirty="0" smtClean="0"/>
              <a:t>-</a:t>
            </a:r>
            <a:r>
              <a:rPr lang="en" dirty="0" smtClean="0"/>
              <a:t>in </a:t>
            </a:r>
            <a:r>
              <a:rPr lang="en" dirty="0"/>
              <a:t>history tracker allows users to scroll back and forth in time to see how the construction developed.</a:t>
            </a:r>
          </a:p>
          <a:p>
            <a:endParaRPr lang="en" dirty="0"/>
          </a:p>
          <a:p>
            <a:pPr marL="457200" lvl="0" indent="-419100" rtl="0">
              <a:buClr>
                <a:schemeClr val="lt1"/>
              </a:buClr>
              <a:buSzPct val="166666"/>
              <a:buFont typeface="Arial"/>
              <a:buChar char="•"/>
            </a:pPr>
            <a:r>
              <a:rPr lang="en" dirty="0"/>
              <a:t>Shows everything that happened including style changes and object movements</a:t>
            </a:r>
            <a:r>
              <a:rPr lang="en" dirty="0" smtClean="0"/>
              <a:t>.</a:t>
            </a:r>
            <a:endParaRPr lang="en-US" dirty="0" smtClean="0"/>
          </a:p>
          <a:p>
            <a:pPr marL="457200" lvl="0" indent="-419100" rtl="0">
              <a:buClr>
                <a:schemeClr val="lt1"/>
              </a:buClr>
              <a:buSzPct val="166666"/>
              <a:buFont typeface="Arial"/>
              <a:buChar char="•"/>
            </a:pPr>
            <a:endParaRPr lang="en" dirty="0"/>
          </a:p>
          <a:p>
            <a:pPr marL="457200" lvl="0" indent="-419100" rtl="0">
              <a:buClr>
                <a:schemeClr val="lt1"/>
              </a:buClr>
              <a:buSzPct val="166666"/>
              <a:buFont typeface="Arial"/>
              <a:buChar char="•"/>
            </a:pPr>
            <a:r>
              <a:rPr lang="en" dirty="0"/>
              <a:t>Each GeoGebra </a:t>
            </a:r>
            <a:r>
              <a:rPr lang="en-US" dirty="0" smtClean="0"/>
              <a:t>workspace</a:t>
            </a:r>
            <a:r>
              <a:rPr lang="en" dirty="0" smtClean="0"/>
              <a:t> </a:t>
            </a:r>
            <a:r>
              <a:rPr lang="en" dirty="0"/>
              <a:t>is tracked separately.</a:t>
            </a:r>
          </a:p>
        </p:txBody>
      </p:sp>
    </p:spTree>
    <p:extLst>
      <p:ext uri="{BB962C8B-B14F-4D97-AF65-F5344CB8AC3E}">
        <p14:creationId xmlns:p14="http://schemas.microsoft.com/office/powerpoint/2010/main" val="2600815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125006"/>
            <a:ext cx="8229600" cy="1292631"/>
          </a:xfrm>
          <a:prstGeom prst="rect">
            <a:avLst/>
          </a:prstGeom>
        </p:spPr>
        <p:txBody>
          <a:bodyPr lIns="91425" tIns="91425" rIns="91425" bIns="91425" anchor="b" anchorCtr="0">
            <a:spAutoFit/>
          </a:bodyPr>
          <a:lstStyle/>
          <a:p>
            <a:pPr algn="ctr">
              <a:buNone/>
            </a:pPr>
            <a:r>
              <a:rPr lang="en" dirty="0">
                <a:solidFill>
                  <a:srgbClr val="660066"/>
                </a:solidFill>
              </a:rPr>
              <a:t>VMT has built in tools for session analysis</a:t>
            </a:r>
          </a:p>
        </p:txBody>
      </p:sp>
      <p:sp>
        <p:nvSpPr>
          <p:cNvPr id="115" name="Shape 115"/>
          <p:cNvSpPr txBox="1">
            <a:spLocks noGrp="1"/>
          </p:cNvSpPr>
          <p:nvPr>
            <p:ph type="body" idx="1"/>
          </p:nvPr>
        </p:nvSpPr>
        <p:spPr>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a:t>VMT records every chat, and action in the session.</a:t>
            </a:r>
          </a:p>
          <a:p>
            <a:endParaRPr lang="en"/>
          </a:p>
          <a:p>
            <a:pPr marL="457200" lvl="0" indent="-419100" rtl="0">
              <a:buClr>
                <a:schemeClr val="lt1"/>
              </a:buClr>
              <a:buSzPct val="166666"/>
              <a:buFont typeface="Arial"/>
              <a:buChar char="•"/>
            </a:pPr>
            <a:r>
              <a:rPr lang="en"/>
              <a:t>Provides a session replayer to go back and forth through the session step by step.</a:t>
            </a:r>
          </a:p>
          <a:p>
            <a:endParaRPr lang="en"/>
          </a:p>
          <a:p>
            <a:pPr marL="457200" lvl="0" indent="-419100" rtl="0">
              <a:buClr>
                <a:schemeClr val="lt1"/>
              </a:buClr>
              <a:buSzPct val="166666"/>
              <a:buFont typeface="Arial"/>
              <a:buChar char="•"/>
            </a:pPr>
            <a:r>
              <a:rPr lang="en"/>
              <a:t>Chat, whiteboard, and GeoGebra events all playback in the order they occurred in the original session.</a:t>
            </a:r>
          </a:p>
        </p:txBody>
      </p:sp>
    </p:spTree>
    <p:extLst>
      <p:ext uri="{BB962C8B-B14F-4D97-AF65-F5344CB8AC3E}">
        <p14:creationId xmlns:p14="http://schemas.microsoft.com/office/powerpoint/2010/main" val="4269488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9237" y="225590"/>
            <a:ext cx="8760365" cy="762104"/>
          </a:xfrm>
          <a:prstGeom prst="rect">
            <a:avLst/>
          </a:prstGeom>
        </p:spPr>
        <p:txBody>
          <a:bodyPr>
            <a:normAutofit/>
          </a:bodyPr>
          <a:lstStyle>
            <a:lvl1pPr algn="ctr" rtl="0" eaLnBrk="1" fontAlgn="base" hangingPunct="1">
              <a:spcBef>
                <a:spcPts val="400"/>
              </a:spcBef>
              <a:spcAft>
                <a:spcPct val="0"/>
              </a:spcAft>
              <a:defRPr sz="3600" b="1" kern="1200">
                <a:solidFill>
                  <a:srgbClr val="660066"/>
                </a:solidFill>
                <a:latin typeface="+mj-lt"/>
                <a:ea typeface="ＭＳ Ｐゴシック" charset="0"/>
                <a:cs typeface="Tunga" pitchFamily="2"/>
              </a:defRPr>
            </a:lvl1pPr>
            <a:lvl2pPr algn="ctr" rtl="0" eaLnBrk="1" fontAlgn="base" hangingPunct="1">
              <a:spcBef>
                <a:spcPts val="400"/>
              </a:spcBef>
              <a:spcAft>
                <a:spcPct val="0"/>
              </a:spcAft>
              <a:defRPr sz="3600" b="1">
                <a:solidFill>
                  <a:srgbClr val="660066"/>
                </a:solidFill>
                <a:latin typeface="Candara" charset="0"/>
                <a:ea typeface="ＭＳ Ｐゴシック" charset="0"/>
              </a:defRPr>
            </a:lvl2pPr>
            <a:lvl3pPr algn="ctr" rtl="0" eaLnBrk="1" fontAlgn="base" hangingPunct="1">
              <a:spcBef>
                <a:spcPts val="400"/>
              </a:spcBef>
              <a:spcAft>
                <a:spcPct val="0"/>
              </a:spcAft>
              <a:defRPr sz="3600" b="1">
                <a:solidFill>
                  <a:srgbClr val="660066"/>
                </a:solidFill>
                <a:latin typeface="Candara" charset="0"/>
                <a:ea typeface="ＭＳ Ｐゴシック" charset="0"/>
              </a:defRPr>
            </a:lvl3pPr>
            <a:lvl4pPr algn="ctr" rtl="0" eaLnBrk="1" fontAlgn="base" hangingPunct="1">
              <a:spcBef>
                <a:spcPts val="400"/>
              </a:spcBef>
              <a:spcAft>
                <a:spcPct val="0"/>
              </a:spcAft>
              <a:defRPr sz="3600" b="1">
                <a:solidFill>
                  <a:srgbClr val="660066"/>
                </a:solidFill>
                <a:latin typeface="Candara" charset="0"/>
                <a:ea typeface="ＭＳ Ｐゴシック" charset="0"/>
              </a:defRPr>
            </a:lvl4pPr>
            <a:lvl5pPr algn="ctr" rtl="0" eaLnBrk="1" fontAlgn="base" hangingPunct="1">
              <a:spcBef>
                <a:spcPts val="400"/>
              </a:spcBef>
              <a:spcAft>
                <a:spcPct val="0"/>
              </a:spcAft>
              <a:defRPr sz="3600" b="1">
                <a:solidFill>
                  <a:srgbClr val="660066"/>
                </a:solidFill>
                <a:latin typeface="Candara" charset="0"/>
                <a:ea typeface="ＭＳ Ｐゴシック" charset="0"/>
              </a:defRPr>
            </a:lvl5pPr>
            <a:lvl6pPr marL="457200" algn="l" rtl="0" eaLnBrk="1" fontAlgn="base" hangingPunct="1">
              <a:spcBef>
                <a:spcPts val="400"/>
              </a:spcBef>
              <a:spcAft>
                <a:spcPct val="0"/>
              </a:spcAft>
              <a:defRPr sz="3600">
                <a:solidFill>
                  <a:schemeClr val="tx2"/>
                </a:solidFill>
                <a:latin typeface="Candara" charset="0"/>
                <a:ea typeface="ＭＳ Ｐゴシック" charset="0"/>
              </a:defRPr>
            </a:lvl6pPr>
            <a:lvl7pPr marL="914400" algn="l" rtl="0" eaLnBrk="1" fontAlgn="base" hangingPunct="1">
              <a:spcBef>
                <a:spcPts val="400"/>
              </a:spcBef>
              <a:spcAft>
                <a:spcPct val="0"/>
              </a:spcAft>
              <a:defRPr sz="3600">
                <a:solidFill>
                  <a:schemeClr val="tx2"/>
                </a:solidFill>
                <a:latin typeface="Candara" charset="0"/>
                <a:ea typeface="ＭＳ Ｐゴシック" charset="0"/>
              </a:defRPr>
            </a:lvl7pPr>
            <a:lvl8pPr marL="1371600" algn="l" rtl="0" eaLnBrk="1" fontAlgn="base" hangingPunct="1">
              <a:spcBef>
                <a:spcPts val="400"/>
              </a:spcBef>
              <a:spcAft>
                <a:spcPct val="0"/>
              </a:spcAft>
              <a:defRPr sz="3600">
                <a:solidFill>
                  <a:schemeClr val="tx2"/>
                </a:solidFill>
                <a:latin typeface="Candara" charset="0"/>
                <a:ea typeface="ＭＳ Ｐゴシック" charset="0"/>
              </a:defRPr>
            </a:lvl8pPr>
            <a:lvl9pPr marL="1828800" algn="l" rtl="0" eaLnBrk="1" fontAlgn="base" hangingPunct="1">
              <a:spcBef>
                <a:spcPts val="400"/>
              </a:spcBef>
              <a:spcAft>
                <a:spcPct val="0"/>
              </a:spcAft>
              <a:defRPr sz="3600">
                <a:solidFill>
                  <a:schemeClr val="tx2"/>
                </a:solidFill>
                <a:latin typeface="Candara" charset="0"/>
                <a:ea typeface="ＭＳ Ｐゴシック" charset="0"/>
              </a:defRPr>
            </a:lvl9pPr>
          </a:lstStyle>
          <a:p>
            <a:r>
              <a:rPr lang="en-US" smtClean="0">
                <a:solidFill>
                  <a:srgbClr val="000090"/>
                </a:solidFill>
              </a:rPr>
              <a:t>Beyond DDD studies of iPad usage</a:t>
            </a:r>
            <a:endParaRPr lang="en-US" dirty="0">
              <a:solidFill>
                <a:srgbClr val="000090"/>
              </a:solidFill>
            </a:endParaRPr>
          </a:p>
        </p:txBody>
      </p:sp>
      <p:sp>
        <p:nvSpPr>
          <p:cNvPr id="3" name="Subtitle 2"/>
          <p:cNvSpPr txBox="1">
            <a:spLocks/>
          </p:cNvSpPr>
          <p:nvPr/>
        </p:nvSpPr>
        <p:spPr>
          <a:xfrm>
            <a:off x="388043" y="1281649"/>
            <a:ext cx="8360565" cy="5302972"/>
          </a:xfrm>
          <a:prstGeom prst="rect">
            <a:avLst/>
          </a:prstGeom>
        </p:spPr>
        <p:txBody>
          <a:bodyPr>
            <a:normAutofit fontScale="92500" lnSpcReduction="10000"/>
          </a:bodyPr>
          <a:lstStyle>
            <a:lvl1pPr marL="0" indent="0" algn="l" rtl="0" eaLnBrk="1" fontAlgn="base" hangingPunct="1">
              <a:spcBef>
                <a:spcPts val="600"/>
              </a:spcBef>
              <a:spcAft>
                <a:spcPct val="0"/>
              </a:spcAft>
              <a:buClr>
                <a:schemeClr val="accent1"/>
              </a:buClr>
              <a:buFontTx/>
              <a:buNone/>
              <a:defRPr sz="2800" b="1" kern="1200" spc="30">
                <a:solidFill>
                  <a:schemeClr val="tx2"/>
                </a:solidFill>
                <a:latin typeface="Times New Roman"/>
                <a:ea typeface="ＭＳ Ｐゴシック" charset="0"/>
                <a:cs typeface="Times New Roman"/>
              </a:defRPr>
            </a:lvl1pPr>
            <a:lvl2pPr marL="344488" indent="-173038" algn="l" rtl="0" eaLnBrk="1" fontAlgn="base" hangingPunct="1">
              <a:spcBef>
                <a:spcPts val="600"/>
              </a:spcBef>
              <a:spcAft>
                <a:spcPct val="0"/>
              </a:spcAft>
              <a:buClr>
                <a:schemeClr val="accent1"/>
              </a:buClr>
              <a:buFont typeface="Arial" charset="0"/>
              <a:buChar char="•"/>
              <a:defRPr sz="2000" kern="1200">
                <a:solidFill>
                  <a:schemeClr val="tx2"/>
                </a:solidFill>
                <a:latin typeface="+mn-lt"/>
                <a:ea typeface="ＭＳ Ｐゴシック" charset="0"/>
                <a:cs typeface="Tahoma" pitchFamily="34" charset="0"/>
              </a:defRPr>
            </a:lvl2pPr>
            <a:lvl3pPr marL="515938" indent="-173038" algn="l" rtl="0" eaLnBrk="1" fontAlgn="base" hangingPunct="1">
              <a:spcBef>
                <a:spcPts val="600"/>
              </a:spcBef>
              <a:spcAft>
                <a:spcPct val="0"/>
              </a:spcAft>
              <a:buClr>
                <a:schemeClr val="accent1"/>
              </a:buClr>
              <a:buFont typeface="Wingdings" charset="0"/>
              <a:buChar char="à"/>
              <a:defRPr kern="1200">
                <a:solidFill>
                  <a:schemeClr val="tx2"/>
                </a:solidFill>
                <a:latin typeface="+mn-lt"/>
                <a:ea typeface="ＭＳ Ｐゴシック" charset="0"/>
                <a:cs typeface="Tahoma" pitchFamily="34" charset="0"/>
              </a:defRPr>
            </a:lvl3pPr>
            <a:lvl4pPr marL="857250" indent="-342900" algn="l" rtl="0" eaLnBrk="1" fontAlgn="base" hangingPunct="1">
              <a:spcBef>
                <a:spcPts val="600"/>
              </a:spcBef>
              <a:spcAft>
                <a:spcPct val="0"/>
              </a:spcAft>
              <a:buClr>
                <a:schemeClr val="accent1"/>
              </a:buClr>
              <a:buFont typeface="Wingdings" charset="0"/>
              <a:buChar char="Ø"/>
              <a:defRPr sz="2400" b="1" kern="1200">
                <a:solidFill>
                  <a:schemeClr val="tx2"/>
                </a:solidFill>
                <a:latin typeface="Times New Roman"/>
                <a:ea typeface="ＭＳ Ｐゴシック" charset="0"/>
                <a:cs typeface="Times New Roman"/>
                <a:sym typeface="Wingdings" charset="0"/>
              </a:defRPr>
            </a:lvl4pPr>
            <a:lvl5pPr marL="971550" indent="-285750" algn="l" rtl="0" eaLnBrk="1" fontAlgn="base" hangingPunct="1">
              <a:spcBef>
                <a:spcPts val="600"/>
              </a:spcBef>
              <a:spcAft>
                <a:spcPct val="0"/>
              </a:spcAft>
              <a:buClr>
                <a:schemeClr val="accent1"/>
              </a:buClr>
              <a:buFont typeface="Wingdings" charset="0"/>
              <a:buChar char="u"/>
              <a:defRPr sz="2000" b="1" kern="1200">
                <a:solidFill>
                  <a:schemeClr val="tx2"/>
                </a:solidFill>
                <a:latin typeface="Times New Roman"/>
                <a:ea typeface="Times New Roman" charset="0"/>
                <a:cs typeface="Times New Roman"/>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457200" indent="-457200">
              <a:buFont typeface="Arial"/>
              <a:buChar char="•"/>
            </a:pPr>
            <a:r>
              <a:rPr lang="en-US" smtClean="0">
                <a:solidFill>
                  <a:srgbClr val="660066"/>
                </a:solidFill>
              </a:rPr>
              <a:t>Learning is treated as an individual mental activity, pursued by students listening, reading, doing homework and taking tests on their own.</a:t>
            </a:r>
          </a:p>
          <a:p>
            <a:pPr marL="457200" indent="-457200">
              <a:buFont typeface="Arial"/>
              <a:buChar char="•"/>
            </a:pPr>
            <a:r>
              <a:rPr lang="en-US" smtClean="0">
                <a:solidFill>
                  <a:srgbClr val="660066"/>
                </a:solidFill>
              </a:rPr>
              <a:t>Geometry is taught as a collection of facts: definitions, theorems, procedures.</a:t>
            </a:r>
          </a:p>
          <a:p>
            <a:pPr marL="457200" indent="-457200">
              <a:buFont typeface="Arial"/>
              <a:buChar char="•"/>
            </a:pPr>
            <a:r>
              <a:rPr lang="en-US" smtClean="0">
                <a:solidFill>
                  <a:srgbClr val="660066"/>
                </a:solidFill>
              </a:rPr>
              <a:t>Teaching is primarily didactic, with presentations by a teacher and readings in a textbook.</a:t>
            </a:r>
          </a:p>
          <a:p>
            <a:pPr marL="457200" indent="-457200">
              <a:buFont typeface="Arial"/>
              <a:buChar char="•"/>
            </a:pPr>
            <a:r>
              <a:rPr lang="en-US" smtClean="0">
                <a:solidFill>
                  <a:srgbClr val="660066"/>
                </a:solidFill>
              </a:rPr>
              <a:t>Geometric figures are presented statically by the teacher or textbook.</a:t>
            </a:r>
          </a:p>
          <a:p>
            <a:pPr marL="457200" indent="-457200">
              <a:buFont typeface="Arial"/>
              <a:buChar char="•"/>
            </a:pPr>
            <a:r>
              <a:rPr lang="en-US" smtClean="0">
                <a:solidFill>
                  <a:srgbClr val="660066"/>
                </a:solidFill>
              </a:rPr>
              <a:t>Students seldom construct geometric figures themselves.</a:t>
            </a:r>
          </a:p>
          <a:p>
            <a:pPr marL="457200" indent="-457200">
              <a:buFont typeface="Arial"/>
              <a:buChar char="•"/>
            </a:pPr>
            <a:r>
              <a:rPr lang="en-US" smtClean="0">
                <a:solidFill>
                  <a:srgbClr val="660066"/>
                </a:solidFill>
              </a:rPr>
              <a:t>Students are rarely exposed to geometric proofs and deductive argumentation.</a:t>
            </a:r>
          </a:p>
          <a:p>
            <a:endParaRPr lang="en-US" dirty="0"/>
          </a:p>
        </p:txBody>
      </p:sp>
    </p:spTree>
    <p:extLst>
      <p:ext uri="{BB962C8B-B14F-4D97-AF65-F5344CB8AC3E}">
        <p14:creationId xmlns:p14="http://schemas.microsoft.com/office/powerpoint/2010/main" val="335039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107504"/>
            <a:ext cx="8229600" cy="738633"/>
          </a:xfrm>
          <a:prstGeom prst="rect">
            <a:avLst/>
          </a:prstGeom>
        </p:spPr>
        <p:txBody>
          <a:bodyPr lIns="91425" tIns="91425" rIns="91425" bIns="91425" anchor="b" anchorCtr="0">
            <a:spAutoFit/>
          </a:bodyPr>
          <a:lstStyle/>
          <a:p>
            <a:pPr algn="ctr">
              <a:buNone/>
            </a:pPr>
            <a:r>
              <a:rPr lang="en" dirty="0">
                <a:solidFill>
                  <a:srgbClr val="660066"/>
                </a:solidFill>
              </a:rPr>
              <a:t>The VMT Session Replayer</a:t>
            </a:r>
          </a:p>
        </p:txBody>
      </p:sp>
      <p:pic>
        <p:nvPicPr>
          <p:cNvPr id="2" name="replaye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28" y="979633"/>
            <a:ext cx="8786508" cy="5166650"/>
          </a:xfrm>
          <a:prstGeom prst="rect">
            <a:avLst/>
          </a:prstGeom>
        </p:spPr>
      </p:pic>
    </p:spTree>
    <p:extLst>
      <p:ext uri="{BB962C8B-B14F-4D97-AF65-F5344CB8AC3E}">
        <p14:creationId xmlns:p14="http://schemas.microsoft.com/office/powerpoint/2010/main" val="2817446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Session Log Files</a:t>
            </a:r>
          </a:p>
        </p:txBody>
      </p:sp>
      <p:sp>
        <p:nvSpPr>
          <p:cNvPr id="134" name="Shape 134"/>
          <p:cNvSpPr txBox="1">
            <a:spLocks noGrp="1"/>
          </p:cNvSpPr>
          <p:nvPr>
            <p:ph type="body" idx="1"/>
          </p:nvPr>
        </p:nvSpPr>
        <p:spPr>
          <a:prstGeom prst="rect">
            <a:avLst/>
          </a:prstGeom>
        </p:spPr>
        <p:txBody>
          <a:bodyPr lIns="91425" tIns="91425" rIns="91425" bIns="91425" anchor="t" anchorCtr="0">
            <a:spAutoFit/>
          </a:bodyPr>
          <a:lstStyle/>
          <a:p>
            <a:endParaRPr/>
          </a:p>
        </p:txBody>
      </p:sp>
      <p:sp>
        <p:nvSpPr>
          <p:cNvPr id="135" name="Shape 135"/>
          <p:cNvSpPr/>
          <p:nvPr/>
        </p:nvSpPr>
        <p:spPr>
          <a:xfrm>
            <a:off x="502059" y="1607550"/>
            <a:ext cx="8155376" cy="4906444"/>
          </a:xfrm>
          <a:prstGeom prst="rect">
            <a:avLst/>
          </a:prstGeom>
          <a:blipFill>
            <a:blip r:embed="rId3"/>
            <a:stretch>
              <a:fillRect/>
            </a:stretch>
          </a:blipFill>
          <a:ln>
            <a:noFill/>
          </a:ln>
        </p:spPr>
      </p:sp>
    </p:spTree>
    <p:extLst>
      <p:ext uri="{BB962C8B-B14F-4D97-AF65-F5344CB8AC3E}">
        <p14:creationId xmlns:p14="http://schemas.microsoft.com/office/powerpoint/2010/main" val="889970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3129"/>
            <a:ext cx="9143999" cy="1080128"/>
          </a:xfrm>
        </p:spPr>
        <p:txBody>
          <a:bodyPr>
            <a:normAutofit fontScale="90000"/>
          </a:bodyPr>
          <a:lstStyle/>
          <a:p>
            <a:pPr marL="514350" indent="-514350"/>
            <a:r>
              <a:rPr lang="en-US" dirty="0" smtClean="0"/>
              <a:t>4. </a:t>
            </a:r>
            <a:r>
              <a:rPr lang="en-US" dirty="0"/>
              <a:t>VMT as design-based research </a:t>
            </a:r>
            <a:r>
              <a:rPr lang="en-US" dirty="0" smtClean="0"/>
              <a:t/>
            </a:r>
            <a:br>
              <a:rPr lang="en-US" dirty="0" smtClean="0"/>
            </a:br>
            <a:r>
              <a:rPr lang="en-US" dirty="0" smtClean="0"/>
              <a:t>into </a:t>
            </a:r>
            <a:r>
              <a:rPr lang="en-US" dirty="0"/>
              <a:t>group </a:t>
            </a:r>
            <a:r>
              <a:rPr lang="en-US" dirty="0" smtClean="0"/>
              <a:t>cognition</a:t>
            </a:r>
            <a:endParaRPr lang="en-US" dirty="0"/>
          </a:p>
        </p:txBody>
      </p:sp>
      <p:sp>
        <p:nvSpPr>
          <p:cNvPr id="3" name="Content Placeholder 2"/>
          <p:cNvSpPr>
            <a:spLocks noGrp="1"/>
          </p:cNvSpPr>
          <p:nvPr>
            <p:ph sz="quarter" idx="13"/>
          </p:nvPr>
        </p:nvSpPr>
        <p:spPr>
          <a:xfrm>
            <a:off x="597027" y="1780311"/>
            <a:ext cx="4428850" cy="4733025"/>
          </a:xfrm>
        </p:spPr>
        <p:txBody>
          <a:bodyPr>
            <a:normAutofit/>
          </a:bodyPr>
          <a:lstStyle/>
          <a:p>
            <a:pPr marL="514350" indent="-514350">
              <a:buFont typeface="+mj-lt"/>
              <a:buAutoNum type="arabicPeriod"/>
            </a:pPr>
            <a:r>
              <a:rPr lang="en-US" dirty="0" smtClean="0"/>
              <a:t>Pedagogic goals (translate Euclid)</a:t>
            </a:r>
          </a:p>
          <a:p>
            <a:pPr marL="514350" indent="-514350">
              <a:buFont typeface="+mj-lt"/>
              <a:buAutoNum type="arabicPeriod"/>
            </a:pPr>
            <a:r>
              <a:rPr lang="en-US" dirty="0" smtClean="0"/>
              <a:t>Domain-specific curriculum (game)</a:t>
            </a:r>
          </a:p>
          <a:p>
            <a:pPr marL="514350" indent="-514350">
              <a:buFont typeface="+mj-lt"/>
              <a:buAutoNum type="arabicPeriod"/>
            </a:pPr>
            <a:r>
              <a:rPr lang="en-US" dirty="0" smtClean="0"/>
              <a:t>Social practices of collaboration</a:t>
            </a:r>
          </a:p>
          <a:p>
            <a:pPr marL="514350" indent="-514350">
              <a:buFont typeface="+mj-lt"/>
              <a:buAutoNum type="arabicPeriod"/>
            </a:pPr>
            <a:r>
              <a:rPr lang="en-US" dirty="0" smtClean="0"/>
              <a:t>Collaboration support technology</a:t>
            </a:r>
          </a:p>
          <a:p>
            <a:pPr marL="514350" indent="-514350">
              <a:buFont typeface="+mj-lt"/>
              <a:buAutoNum type="arabicPeriod"/>
            </a:pPr>
            <a:r>
              <a:rPr lang="en-US" dirty="0" err="1" smtClean="0"/>
              <a:t>DBResearch</a:t>
            </a:r>
            <a:r>
              <a:rPr lang="en-US" dirty="0" smtClean="0"/>
              <a:t> of group cognition</a:t>
            </a:r>
          </a:p>
          <a:p>
            <a:pPr marL="514350" indent="-514350">
              <a:buFont typeface="+mj-lt"/>
              <a:buAutoNum type="arabicPeriod"/>
            </a:pPr>
            <a:endParaRPr lang="en-US" dirty="0" smtClean="0"/>
          </a:p>
          <a:p>
            <a:endParaRPr lang="en-US" dirty="0"/>
          </a:p>
        </p:txBody>
      </p:sp>
      <p:pic>
        <p:nvPicPr>
          <p:cNvPr id="4" name="Picture 3" descr="euclid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570" y="1286383"/>
            <a:ext cx="3756737" cy="4450288"/>
          </a:xfrm>
          <a:prstGeom prst="rect">
            <a:avLst/>
          </a:prstGeom>
        </p:spPr>
      </p:pic>
      <p:sp>
        <p:nvSpPr>
          <p:cNvPr id="5" name="TextBox 4"/>
          <p:cNvSpPr txBox="1"/>
          <p:nvPr/>
        </p:nvSpPr>
        <p:spPr>
          <a:xfrm>
            <a:off x="5525207" y="5736671"/>
            <a:ext cx="3234797" cy="923330"/>
          </a:xfrm>
          <a:prstGeom prst="rect">
            <a:avLst/>
          </a:prstGeom>
          <a:noFill/>
        </p:spPr>
        <p:txBody>
          <a:bodyPr wrap="square" rtlCol="0">
            <a:spAutoFit/>
          </a:bodyPr>
          <a:lstStyle/>
          <a:p>
            <a:r>
              <a:rPr lang="en-US" b="1" i="1" dirty="0" smtClean="0"/>
              <a:t>Translating Euclid: Designing a Human-Centered Mathematics</a:t>
            </a:r>
            <a:r>
              <a:rPr lang="en-US" dirty="0" smtClean="0"/>
              <a:t>. 2013. Morgan &amp; Claypool.</a:t>
            </a:r>
            <a:endParaRPr lang="en-US" dirty="0"/>
          </a:p>
        </p:txBody>
      </p:sp>
    </p:spTree>
    <p:extLst>
      <p:ext uri="{BB962C8B-B14F-4D97-AF65-F5344CB8AC3E}">
        <p14:creationId xmlns:p14="http://schemas.microsoft.com/office/powerpoint/2010/main" val="28835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372" y="431251"/>
            <a:ext cx="6039703" cy="622528"/>
          </a:xfrm>
        </p:spPr>
        <p:txBody>
          <a:bodyPr>
            <a:normAutofit fontScale="90000"/>
          </a:bodyPr>
          <a:lstStyle/>
          <a:p>
            <a:r>
              <a:rPr lang="en-US" dirty="0" smtClean="0"/>
              <a:t>Design</a:t>
            </a:r>
            <a:r>
              <a:rPr lang="en-US" dirty="0"/>
              <a:t>-based research of human-centered </a:t>
            </a:r>
            <a:r>
              <a:rPr lang="en-US" dirty="0" smtClean="0"/>
              <a:t>geometry</a:t>
            </a:r>
            <a:endParaRPr lang="en-US" dirty="0"/>
          </a:p>
        </p:txBody>
      </p:sp>
      <p:sp>
        <p:nvSpPr>
          <p:cNvPr id="3" name="Content Placeholder 2"/>
          <p:cNvSpPr>
            <a:spLocks noGrp="1"/>
          </p:cNvSpPr>
          <p:nvPr>
            <p:ph sz="quarter" idx="13"/>
          </p:nvPr>
        </p:nvSpPr>
        <p:spPr>
          <a:xfrm>
            <a:off x="274320" y="1411690"/>
            <a:ext cx="8595360" cy="5654130"/>
          </a:xfrm>
        </p:spPr>
        <p:txBody>
          <a:bodyPr>
            <a:normAutofit fontScale="77500" lnSpcReduction="20000"/>
          </a:bodyPr>
          <a:lstStyle/>
          <a:p>
            <a:r>
              <a:rPr lang="en-US" dirty="0" smtClean="0"/>
              <a:t>Discover: The curricular topics guide student teams and teacher teams to discover dependencies in dynamic-geometric figures</a:t>
            </a:r>
          </a:p>
          <a:p>
            <a:endParaRPr lang="en-US" dirty="0" smtClean="0"/>
          </a:p>
          <a:p>
            <a:r>
              <a:rPr lang="en-US" dirty="0"/>
              <a:t>Create: The curricular topics guide student teams and teacher teams to </a:t>
            </a:r>
            <a:r>
              <a:rPr lang="en-US" dirty="0" smtClean="0"/>
              <a:t>creatively design and construct dependencies </a:t>
            </a:r>
            <a:r>
              <a:rPr lang="en-US" dirty="0"/>
              <a:t>in dynamic-geometric </a:t>
            </a:r>
            <a:r>
              <a:rPr lang="en-US" dirty="0" smtClean="0"/>
              <a:t>figures</a:t>
            </a:r>
          </a:p>
          <a:p>
            <a:endParaRPr lang="en-US" dirty="0" smtClean="0"/>
          </a:p>
          <a:p>
            <a:r>
              <a:rPr lang="en-US" dirty="0" smtClean="0"/>
              <a:t>Understand, explain, prove: Students and teachers  learn to view geometric truths in terms of constructed dependencies. They begin to see the causality of the world as human/social creative-discovery involving designed dependencies</a:t>
            </a:r>
          </a:p>
          <a:p>
            <a:endParaRPr lang="en-US" dirty="0"/>
          </a:p>
          <a:p>
            <a:r>
              <a:rPr lang="en-US" dirty="0" smtClean="0"/>
              <a:t>The VMT Project evolves its pedagogical approach through iterative analysis of interactions among teams of researchers or teachers or students using the technology and resources. The research process is reflected in its publications and presentations.</a:t>
            </a:r>
          </a:p>
        </p:txBody>
      </p:sp>
    </p:spTree>
    <p:extLst>
      <p:ext uri="{BB962C8B-B14F-4D97-AF65-F5344CB8AC3E}">
        <p14:creationId xmlns:p14="http://schemas.microsoft.com/office/powerpoint/2010/main" val="1933092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Pedagogical focus</a:t>
            </a:r>
            <a:endParaRPr lang="en-US" dirty="0"/>
          </a:p>
        </p:txBody>
      </p:sp>
      <p:sp>
        <p:nvSpPr>
          <p:cNvPr id="3" name="Content Placeholder 2"/>
          <p:cNvSpPr>
            <a:spLocks noGrp="1"/>
          </p:cNvSpPr>
          <p:nvPr>
            <p:ph sz="quarter" idx="13"/>
          </p:nvPr>
        </p:nvSpPr>
        <p:spPr>
          <a:xfrm>
            <a:off x="274320" y="851128"/>
            <a:ext cx="8595360" cy="5833690"/>
          </a:xfrm>
        </p:spPr>
        <p:txBody>
          <a:bodyPr>
            <a:normAutofit fontScale="92500" lnSpcReduction="10000"/>
          </a:bodyPr>
          <a:lstStyle/>
          <a:p>
            <a:r>
              <a:rPr lang="en-US" dirty="0" smtClean="0"/>
              <a:t>The approach emphasis includes:</a:t>
            </a:r>
          </a:p>
          <a:p>
            <a:pPr marL="514350" indent="-514350">
              <a:buAutoNum type="arabicPeriod"/>
            </a:pPr>
            <a:r>
              <a:rPr lang="en-US" dirty="0" smtClean="0"/>
              <a:t>The importance of experiencing first-hand the actual doing of mathematics: exploration, noticing, discovering, wondering, conjecturing, creating, designing, constructing, explaining, understanding, proving, teaching</a:t>
            </a:r>
          </a:p>
          <a:p>
            <a:pPr marL="514350" indent="-514350">
              <a:buAutoNum type="arabicPeriod"/>
            </a:pPr>
            <a:r>
              <a:rPr lang="en-US" dirty="0" smtClean="0"/>
              <a:t>Resisting the tradition of accepting on authority the definitions and understandings of geometric objects</a:t>
            </a:r>
          </a:p>
          <a:p>
            <a:pPr marL="514350" indent="-514350">
              <a:buAutoNum type="arabicPeriod"/>
            </a:pPr>
            <a:r>
              <a:rPr lang="en-US" dirty="0" smtClean="0"/>
              <a:t>Resisting the temptation to use GeoGebra just to illustrate geometric facts with pretty figures or flashy simulations</a:t>
            </a:r>
          </a:p>
          <a:p>
            <a:pPr marL="514350" indent="-514350">
              <a:buAutoNum type="arabicPeriod"/>
            </a:pPr>
            <a:r>
              <a:rPr lang="en-US" dirty="0" smtClean="0"/>
              <a:t>Guiding teachers and students to design their own constructions, including the definition of custom tools</a:t>
            </a:r>
          </a:p>
          <a:p>
            <a:pPr marL="514350" indent="-514350">
              <a:buAutoNum type="arabicPeriod"/>
            </a:pPr>
            <a:r>
              <a:rPr lang="en-US" dirty="0" smtClean="0"/>
              <a:t>Emphasizing the role of dependencies in dynamic geometry</a:t>
            </a:r>
          </a:p>
        </p:txBody>
      </p:sp>
    </p:spTree>
    <p:extLst>
      <p:ext uri="{BB962C8B-B14F-4D97-AF65-F5344CB8AC3E}">
        <p14:creationId xmlns:p14="http://schemas.microsoft.com/office/powerpoint/2010/main" val="283081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a:t>
            </a:r>
            <a:r>
              <a:rPr lang="en-US" dirty="0"/>
              <a:t>the curricular resources</a:t>
            </a:r>
          </a:p>
        </p:txBody>
      </p:sp>
      <p:sp>
        <p:nvSpPr>
          <p:cNvPr id="3" name="Content Placeholder 2"/>
          <p:cNvSpPr>
            <a:spLocks noGrp="1"/>
          </p:cNvSpPr>
          <p:nvPr>
            <p:ph sz="quarter" idx="13"/>
          </p:nvPr>
        </p:nvSpPr>
        <p:spPr>
          <a:xfrm>
            <a:off x="274320" y="851128"/>
            <a:ext cx="8595360" cy="5879872"/>
          </a:xfrm>
        </p:spPr>
        <p:txBody>
          <a:bodyPr>
            <a:normAutofit/>
          </a:bodyPr>
          <a:lstStyle/>
          <a:p>
            <a:r>
              <a:rPr lang="en-US" dirty="0" smtClean="0"/>
              <a:t>Although the VMT Project was funded to just develop the technology and analyze its effectiveness, the real problem is to design the pedagogy: approach &amp; resources</a:t>
            </a:r>
          </a:p>
          <a:p>
            <a:endParaRPr lang="en-US" dirty="0" smtClean="0"/>
          </a:p>
          <a:p>
            <a:endParaRPr lang="en-US" dirty="0" smtClean="0"/>
          </a:p>
          <a:p>
            <a:r>
              <a:rPr lang="en-US" dirty="0" smtClean="0"/>
              <a:t>We developed a set of about 18 “topics” in a workbook format that included tutorial “tours” of the technology. Each topic was intended for about a one-hour online, synchronous, collaborative session. Each topic included 3 to 10 GeoGebra tabs with guiding tasks</a:t>
            </a:r>
          </a:p>
        </p:txBody>
      </p:sp>
      <p:pic>
        <p:nvPicPr>
          <p:cNvPr id="4" name="Picture 3" descr="topics cover.jpg"/>
          <p:cNvPicPr>
            <a:picLocks noChangeAspect="1"/>
          </p:cNvPicPr>
          <p:nvPr/>
        </p:nvPicPr>
        <p:blipFill>
          <a:blip r:embed="rId3">
            <a:extLst>
              <a:ext uri="{28A0092B-C50C-407E-A947-70E740481C1C}">
                <a14:useLocalDpi xmlns:a14="http://schemas.microsoft.com/office/drawing/2010/main" val="0"/>
              </a:ext>
            </a:extLst>
          </a:blip>
          <a:srcRect l="12080" t="18019" r="4698" b="37186"/>
          <a:stretch>
            <a:fillRect/>
          </a:stretch>
        </p:blipFill>
        <p:spPr bwMode="auto">
          <a:xfrm>
            <a:off x="2968439" y="2246857"/>
            <a:ext cx="2078278" cy="145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322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3267"/>
            <a:ext cx="9143999" cy="622528"/>
          </a:xfrm>
        </p:spPr>
        <p:txBody>
          <a:bodyPr>
            <a:normAutofit fontScale="90000"/>
          </a:bodyPr>
          <a:lstStyle/>
          <a:p>
            <a:pPr marL="514350" indent="-514350"/>
            <a:r>
              <a:rPr lang="en-US" dirty="0" smtClean="0"/>
              <a:t>5. </a:t>
            </a:r>
            <a:r>
              <a:rPr lang="en-US" dirty="0"/>
              <a:t>The centrality of group cognition to </a:t>
            </a:r>
            <a:r>
              <a:rPr lang="en-US" dirty="0" smtClean="0"/>
              <a:t>learning</a:t>
            </a:r>
            <a:endParaRPr lang="en-US" dirty="0"/>
          </a:p>
        </p:txBody>
      </p:sp>
      <p:sp>
        <p:nvSpPr>
          <p:cNvPr id="3" name="Content Placeholder 2"/>
          <p:cNvSpPr>
            <a:spLocks noGrp="1"/>
          </p:cNvSpPr>
          <p:nvPr>
            <p:ph sz="quarter" idx="13"/>
          </p:nvPr>
        </p:nvSpPr>
        <p:spPr>
          <a:xfrm>
            <a:off x="347362" y="1052989"/>
            <a:ext cx="4797920" cy="5482059"/>
          </a:xfrm>
        </p:spPr>
        <p:txBody>
          <a:bodyPr>
            <a:normAutofit/>
          </a:bodyPr>
          <a:lstStyle/>
          <a:p>
            <a:r>
              <a:rPr lang="en-US" dirty="0" smtClean="0"/>
              <a:t>I analyzed the complete process of a team of three 14-yr-old girls learning collaborative dynamic geometry. They worked together online for 8 hour-long sessions.</a:t>
            </a:r>
          </a:p>
          <a:p>
            <a:r>
              <a:rPr lang="en-US" dirty="0" smtClean="0"/>
              <a:t>They learned how to collaborate in VMT, use GeoGebra, discuss math, drag/explore/construct dynamic-geometry figures.</a:t>
            </a:r>
          </a:p>
          <a:p>
            <a:endParaRPr lang="en-US" dirty="0" smtClean="0"/>
          </a:p>
        </p:txBody>
      </p:sp>
      <p:pic>
        <p:nvPicPr>
          <p:cNvPr id="4" name="Picture 3" descr="analysis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462" y="935795"/>
            <a:ext cx="3379321" cy="4426852"/>
          </a:xfrm>
          <a:prstGeom prst="rect">
            <a:avLst/>
          </a:prstGeom>
        </p:spPr>
      </p:pic>
      <p:sp>
        <p:nvSpPr>
          <p:cNvPr id="5" name="TextBox 4"/>
          <p:cNvSpPr txBox="1"/>
          <p:nvPr/>
        </p:nvSpPr>
        <p:spPr>
          <a:xfrm>
            <a:off x="5412198" y="5527405"/>
            <a:ext cx="3373585" cy="1200329"/>
          </a:xfrm>
          <a:prstGeom prst="rect">
            <a:avLst/>
          </a:prstGeom>
          <a:noFill/>
        </p:spPr>
        <p:txBody>
          <a:bodyPr wrap="square" rtlCol="0">
            <a:spAutoFit/>
          </a:bodyPr>
          <a:lstStyle/>
          <a:p>
            <a:r>
              <a:rPr lang="en-US" b="1" i="1" dirty="0" smtClean="0"/>
              <a:t>Constructing Dynamic Triangles Together: The Development of Mathematical Group Cognition</a:t>
            </a:r>
            <a:r>
              <a:rPr lang="en-US" dirty="0" smtClean="0"/>
              <a:t>. 2015. Cambridge University Press</a:t>
            </a:r>
            <a:endParaRPr lang="en-US" dirty="0"/>
          </a:p>
        </p:txBody>
      </p:sp>
    </p:spTree>
    <p:extLst>
      <p:ext uri="{BB962C8B-B14F-4D97-AF65-F5344CB8AC3E}">
        <p14:creationId xmlns:p14="http://schemas.microsoft.com/office/powerpoint/2010/main" val="28835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cognition as group practices</a:t>
            </a:r>
            <a:endParaRPr lang="en-US" dirty="0"/>
          </a:p>
        </p:txBody>
      </p:sp>
      <p:sp>
        <p:nvSpPr>
          <p:cNvPr id="3" name="Content Placeholder 2"/>
          <p:cNvSpPr>
            <a:spLocks noGrp="1"/>
          </p:cNvSpPr>
          <p:nvPr>
            <p:ph sz="quarter" idx="13"/>
          </p:nvPr>
        </p:nvSpPr>
        <p:spPr>
          <a:xfrm>
            <a:off x="434606" y="851129"/>
            <a:ext cx="8595360" cy="5239392"/>
          </a:xfrm>
        </p:spPr>
        <p:txBody>
          <a:bodyPr>
            <a:normAutofit/>
          </a:bodyPr>
          <a:lstStyle/>
          <a:p>
            <a:r>
              <a:rPr lang="en-US" dirty="0" smtClean="0"/>
              <a:t>The Virtual math teams learned by adopting many “group practices”—I identified over 60 in the book.</a:t>
            </a:r>
          </a:p>
          <a:p>
            <a:endParaRPr lang="en-US" dirty="0" smtClean="0"/>
          </a:p>
          <a:p>
            <a:r>
              <a:rPr lang="en-US" dirty="0" smtClean="0"/>
              <a:t>The adoption process proceeds as follows:</a:t>
            </a:r>
          </a:p>
          <a:p>
            <a:pPr marL="457200" indent="-457200">
              <a:buFontTx/>
              <a:buChar char="•"/>
            </a:pPr>
            <a:r>
              <a:rPr lang="en-US" dirty="0" smtClean="0"/>
              <a:t>The team is stuck; breakdown in group action</a:t>
            </a:r>
          </a:p>
          <a:p>
            <a:pPr marL="457200" indent="-457200">
              <a:buFontTx/>
              <a:buChar char="•"/>
            </a:pPr>
            <a:r>
              <a:rPr lang="en-US" dirty="0" smtClean="0"/>
              <a:t>They express that they have a problem</a:t>
            </a:r>
          </a:p>
          <a:p>
            <a:pPr marL="457200" indent="-457200">
              <a:buFontTx/>
              <a:buChar char="•"/>
            </a:pPr>
            <a:r>
              <a:rPr lang="en-US" dirty="0" smtClean="0"/>
              <a:t>Someone proposes a solution</a:t>
            </a:r>
          </a:p>
          <a:p>
            <a:pPr marL="457200" indent="-457200">
              <a:buFontTx/>
              <a:buChar char="•"/>
            </a:pPr>
            <a:r>
              <a:rPr lang="en-US" dirty="0" smtClean="0"/>
              <a:t>They discuss it and all agree (explicit knowledge)</a:t>
            </a:r>
          </a:p>
          <a:p>
            <a:pPr marL="457200" indent="-457200">
              <a:buFontTx/>
              <a:buChar char="•"/>
            </a:pPr>
            <a:r>
              <a:rPr lang="en-US" dirty="0" smtClean="0"/>
              <a:t>Then they adopt it and proceed (practical kn.)</a:t>
            </a:r>
          </a:p>
          <a:p>
            <a:pPr marL="457200" indent="-457200">
              <a:buFontTx/>
              <a:buChar char="•"/>
            </a:pPr>
            <a:r>
              <a:rPr lang="en-US" dirty="0" smtClean="0"/>
              <a:t>In the future, they do it without discussion (tacit)</a:t>
            </a:r>
            <a:endParaRPr lang="en-US" dirty="0"/>
          </a:p>
        </p:txBody>
      </p:sp>
    </p:spTree>
    <p:extLst>
      <p:ext uri="{BB962C8B-B14F-4D97-AF65-F5344CB8AC3E}">
        <p14:creationId xmlns:p14="http://schemas.microsoft.com/office/powerpoint/2010/main" val="1244092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Adopting collaboration group practices</a:t>
            </a:r>
            <a:endParaRPr lang="en-US" dirty="0"/>
          </a:p>
        </p:txBody>
      </p:sp>
      <p:pic>
        <p:nvPicPr>
          <p:cNvPr id="5" name="Picture 4" descr="chat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318" y="966144"/>
            <a:ext cx="7312180" cy="5843625"/>
          </a:xfrm>
          <a:prstGeom prst="rect">
            <a:avLst/>
          </a:prstGeom>
        </p:spPr>
      </p:pic>
    </p:spTree>
    <p:extLst>
      <p:ext uri="{BB962C8B-B14F-4D97-AF65-F5344CB8AC3E}">
        <p14:creationId xmlns:p14="http://schemas.microsoft.com/office/powerpoint/2010/main" val="1486341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Adopting construction group practices</a:t>
            </a:r>
            <a:endParaRPr lang="en-US" dirty="0"/>
          </a:p>
        </p:txBody>
      </p:sp>
      <p:pic>
        <p:nvPicPr>
          <p:cNvPr id="6" name="Picture 5"/>
          <p:cNvPicPr>
            <a:picLocks noChangeAspect="1"/>
          </p:cNvPicPr>
          <p:nvPr/>
        </p:nvPicPr>
        <p:blipFill>
          <a:blip r:embed="rId3"/>
          <a:stretch>
            <a:fillRect/>
          </a:stretch>
        </p:blipFill>
        <p:spPr>
          <a:xfrm>
            <a:off x="460759" y="851128"/>
            <a:ext cx="8263891" cy="6006871"/>
          </a:xfrm>
          <a:prstGeom prst="rect">
            <a:avLst/>
          </a:prstGeom>
        </p:spPr>
      </p:pic>
    </p:spTree>
    <p:extLst>
      <p:ext uri="{BB962C8B-B14F-4D97-AF65-F5344CB8AC3E}">
        <p14:creationId xmlns:p14="http://schemas.microsoft.com/office/powerpoint/2010/main" val="4121967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689"/>
            <a:ext cx="9143999" cy="846734"/>
          </a:xfrm>
        </p:spPr>
        <p:txBody>
          <a:bodyPr>
            <a:normAutofit/>
          </a:bodyPr>
          <a:lstStyle/>
          <a:p>
            <a:r>
              <a:rPr lang="en-US" dirty="0" smtClean="0"/>
              <a:t>A Digital Didactic </a:t>
            </a:r>
            <a:r>
              <a:rPr lang="en-US" sz="4000" i="1" dirty="0" smtClean="0"/>
              <a:t>Design</a:t>
            </a:r>
            <a:r>
              <a:rPr lang="en-US" dirty="0" smtClean="0"/>
              <a:t> for Group Cognition</a:t>
            </a:r>
            <a:endParaRPr lang="en-US" sz="3100" dirty="0"/>
          </a:p>
        </p:txBody>
      </p:sp>
      <p:sp>
        <p:nvSpPr>
          <p:cNvPr id="3" name="Content Placeholder 2"/>
          <p:cNvSpPr>
            <a:spLocks noGrp="1"/>
          </p:cNvSpPr>
          <p:nvPr>
            <p:ph sz="quarter" idx="13"/>
          </p:nvPr>
        </p:nvSpPr>
        <p:spPr>
          <a:xfrm>
            <a:off x="376085" y="1411224"/>
            <a:ext cx="8767915" cy="5243234"/>
          </a:xfrm>
        </p:spPr>
        <p:txBody>
          <a:bodyPr>
            <a:normAutofit lnSpcReduction="10000"/>
          </a:bodyPr>
          <a:lstStyle/>
          <a:p>
            <a:pPr marL="514350" indent="-514350">
              <a:buFont typeface="+mj-lt"/>
              <a:buAutoNum type="arabicPeriod"/>
            </a:pPr>
            <a:r>
              <a:rPr lang="en-US" dirty="0" smtClean="0">
                <a:solidFill>
                  <a:srgbClr val="240AA6"/>
                </a:solidFill>
              </a:rPr>
              <a:t>Virtual Math Teams as an example of DDD</a:t>
            </a:r>
          </a:p>
          <a:p>
            <a:endParaRPr lang="en-US" dirty="0" smtClean="0">
              <a:solidFill>
                <a:srgbClr val="240AA6"/>
              </a:solidFill>
            </a:endParaRPr>
          </a:p>
          <a:p>
            <a:pPr marL="514350" indent="-514350">
              <a:buFont typeface="+mj-lt"/>
              <a:buAutoNum type="arabicPeriod"/>
            </a:pPr>
            <a:r>
              <a:rPr lang="en-US" dirty="0">
                <a:solidFill>
                  <a:srgbClr val="240AA6"/>
                </a:solidFill>
              </a:rPr>
              <a:t>DDD and CSCL as designing for group </a:t>
            </a:r>
            <a:r>
              <a:rPr lang="en-US" dirty="0" smtClean="0">
                <a:solidFill>
                  <a:srgbClr val="240AA6"/>
                </a:solidFill>
              </a:rPr>
              <a:t>cognition</a:t>
            </a:r>
          </a:p>
          <a:p>
            <a:endParaRPr lang="en-US" dirty="0">
              <a:solidFill>
                <a:srgbClr val="240AA6"/>
              </a:solidFill>
            </a:endParaRPr>
          </a:p>
          <a:p>
            <a:pPr marL="514350" indent="-514350">
              <a:buFont typeface="+mj-lt"/>
              <a:buAutoNum type="arabicPeriod"/>
            </a:pPr>
            <a:r>
              <a:rPr lang="en-US" dirty="0">
                <a:solidFill>
                  <a:srgbClr val="240AA6"/>
                </a:solidFill>
              </a:rPr>
              <a:t>The socio-technical design of </a:t>
            </a:r>
            <a:r>
              <a:rPr lang="en-US" dirty="0" smtClean="0">
                <a:solidFill>
                  <a:srgbClr val="240AA6"/>
                </a:solidFill>
              </a:rPr>
              <a:t>VMT</a:t>
            </a:r>
          </a:p>
          <a:p>
            <a:endParaRPr lang="en-US" dirty="0">
              <a:solidFill>
                <a:srgbClr val="240AA6"/>
              </a:solidFill>
            </a:endParaRPr>
          </a:p>
          <a:p>
            <a:pPr marL="514350" indent="-514350">
              <a:buFont typeface="+mj-lt"/>
              <a:buAutoNum type="arabicPeriod"/>
            </a:pPr>
            <a:r>
              <a:rPr lang="en-US" dirty="0" smtClean="0">
                <a:solidFill>
                  <a:srgbClr val="240AA6"/>
                </a:solidFill>
              </a:rPr>
              <a:t>VMT as design-based research in group cognition</a:t>
            </a:r>
          </a:p>
          <a:p>
            <a:pPr marL="514350" indent="-514350">
              <a:buFont typeface="+mj-lt"/>
              <a:buAutoNum type="arabicPeriod"/>
            </a:pPr>
            <a:endParaRPr lang="en-US" dirty="0" smtClean="0">
              <a:solidFill>
                <a:srgbClr val="240AA6"/>
              </a:solidFill>
            </a:endParaRPr>
          </a:p>
          <a:p>
            <a:pPr marL="514350" indent="-514350">
              <a:buFont typeface="+mj-lt"/>
              <a:buAutoNum type="arabicPeriod"/>
            </a:pPr>
            <a:r>
              <a:rPr lang="en-US" dirty="0" smtClean="0">
                <a:solidFill>
                  <a:srgbClr val="240AA6"/>
                </a:solidFill>
              </a:rPr>
              <a:t>The </a:t>
            </a:r>
            <a:r>
              <a:rPr lang="en-US" dirty="0">
                <a:solidFill>
                  <a:srgbClr val="240AA6"/>
                </a:solidFill>
              </a:rPr>
              <a:t>centrality of group cognition to </a:t>
            </a:r>
            <a:r>
              <a:rPr lang="en-US" dirty="0" smtClean="0">
                <a:solidFill>
                  <a:srgbClr val="240AA6"/>
                </a:solidFill>
              </a:rPr>
              <a:t>learning</a:t>
            </a:r>
          </a:p>
          <a:p>
            <a:endParaRPr lang="en-US" dirty="0">
              <a:solidFill>
                <a:srgbClr val="240AA6"/>
              </a:solidFill>
            </a:endParaRPr>
          </a:p>
          <a:p>
            <a:pPr marL="514350" indent="-514350">
              <a:buFont typeface="+mj-lt"/>
              <a:buAutoNum type="arabicPeriod"/>
            </a:pPr>
            <a:r>
              <a:rPr lang="en-US" dirty="0" smtClean="0">
                <a:solidFill>
                  <a:srgbClr val="240AA6"/>
                </a:solidFill>
              </a:rPr>
              <a:t>Expanding </a:t>
            </a:r>
            <a:r>
              <a:rPr lang="en-US" dirty="0">
                <a:solidFill>
                  <a:srgbClr val="240AA6"/>
                </a:solidFill>
              </a:rPr>
              <a:t>VMT to </a:t>
            </a:r>
            <a:r>
              <a:rPr lang="en-US" dirty="0" err="1" smtClean="0">
                <a:solidFill>
                  <a:srgbClr val="240AA6"/>
                </a:solidFill>
              </a:rPr>
              <a:t>CrossActionSpaces</a:t>
            </a:r>
            <a:endParaRPr lang="en-US" dirty="0" smtClean="0">
              <a:solidFill>
                <a:srgbClr val="240AA6"/>
              </a:solidFill>
            </a:endParaRPr>
          </a:p>
        </p:txBody>
      </p:sp>
    </p:spTree>
    <p:extLst>
      <p:ext uri="{BB962C8B-B14F-4D97-AF65-F5344CB8AC3E}">
        <p14:creationId xmlns:p14="http://schemas.microsoft.com/office/powerpoint/2010/main" val="3858252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Students collaborate on inscribed squares</a:t>
            </a:r>
            <a:endParaRPr lang="en-US" dirty="0"/>
          </a:p>
        </p:txBody>
      </p:sp>
      <p:pic>
        <p:nvPicPr>
          <p:cNvPr id="5" name="Content Placeholder 4" descr="square.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153" r="1288"/>
          <a:stretch/>
        </p:blipFill>
        <p:spPr>
          <a:xfrm>
            <a:off x="128174" y="1258295"/>
            <a:ext cx="8913870" cy="4753560"/>
          </a:xfrm>
        </p:spPr>
      </p:pic>
    </p:spTree>
    <p:extLst>
      <p:ext uri="{BB962C8B-B14F-4D97-AF65-F5344CB8AC3E}">
        <p14:creationId xmlns:p14="http://schemas.microsoft.com/office/powerpoint/2010/main" val="3055689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3266"/>
            <a:ext cx="9143999" cy="913412"/>
          </a:xfrm>
        </p:spPr>
        <p:txBody>
          <a:bodyPr>
            <a:normAutofit/>
          </a:bodyPr>
          <a:lstStyle/>
          <a:p>
            <a:pPr marL="514350" indent="-514350"/>
            <a:r>
              <a:rPr lang="en-US" dirty="0" smtClean="0"/>
              <a:t>6. </a:t>
            </a:r>
            <a:r>
              <a:rPr lang="en-US" dirty="0"/>
              <a:t>Expanding VMT to </a:t>
            </a:r>
            <a:r>
              <a:rPr lang="en-US" dirty="0" err="1" smtClean="0"/>
              <a:t>CrossActionSpaces</a:t>
            </a:r>
            <a:endParaRPr lang="en-US" dirty="0"/>
          </a:p>
        </p:txBody>
      </p:sp>
      <p:sp>
        <p:nvSpPr>
          <p:cNvPr id="3" name="Content Placeholder 2"/>
          <p:cNvSpPr>
            <a:spLocks noGrp="1"/>
          </p:cNvSpPr>
          <p:nvPr>
            <p:ph sz="quarter" idx="13"/>
          </p:nvPr>
        </p:nvSpPr>
        <p:spPr>
          <a:xfrm>
            <a:off x="597026" y="1780311"/>
            <a:ext cx="8546972" cy="4956099"/>
          </a:xfrm>
        </p:spPr>
        <p:txBody>
          <a:bodyPr>
            <a:normAutofit/>
          </a:bodyPr>
          <a:lstStyle/>
          <a:p>
            <a:r>
              <a:rPr lang="en-US" dirty="0" smtClean="0"/>
              <a:t>VMT-mobile: on iPads, laptops, tabletop displays, smart boards</a:t>
            </a:r>
          </a:p>
          <a:p>
            <a:endParaRPr lang="en-US" dirty="0"/>
          </a:p>
          <a:p>
            <a:r>
              <a:rPr lang="en-US" dirty="0" smtClean="0"/>
              <a:t>Integration of individual, group, classroom</a:t>
            </a:r>
          </a:p>
          <a:p>
            <a:endParaRPr lang="en-US" dirty="0"/>
          </a:p>
          <a:p>
            <a:r>
              <a:rPr lang="en-US" dirty="0" smtClean="0"/>
              <a:t>Community of VMT game players</a:t>
            </a:r>
          </a:p>
          <a:p>
            <a:endParaRPr lang="en-US" dirty="0"/>
          </a:p>
          <a:p>
            <a:r>
              <a:rPr lang="en-US" dirty="0" smtClean="0"/>
              <a:t>Community of analysis and discussion of excerpts from </a:t>
            </a:r>
            <a:r>
              <a:rPr lang="en-US" dirty="0" err="1" smtClean="0"/>
              <a:t>VMTeams</a:t>
            </a:r>
            <a:endParaRPr lang="en-US" dirty="0" smtClean="0"/>
          </a:p>
          <a:p>
            <a:endParaRPr lang="en-US" dirty="0"/>
          </a:p>
        </p:txBody>
      </p:sp>
    </p:spTree>
    <p:extLst>
      <p:ext uri="{BB962C8B-B14F-4D97-AF65-F5344CB8AC3E}">
        <p14:creationId xmlns:p14="http://schemas.microsoft.com/office/powerpoint/2010/main" val="28835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509577"/>
          </a:xfrm>
        </p:spPr>
        <p:txBody>
          <a:bodyPr>
            <a:normAutofit fontScale="90000"/>
          </a:bodyPr>
          <a:lstStyle/>
          <a:p>
            <a:r>
              <a:rPr lang="en-US" dirty="0" smtClean="0"/>
              <a:t>The Game</a:t>
            </a:r>
            <a:endParaRPr lang="en-US" dirty="0"/>
          </a:p>
        </p:txBody>
      </p:sp>
      <p:pic>
        <p:nvPicPr>
          <p:cNvPr id="5" name="Picture 4" descr="gam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96" y="151978"/>
            <a:ext cx="2509177" cy="2483209"/>
          </a:xfrm>
          <a:prstGeom prst="rect">
            <a:avLst/>
          </a:prstGeom>
          <a:ln w="28575" cmpd="sng">
            <a:solidFill>
              <a:srgbClr val="0000FF"/>
            </a:solidFill>
          </a:ln>
        </p:spPr>
      </p:pic>
      <p:pic>
        <p:nvPicPr>
          <p:cNvPr id="6" name="Picture 5" descr="challenge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886" y="881217"/>
            <a:ext cx="4529274" cy="3565577"/>
          </a:xfrm>
          <a:prstGeom prst="rect">
            <a:avLst/>
          </a:prstGeom>
          <a:ln w="28575" cmpd="sng">
            <a:solidFill>
              <a:schemeClr val="tx1"/>
            </a:solidFill>
          </a:ln>
        </p:spPr>
      </p:pic>
      <p:pic>
        <p:nvPicPr>
          <p:cNvPr id="7" name="Picture 6" descr="circumcent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25" y="2757311"/>
            <a:ext cx="4380438" cy="3973136"/>
          </a:xfrm>
          <a:prstGeom prst="rect">
            <a:avLst/>
          </a:prstGeom>
          <a:ln w="76200" cmpd="sng">
            <a:solidFill>
              <a:srgbClr val="660066"/>
            </a:solidFill>
          </a:ln>
        </p:spPr>
      </p:pic>
      <p:sp>
        <p:nvSpPr>
          <p:cNvPr id="8" name="TextBox 7"/>
          <p:cNvSpPr txBox="1"/>
          <p:nvPr/>
        </p:nvSpPr>
        <p:spPr>
          <a:xfrm>
            <a:off x="5394947" y="5362647"/>
            <a:ext cx="3332491" cy="1200328"/>
          </a:xfrm>
          <a:prstGeom prst="rect">
            <a:avLst/>
          </a:prstGeom>
          <a:solidFill>
            <a:srgbClr val="CCFFCC"/>
          </a:solidFill>
          <a:ln>
            <a:solidFill>
              <a:srgbClr val="2E2224"/>
            </a:solidFill>
          </a:ln>
        </p:spPr>
        <p:txBody>
          <a:bodyPr wrap="square" rtlCol="0">
            <a:spAutoFit/>
          </a:bodyPr>
          <a:lstStyle/>
          <a:p>
            <a:r>
              <a:rPr lang="en-US" sz="2400" b="1" dirty="0" smtClean="0">
                <a:solidFill>
                  <a:srgbClr val="240AA6"/>
                </a:solidFill>
              </a:rPr>
              <a:t>A GeoGebraBook </a:t>
            </a:r>
          </a:p>
          <a:p>
            <a:r>
              <a:rPr lang="en-US" sz="2400" b="1" dirty="0" smtClean="0">
                <a:solidFill>
                  <a:srgbClr val="240AA6"/>
                </a:solidFill>
              </a:rPr>
              <a:t>on GeoGebraTube: </a:t>
            </a:r>
          </a:p>
          <a:p>
            <a:r>
              <a:rPr lang="en-US" sz="2400" b="1" u="sng" dirty="0" smtClean="0">
                <a:solidFill>
                  <a:srgbClr val="240AA6"/>
                </a:solidFill>
              </a:rPr>
              <a:t>http</a:t>
            </a:r>
            <a:r>
              <a:rPr lang="en-US" sz="2400" b="1" u="sng" dirty="0">
                <a:solidFill>
                  <a:srgbClr val="240AA6"/>
                </a:solidFill>
              </a:rPr>
              <a:t>://ggbtu.be/b154045</a:t>
            </a:r>
          </a:p>
        </p:txBody>
      </p:sp>
    </p:spTree>
    <p:extLst>
      <p:ext uri="{BB962C8B-B14F-4D97-AF65-F5344CB8AC3E}">
        <p14:creationId xmlns:p14="http://schemas.microsoft.com/office/powerpoint/2010/main" val="17882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DDD: Orchestrating a Collaborative MOOC</a:t>
            </a:r>
            <a:endParaRPr lang="en-US" dirty="0"/>
          </a:p>
        </p:txBody>
      </p:sp>
      <p:sp>
        <p:nvSpPr>
          <p:cNvPr id="3" name="Content Placeholder 2"/>
          <p:cNvSpPr>
            <a:spLocks noGrp="1"/>
          </p:cNvSpPr>
          <p:nvPr>
            <p:ph sz="quarter" idx="13"/>
          </p:nvPr>
        </p:nvSpPr>
        <p:spPr>
          <a:xfrm>
            <a:off x="274320" y="1154544"/>
            <a:ext cx="8595360" cy="5608470"/>
          </a:xfrm>
        </p:spPr>
        <p:txBody>
          <a:bodyPr>
            <a:normAutofit/>
          </a:bodyPr>
          <a:lstStyle/>
          <a:p>
            <a:pPr marL="457200" indent="-457200">
              <a:buFontTx/>
              <a:buChar char="•"/>
            </a:pPr>
            <a:r>
              <a:rPr lang="en-US" dirty="0" smtClean="0"/>
              <a:t>Math teacher professional development: VMT, readings, reflection on logs</a:t>
            </a:r>
          </a:p>
          <a:p>
            <a:pPr marL="457200" indent="-457200">
              <a:buFontTx/>
              <a:buChar char="•"/>
            </a:pPr>
            <a:r>
              <a:rPr lang="en-US" dirty="0" smtClean="0"/>
              <a:t>Teachers form student groups and assign VMT MOOC</a:t>
            </a:r>
          </a:p>
          <a:p>
            <a:pPr marL="457200" indent="-457200">
              <a:buFontTx/>
              <a:buChar char="•"/>
            </a:pPr>
            <a:r>
              <a:rPr lang="en-US" dirty="0" smtClean="0"/>
              <a:t>Student groups engage in level of VMT game</a:t>
            </a:r>
          </a:p>
          <a:p>
            <a:pPr marL="457200" indent="-457200">
              <a:buFontTx/>
              <a:buChar char="•"/>
            </a:pPr>
            <a:r>
              <a:rPr lang="en-US" dirty="0" smtClean="0"/>
              <a:t>Individual students practice constructions</a:t>
            </a:r>
          </a:p>
          <a:p>
            <a:pPr marL="457200" indent="-457200">
              <a:buFontTx/>
              <a:buChar char="•"/>
            </a:pPr>
            <a:r>
              <a:rPr lang="en-US" dirty="0" smtClean="0"/>
              <a:t>Student groups share experiences in class</a:t>
            </a:r>
          </a:p>
          <a:p>
            <a:pPr marL="457200" indent="-457200">
              <a:buFontTx/>
              <a:buChar char="•"/>
            </a:pPr>
            <a:r>
              <a:rPr lang="en-US" dirty="0" smtClean="0"/>
              <a:t>Teachers reflect on student logs; give feedback</a:t>
            </a:r>
          </a:p>
          <a:p>
            <a:pPr marL="457200" indent="-457200">
              <a:buFontTx/>
              <a:buChar char="•"/>
            </a:pPr>
            <a:r>
              <a:rPr lang="en-US" dirty="0" smtClean="0"/>
              <a:t>Teachers form, motivate, assign, orchestrate, feedback student teams</a:t>
            </a:r>
          </a:p>
          <a:p>
            <a:pPr marL="457200" indent="-457200">
              <a:buFontTx/>
              <a:buChar char="•"/>
            </a:pPr>
            <a:r>
              <a:rPr lang="en-US" dirty="0" smtClean="0"/>
              <a:t>VMT provides MOOC content/ </a:t>
            </a:r>
            <a:r>
              <a:rPr lang="en-US" dirty="0" err="1" smtClean="0"/>
              <a:t>collab</a:t>
            </a:r>
            <a:r>
              <a:rPr lang="en-US" dirty="0" smtClean="0"/>
              <a:t> experience</a:t>
            </a:r>
            <a:endParaRPr lang="en-US" dirty="0"/>
          </a:p>
        </p:txBody>
      </p:sp>
    </p:spTree>
    <p:extLst>
      <p:ext uri="{BB962C8B-B14F-4D97-AF65-F5344CB8AC3E}">
        <p14:creationId xmlns:p14="http://schemas.microsoft.com/office/powerpoint/2010/main" val="3447048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 win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2117" b="-312"/>
          <a:stretch/>
        </p:blipFill>
        <p:spPr>
          <a:xfrm>
            <a:off x="480857" y="653864"/>
            <a:ext cx="8386918" cy="6130979"/>
          </a:xfrm>
        </p:spPr>
      </p:pic>
      <p:sp>
        <p:nvSpPr>
          <p:cNvPr id="7" name="Title 1"/>
          <p:cNvSpPr>
            <a:spLocks noGrp="1"/>
          </p:cNvSpPr>
          <p:nvPr>
            <p:ph type="title"/>
          </p:nvPr>
        </p:nvSpPr>
        <p:spPr>
          <a:xfrm>
            <a:off x="276225" y="31337"/>
            <a:ext cx="8591550" cy="622528"/>
          </a:xfrm>
        </p:spPr>
        <p:txBody>
          <a:bodyPr>
            <a:normAutofit fontScale="90000"/>
          </a:bodyPr>
          <a:lstStyle/>
          <a:p>
            <a:r>
              <a:rPr lang="en-US" dirty="0" smtClean="0"/>
              <a:t>Teachers collaborate on inscribed triangles</a:t>
            </a:r>
            <a:endParaRPr lang="en-US" dirty="0"/>
          </a:p>
        </p:txBody>
      </p:sp>
    </p:spTree>
    <p:extLst>
      <p:ext uri="{BB962C8B-B14F-4D97-AF65-F5344CB8AC3E}">
        <p14:creationId xmlns:p14="http://schemas.microsoft.com/office/powerpoint/2010/main" val="3892695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Researching </a:t>
            </a:r>
            <a:r>
              <a:rPr lang="en-US" dirty="0"/>
              <a:t>the learning </a:t>
            </a:r>
            <a:r>
              <a:rPr lang="en-US" dirty="0" smtClean="0"/>
              <a:t>processes</a:t>
            </a:r>
            <a:endParaRPr lang="en-US" dirty="0"/>
          </a:p>
        </p:txBody>
      </p:sp>
      <p:sp>
        <p:nvSpPr>
          <p:cNvPr id="3" name="Content Placeholder 2"/>
          <p:cNvSpPr>
            <a:spLocks noGrp="1"/>
          </p:cNvSpPr>
          <p:nvPr>
            <p:ph sz="quarter" idx="13"/>
          </p:nvPr>
        </p:nvSpPr>
        <p:spPr>
          <a:xfrm>
            <a:off x="274320" y="1154544"/>
            <a:ext cx="8595360" cy="5081663"/>
          </a:xfrm>
        </p:spPr>
        <p:txBody>
          <a:bodyPr>
            <a:normAutofit lnSpcReduction="10000"/>
          </a:bodyPr>
          <a:lstStyle/>
          <a:p>
            <a:r>
              <a:rPr lang="en-US" dirty="0" smtClean="0"/>
              <a:t>Students are asked to identify chat log segments that show effective collaboration and to reflect on what they noticed and wondered about</a:t>
            </a:r>
          </a:p>
          <a:p>
            <a:endParaRPr lang="en-US" dirty="0"/>
          </a:p>
          <a:p>
            <a:r>
              <a:rPr lang="en-US" dirty="0" smtClean="0"/>
              <a:t>Teachers are asked to select and reflect on student chat log segments – and to discuss how to improve the resources, approach and experience</a:t>
            </a:r>
          </a:p>
          <a:p>
            <a:endParaRPr lang="en-US" dirty="0"/>
          </a:p>
          <a:p>
            <a:r>
              <a:rPr lang="en-US" dirty="0" smtClean="0"/>
              <a:t>Researchers analyze logs and replayer to understand strengths and weaknesses of resources and to investigate how student teams collaboratively master dynamic geometry practices, skills and understanding</a:t>
            </a:r>
            <a:endParaRPr lang="en-US" dirty="0"/>
          </a:p>
        </p:txBody>
      </p:sp>
    </p:spTree>
    <p:extLst>
      <p:ext uri="{BB962C8B-B14F-4D97-AF65-F5344CB8AC3E}">
        <p14:creationId xmlns:p14="http://schemas.microsoft.com/office/powerpoint/2010/main" val="1723150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
            <a:ext cx="8229600" cy="710588"/>
          </a:xfrm>
        </p:spPr>
        <p:txBody>
          <a:bodyPr/>
          <a:lstStyle/>
          <a:p>
            <a:pPr algn="ctr"/>
            <a:r>
              <a:rPr lang="en-US" dirty="0" smtClean="0">
                <a:solidFill>
                  <a:srgbClr val="660066"/>
                </a:solidFill>
              </a:rPr>
              <a:t>Create your own topic rooms</a:t>
            </a:r>
            <a:endParaRPr lang="en-US" dirty="0">
              <a:solidFill>
                <a:srgbClr val="660066"/>
              </a:solidFill>
            </a:endParaRPr>
          </a:p>
        </p:txBody>
      </p:sp>
      <p:pic>
        <p:nvPicPr>
          <p:cNvPr id="4" name="lobb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243" y="724081"/>
            <a:ext cx="8409350" cy="6004802"/>
          </a:xfrm>
          <a:prstGeom prst="rect">
            <a:avLst/>
          </a:prstGeom>
        </p:spPr>
      </p:pic>
    </p:spTree>
    <p:extLst>
      <p:ext uri="{BB962C8B-B14F-4D97-AF65-F5344CB8AC3E}">
        <p14:creationId xmlns:p14="http://schemas.microsoft.com/office/powerpoint/2010/main" val="1286099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49275" y="107950"/>
            <a:ext cx="7494588" cy="579438"/>
          </a:xfrm>
        </p:spPr>
        <p:txBody>
          <a:bodyPr>
            <a:normAutofit fontScale="90000"/>
          </a:bodyPr>
          <a:lstStyle/>
          <a:p>
            <a:pPr eaLnBrk="1" hangingPunct="1"/>
            <a:r>
              <a:rPr lang="en-US">
                <a:latin typeface="Chalkboard SE" charset="0"/>
              </a:rPr>
              <a:t> </a:t>
            </a:r>
          </a:p>
        </p:txBody>
      </p:sp>
      <p:pic>
        <p:nvPicPr>
          <p:cNvPr id="20482" name="Picture 5" descr="svm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7451" y="998538"/>
            <a:ext cx="1824435" cy="310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t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746" y="998538"/>
            <a:ext cx="1836759" cy="43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gc.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934" y="998538"/>
            <a:ext cx="1824843" cy="3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414338" y="107950"/>
            <a:ext cx="8374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3600" dirty="0">
                <a:solidFill>
                  <a:srgbClr val="660066"/>
                </a:solidFill>
                <a:latin typeface="Chalkboard SE Bold" charset="0"/>
                <a:cs typeface="Chalkboard SE Bold" charset="0"/>
              </a:rPr>
              <a:t>The Virtual Math Teams </a:t>
            </a:r>
            <a:r>
              <a:rPr lang="en-US" sz="3600" dirty="0" smtClean="0">
                <a:solidFill>
                  <a:srgbClr val="660066"/>
                </a:solidFill>
                <a:latin typeface="Chalkboard SE Bold" charset="0"/>
                <a:cs typeface="Chalkboard SE Bold" charset="0"/>
              </a:rPr>
              <a:t>Quartet</a:t>
            </a:r>
            <a:endParaRPr lang="en-US" sz="3600" dirty="0">
              <a:solidFill>
                <a:srgbClr val="660066"/>
              </a:solidFill>
              <a:latin typeface="Chalkboard SE Bold" charset="0"/>
              <a:cs typeface="Chalkboard SE Bold" charset="0"/>
            </a:endParaRPr>
          </a:p>
        </p:txBody>
      </p:sp>
      <p:pic>
        <p:nvPicPr>
          <p:cNvPr id="20486" name="Picture 17" descr="vmt log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7452" y="4320513"/>
            <a:ext cx="1833262" cy="137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euclid_cover.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1920" y="1603896"/>
            <a:ext cx="1257741" cy="1489939"/>
          </a:xfrm>
          <a:prstGeom prst="rect">
            <a:avLst/>
          </a:prstGeom>
        </p:spPr>
      </p:pic>
      <p:sp>
        <p:nvSpPr>
          <p:cNvPr id="3" name="Rectangle 2"/>
          <p:cNvSpPr/>
          <p:nvPr/>
        </p:nvSpPr>
        <p:spPr>
          <a:xfrm>
            <a:off x="6458737" y="998538"/>
            <a:ext cx="2019035" cy="430983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567289" y="1031732"/>
            <a:ext cx="1649963" cy="2062103"/>
          </a:xfrm>
          <a:prstGeom prst="rect">
            <a:avLst/>
          </a:prstGeom>
          <a:noFill/>
        </p:spPr>
        <p:txBody>
          <a:bodyPr wrap="square" rtlCol="0">
            <a:spAutoFit/>
          </a:bodyPr>
          <a:lstStyle/>
          <a:p>
            <a:r>
              <a:rPr lang="en-US" sz="1600" b="1" i="1" u="sng" dirty="0" smtClean="0">
                <a:latin typeface="Times New Roman"/>
                <a:cs typeface="Times New Roman"/>
              </a:rPr>
              <a:t>Constructing Dynamic Triangles Together: </a:t>
            </a:r>
          </a:p>
          <a:p>
            <a:r>
              <a:rPr lang="en-US" sz="1600" b="1" i="1" u="sng" dirty="0" smtClean="0">
                <a:latin typeface="Times New Roman"/>
                <a:cs typeface="Times New Roman"/>
              </a:rPr>
              <a:t>The Development </a:t>
            </a:r>
            <a:r>
              <a:rPr lang="en-US" sz="1600" b="1" i="1" u="sng" dirty="0">
                <a:latin typeface="Times New Roman"/>
                <a:cs typeface="Times New Roman"/>
              </a:rPr>
              <a:t>of </a:t>
            </a:r>
            <a:r>
              <a:rPr lang="en-US" sz="1600" b="1" i="1" u="sng" dirty="0" smtClean="0">
                <a:latin typeface="Times New Roman"/>
                <a:cs typeface="Times New Roman"/>
              </a:rPr>
              <a:t>Mathematical Group Cognition</a:t>
            </a:r>
          </a:p>
          <a:p>
            <a:r>
              <a:rPr lang="en-US" sz="1600" b="1" i="1" dirty="0" smtClean="0">
                <a:latin typeface="Times New Roman"/>
                <a:cs typeface="Times New Roman"/>
              </a:rPr>
              <a:t>(2015)</a:t>
            </a:r>
            <a:endParaRPr lang="en-US" sz="1600" b="1" i="1" dirty="0">
              <a:latin typeface="Times New Roman"/>
              <a:cs typeface="Times New Roman"/>
            </a:endParaRPr>
          </a:p>
        </p:txBody>
      </p:sp>
      <p:sp>
        <p:nvSpPr>
          <p:cNvPr id="5" name="TextBox 4"/>
          <p:cNvSpPr txBox="1"/>
          <p:nvPr/>
        </p:nvSpPr>
        <p:spPr>
          <a:xfrm>
            <a:off x="6567289" y="4138818"/>
            <a:ext cx="1791079" cy="954107"/>
          </a:xfrm>
          <a:prstGeom prst="rect">
            <a:avLst/>
          </a:prstGeom>
          <a:noFill/>
        </p:spPr>
        <p:txBody>
          <a:bodyPr wrap="square" rtlCol="0">
            <a:spAutoFit/>
          </a:bodyPr>
          <a:lstStyle/>
          <a:p>
            <a:r>
              <a:rPr lang="en-US" sz="1400" b="1" i="1" dirty="0" smtClean="0">
                <a:latin typeface="Times New Roman"/>
                <a:cs typeface="Times New Roman"/>
              </a:rPr>
              <a:t>Cambridge University Press, 250 pages</a:t>
            </a:r>
          </a:p>
          <a:p>
            <a:r>
              <a:rPr lang="en-US" sz="1400" b="1" i="1" u="sng" dirty="0" smtClean="0">
                <a:latin typeface="Times New Roman"/>
                <a:cs typeface="Times New Roman"/>
              </a:rPr>
              <a:t>www.GerryStahl.net/elibrary/analysis</a:t>
            </a:r>
            <a:endParaRPr lang="en-US" sz="1400" b="1" i="1" u="sng" dirty="0">
              <a:latin typeface="Times New Roman"/>
              <a:cs typeface="Times New Roman"/>
            </a:endParaRPr>
          </a:p>
        </p:txBody>
      </p:sp>
      <p:pic>
        <p:nvPicPr>
          <p:cNvPr id="6" name="Picture 5" descr="analysis cov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070" y="3093835"/>
            <a:ext cx="857255" cy="1118306"/>
          </a:xfrm>
          <a:prstGeom prst="rect">
            <a:avLst/>
          </a:prstGeom>
        </p:spPr>
      </p:pic>
      <p:sp>
        <p:nvSpPr>
          <p:cNvPr id="7" name="TextBox 6"/>
          <p:cNvSpPr txBox="1"/>
          <p:nvPr/>
        </p:nvSpPr>
        <p:spPr>
          <a:xfrm>
            <a:off x="151970" y="5937991"/>
            <a:ext cx="8890264" cy="523220"/>
          </a:xfrm>
          <a:prstGeom prst="rect">
            <a:avLst/>
          </a:prstGeom>
          <a:noFill/>
          <a:ln>
            <a:solidFill>
              <a:srgbClr val="0000FF"/>
            </a:solidFill>
          </a:ln>
        </p:spPr>
        <p:txBody>
          <a:bodyPr wrap="square" rtlCol="0">
            <a:spAutoFit/>
          </a:bodyPr>
          <a:lstStyle/>
          <a:p>
            <a:r>
              <a:rPr lang="en-US" sz="2800" dirty="0" smtClean="0">
                <a:solidFill>
                  <a:srgbClr val="660066"/>
                </a:solidFill>
                <a:latin typeface="Times New Roman"/>
                <a:cs typeface="Times New Roman"/>
              </a:rPr>
              <a:t>See</a:t>
            </a:r>
            <a:r>
              <a:rPr lang="en-US" sz="2800" b="1" i="1" dirty="0" smtClean="0">
                <a:solidFill>
                  <a:srgbClr val="660066"/>
                </a:solidFill>
                <a:latin typeface="Times New Roman"/>
                <a:cs typeface="Times New Roman"/>
              </a:rPr>
              <a:t> </a:t>
            </a:r>
            <a:r>
              <a:rPr lang="en-US" sz="2800" b="1" i="1" u="sng" dirty="0" smtClean="0">
                <a:solidFill>
                  <a:srgbClr val="660066"/>
                </a:solidFill>
                <a:latin typeface="Times New Roman"/>
                <a:cs typeface="Times New Roman"/>
              </a:rPr>
              <a:t>www.GerryStahl.net/elibrary </a:t>
            </a:r>
            <a:r>
              <a:rPr lang="en-US" sz="2800" dirty="0" smtClean="0">
                <a:solidFill>
                  <a:srgbClr val="660066"/>
                </a:solidFill>
                <a:latin typeface="Times New Roman"/>
                <a:cs typeface="Times New Roman"/>
              </a:rPr>
              <a:t>for access to these books</a:t>
            </a:r>
            <a:endParaRPr lang="en-US" sz="2800" dirty="0">
              <a:solidFill>
                <a:srgbClr val="660066"/>
              </a:solidFill>
              <a:latin typeface="Times New Roman"/>
              <a:cs typeface="Times New Roman"/>
            </a:endParaRPr>
          </a:p>
        </p:txBody>
      </p:sp>
    </p:spTree>
    <p:extLst>
      <p:ext uri="{BB962C8B-B14F-4D97-AF65-F5344CB8AC3E}">
        <p14:creationId xmlns:p14="http://schemas.microsoft.com/office/powerpoint/2010/main" val="1664916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3267"/>
            <a:ext cx="9143999" cy="622528"/>
          </a:xfrm>
        </p:spPr>
        <p:txBody>
          <a:bodyPr>
            <a:normAutofit fontScale="90000"/>
          </a:bodyPr>
          <a:lstStyle/>
          <a:p>
            <a:pPr marL="514350" indent="-514350"/>
            <a:r>
              <a:rPr lang="en-US" dirty="0" smtClean="0"/>
              <a:t>1. Virtual </a:t>
            </a:r>
            <a:r>
              <a:rPr lang="en-US" dirty="0"/>
              <a:t>Math Teams as an example of DDD</a:t>
            </a:r>
          </a:p>
        </p:txBody>
      </p:sp>
      <p:sp>
        <p:nvSpPr>
          <p:cNvPr id="3" name="Content Placeholder 2"/>
          <p:cNvSpPr>
            <a:spLocks noGrp="1"/>
          </p:cNvSpPr>
          <p:nvPr>
            <p:ph sz="quarter" idx="13"/>
          </p:nvPr>
        </p:nvSpPr>
        <p:spPr>
          <a:xfrm>
            <a:off x="434202" y="1063844"/>
            <a:ext cx="8709795" cy="3779187"/>
          </a:xfrm>
        </p:spPr>
        <p:txBody>
          <a:bodyPr>
            <a:normAutofit/>
          </a:bodyPr>
          <a:lstStyle/>
          <a:p>
            <a:r>
              <a:rPr lang="en-US" dirty="0" smtClean="0">
                <a:solidFill>
                  <a:srgbClr val="240AA6"/>
                </a:solidFill>
              </a:rPr>
              <a:t>Teaching Aim</a:t>
            </a:r>
            <a:r>
              <a:rPr lang="en-US" dirty="0" smtClean="0"/>
              <a:t>: To provide students with hands on experience working on challenging geometry problems. (extend Math Forum problems-of-the-week)</a:t>
            </a:r>
          </a:p>
          <a:p>
            <a:r>
              <a:rPr lang="en-US" dirty="0" smtClean="0">
                <a:solidFill>
                  <a:srgbClr val="240AA6"/>
                </a:solidFill>
              </a:rPr>
              <a:t>Learning Activities</a:t>
            </a:r>
            <a:r>
              <a:rPr lang="en-US" dirty="0" smtClean="0"/>
              <a:t>: Collaborative math: co-constructing </a:t>
            </a:r>
            <a:r>
              <a:rPr lang="en-US" dirty="0"/>
              <a:t>geometry </a:t>
            </a:r>
            <a:r>
              <a:rPr lang="en-US" dirty="0" smtClean="0"/>
              <a:t>figures and exploring them together. (networked computers, multi-user apps)</a:t>
            </a:r>
          </a:p>
          <a:p>
            <a:r>
              <a:rPr lang="en-US" dirty="0" smtClean="0">
                <a:solidFill>
                  <a:srgbClr val="240AA6"/>
                </a:solidFill>
              </a:rPr>
              <a:t>Process-based Assessment</a:t>
            </a:r>
            <a:r>
              <a:rPr lang="en-US" dirty="0" smtClean="0"/>
              <a:t>: Sequential interaction analysis of chat logs and geometry actions. (EM)</a:t>
            </a:r>
          </a:p>
          <a:p>
            <a:pPr marL="514350" indent="-514350">
              <a:buFont typeface="+mj-lt"/>
              <a:buAutoNum type="arabicPeriod"/>
            </a:pPr>
            <a:endParaRPr lang="en-US" dirty="0" smtClean="0"/>
          </a:p>
          <a:p>
            <a:endParaRPr lang="en-US" dirty="0"/>
          </a:p>
        </p:txBody>
      </p:sp>
      <p:pic>
        <p:nvPicPr>
          <p:cNvPr id="4" name="Picture 3" descr="DD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753" y="4843032"/>
            <a:ext cx="5518422" cy="1893378"/>
          </a:xfrm>
          <a:prstGeom prst="rect">
            <a:avLst/>
          </a:prstGeom>
        </p:spPr>
      </p:pic>
    </p:spTree>
    <p:extLst>
      <p:ext uri="{BB962C8B-B14F-4D97-AF65-F5344CB8AC3E}">
        <p14:creationId xmlns:p14="http://schemas.microsoft.com/office/powerpoint/2010/main" val="3858252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886" y="152611"/>
            <a:ext cx="5937932" cy="895959"/>
          </a:xfrm>
        </p:spPr>
        <p:txBody>
          <a:bodyPr>
            <a:normAutofit fontScale="90000"/>
          </a:bodyPr>
          <a:lstStyle/>
          <a:p>
            <a:r>
              <a:rPr lang="en-US" dirty="0" smtClean="0"/>
              <a:t>Translating geometry education </a:t>
            </a:r>
            <a:br>
              <a:rPr lang="en-US" dirty="0" smtClean="0"/>
            </a:br>
            <a:r>
              <a:rPr lang="en-US" dirty="0" smtClean="0"/>
              <a:t>from clay tablets to iPad tablets</a:t>
            </a:r>
            <a:endParaRPr lang="en-US" dirty="0"/>
          </a:p>
        </p:txBody>
      </p:sp>
      <p:pic>
        <p:nvPicPr>
          <p:cNvPr id="4" name="Content Placeholder 3" descr="Untitled1.jp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118"/>
          <a:stretch/>
        </p:blipFill>
        <p:spPr>
          <a:xfrm>
            <a:off x="276225" y="1124560"/>
            <a:ext cx="4250185" cy="2284659"/>
          </a:xfrm>
        </p:spPr>
      </p:pic>
      <p:pic>
        <p:nvPicPr>
          <p:cNvPr id="5" name="Content Placeholder 3" descr="d1a.tiff"/>
          <p:cNvPicPr>
            <a:picLocks noChangeAspect="1"/>
          </p:cNvPicPr>
          <p:nvPr/>
        </p:nvPicPr>
        <p:blipFill>
          <a:blip r:embed="rId4">
            <a:extLst>
              <a:ext uri="{28A0092B-C50C-407E-A947-70E740481C1C}">
                <a14:useLocalDpi xmlns:a14="http://schemas.microsoft.com/office/drawing/2010/main" val="0"/>
              </a:ext>
            </a:extLst>
          </a:blip>
          <a:srcRect t="11703" b="11703"/>
          <a:stretch>
            <a:fillRect/>
          </a:stretch>
        </p:blipFill>
        <p:spPr bwMode="auto">
          <a:xfrm>
            <a:off x="3345729" y="3409219"/>
            <a:ext cx="5371089" cy="3365116"/>
          </a:xfrm>
          <a:prstGeom prst="rect">
            <a:avLst/>
          </a:prstGeom>
        </p:spPr>
      </p:pic>
    </p:spTree>
    <p:extLst>
      <p:ext uri="{BB962C8B-B14F-4D97-AF65-F5344CB8AC3E}">
        <p14:creationId xmlns:p14="http://schemas.microsoft.com/office/powerpoint/2010/main" val="3140915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17072" y="558030"/>
            <a:ext cx="7629407" cy="5907644"/>
          </a:xfrm>
        </p:spPr>
        <p:txBody>
          <a:bodyPr>
            <a:normAutofit lnSpcReduction="10000"/>
          </a:bodyPr>
          <a:lstStyle/>
          <a:p>
            <a:r>
              <a:rPr lang="en-US" dirty="0" smtClean="0">
                <a:solidFill>
                  <a:srgbClr val="240AA6"/>
                </a:solidFill>
              </a:rPr>
              <a:t>A specific DDD Research Question</a:t>
            </a:r>
            <a:r>
              <a:rPr lang="en-US" dirty="0" smtClean="0"/>
              <a:t>:</a:t>
            </a:r>
          </a:p>
          <a:p>
            <a:r>
              <a:rPr lang="en-US" i="1" dirty="0" smtClean="0"/>
              <a:t>How should one translate the classic-education approach of Euclid’s geometry into the contemporary vernacular of social networking, computer visualization, and discourse-centered pedagogy?</a:t>
            </a:r>
          </a:p>
          <a:p>
            <a:endParaRPr lang="en-US" dirty="0"/>
          </a:p>
          <a:p>
            <a:r>
              <a:rPr lang="en-US" dirty="0" smtClean="0">
                <a:solidFill>
                  <a:srgbClr val="240AA6"/>
                </a:solidFill>
              </a:rPr>
              <a:t>VMT as a response:</a:t>
            </a:r>
          </a:p>
          <a:p>
            <a:r>
              <a:rPr lang="en-US" dirty="0" smtClean="0"/>
              <a:t>A multi-dimensional, iteratively evolving design-based research (DBR) approach to designing a human-centered, 21</a:t>
            </a:r>
            <a:r>
              <a:rPr lang="en-US" baseline="30000" dirty="0" smtClean="0"/>
              <a:t>st</a:t>
            </a:r>
            <a:r>
              <a:rPr lang="en-US" dirty="0" smtClean="0"/>
              <a:t> century geometry education using computer-supported collaborative learning (CSCL).</a:t>
            </a:r>
          </a:p>
        </p:txBody>
      </p:sp>
    </p:spTree>
    <p:extLst>
      <p:ext uri="{BB962C8B-B14F-4D97-AF65-F5344CB8AC3E}">
        <p14:creationId xmlns:p14="http://schemas.microsoft.com/office/powerpoint/2010/main" val="1870752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bet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65" y="1326594"/>
            <a:ext cx="8518868" cy="5273585"/>
          </a:xfrm>
          <a:prstGeom prst="rect">
            <a:avLst/>
          </a:prstGeom>
        </p:spPr>
      </p:pic>
      <p:sp>
        <p:nvSpPr>
          <p:cNvPr id="3" name="Title 2"/>
          <p:cNvSpPr>
            <a:spLocks noGrp="1"/>
          </p:cNvSpPr>
          <p:nvPr>
            <p:ph type="title"/>
          </p:nvPr>
        </p:nvSpPr>
        <p:spPr/>
        <p:txBody>
          <a:bodyPr>
            <a:normAutofit fontScale="90000"/>
          </a:bodyPr>
          <a:lstStyle/>
          <a:p>
            <a:r>
              <a:rPr lang="en-US" dirty="0" smtClean="0"/>
              <a:t>VMT-mobile on an iPad</a:t>
            </a:r>
            <a:endParaRPr lang="en-US" dirty="0"/>
          </a:p>
        </p:txBody>
      </p:sp>
    </p:spTree>
    <p:extLst>
      <p:ext uri="{BB962C8B-B14F-4D97-AF65-F5344CB8AC3E}">
        <p14:creationId xmlns:p14="http://schemas.microsoft.com/office/powerpoint/2010/main" val="2725512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3267"/>
            <a:ext cx="9143999" cy="622528"/>
          </a:xfrm>
        </p:spPr>
        <p:txBody>
          <a:bodyPr>
            <a:normAutofit fontScale="90000"/>
          </a:bodyPr>
          <a:lstStyle/>
          <a:p>
            <a:pPr marL="514350" indent="-514350"/>
            <a:r>
              <a:rPr lang="en-US" dirty="0" smtClean="0"/>
              <a:t>2. </a:t>
            </a:r>
            <a:r>
              <a:rPr lang="en-US" dirty="0"/>
              <a:t>DDD and CSCL as designing for group </a:t>
            </a:r>
            <a:r>
              <a:rPr lang="en-US" dirty="0" smtClean="0"/>
              <a:t>cognition</a:t>
            </a:r>
            <a:endParaRPr lang="en-US" dirty="0"/>
          </a:p>
        </p:txBody>
      </p:sp>
      <p:sp>
        <p:nvSpPr>
          <p:cNvPr id="3" name="Content Placeholder 2"/>
          <p:cNvSpPr>
            <a:spLocks noGrp="1"/>
          </p:cNvSpPr>
          <p:nvPr>
            <p:ph sz="quarter" idx="13"/>
          </p:nvPr>
        </p:nvSpPr>
        <p:spPr>
          <a:xfrm>
            <a:off x="158368" y="1432934"/>
            <a:ext cx="5253831" cy="5178102"/>
          </a:xfrm>
        </p:spPr>
        <p:txBody>
          <a:bodyPr>
            <a:normAutofit/>
          </a:bodyPr>
          <a:lstStyle/>
          <a:p>
            <a:r>
              <a:rPr lang="en-US" dirty="0" smtClean="0"/>
              <a:t>Networked computers and tablets allows global collaborative learning – but need special apps, curriculum, pedagogy, incentives, social context.</a:t>
            </a:r>
          </a:p>
          <a:p>
            <a:r>
              <a:rPr lang="en-US" dirty="0" smtClean="0"/>
              <a:t>Small</a:t>
            </a:r>
            <a:r>
              <a:rPr lang="en-US" dirty="0"/>
              <a:t> </a:t>
            </a:r>
            <a:r>
              <a:rPr lang="en-US" dirty="0" smtClean="0"/>
              <a:t>group as engine of knowledge building!</a:t>
            </a:r>
          </a:p>
          <a:p>
            <a:r>
              <a:rPr lang="en-US" dirty="0" smtClean="0"/>
              <a:t>VMT research project designed to demonstrate potential of CSCL.</a:t>
            </a:r>
          </a:p>
          <a:p>
            <a:endParaRPr lang="en-US" dirty="0"/>
          </a:p>
        </p:txBody>
      </p:sp>
      <p:pic>
        <p:nvPicPr>
          <p:cNvPr id="4" name="Picture 3" descr="GC cov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199" y="935795"/>
            <a:ext cx="3373585" cy="4306943"/>
          </a:xfrm>
          <a:prstGeom prst="rect">
            <a:avLst/>
          </a:prstGeom>
        </p:spPr>
      </p:pic>
      <p:sp>
        <p:nvSpPr>
          <p:cNvPr id="5" name="TextBox 4"/>
          <p:cNvSpPr txBox="1"/>
          <p:nvPr/>
        </p:nvSpPr>
        <p:spPr>
          <a:xfrm>
            <a:off x="5412198" y="5302153"/>
            <a:ext cx="3373585" cy="1200329"/>
          </a:xfrm>
          <a:prstGeom prst="rect">
            <a:avLst/>
          </a:prstGeom>
          <a:noFill/>
        </p:spPr>
        <p:txBody>
          <a:bodyPr wrap="square" rtlCol="0">
            <a:spAutoFit/>
          </a:bodyPr>
          <a:lstStyle/>
          <a:p>
            <a:r>
              <a:rPr lang="en-US" b="1" i="1" dirty="0" smtClean="0"/>
              <a:t>Group Cognition: Computer Support for Building Collaborative Knowledge</a:t>
            </a:r>
            <a:r>
              <a:rPr lang="en-US" dirty="0" smtClean="0"/>
              <a:t>. 2006. MIT Press</a:t>
            </a:r>
            <a:endParaRPr lang="en-US" dirty="0"/>
          </a:p>
        </p:txBody>
      </p:sp>
    </p:spTree>
    <p:extLst>
      <p:ext uri="{BB962C8B-B14F-4D97-AF65-F5344CB8AC3E}">
        <p14:creationId xmlns:p14="http://schemas.microsoft.com/office/powerpoint/2010/main" val="28835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6720" y="392645"/>
            <a:ext cx="7335105" cy="4920312"/>
            <a:chOff x="987703" y="904755"/>
            <a:chExt cx="7335105" cy="4920312"/>
          </a:xfrm>
        </p:grpSpPr>
        <p:sp>
          <p:nvSpPr>
            <p:cNvPr id="4" name="Oval 3"/>
            <p:cNvSpPr/>
            <p:nvPr/>
          </p:nvSpPr>
          <p:spPr>
            <a:xfrm>
              <a:off x="987703" y="3485301"/>
              <a:ext cx="4539744" cy="2339766"/>
            </a:xfrm>
            <a:prstGeom prst="ellipse">
              <a:avLst/>
            </a:prstGeom>
            <a:solidFill>
              <a:srgbClr val="DDBB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Oval 4"/>
            <p:cNvSpPr/>
            <p:nvPr/>
          </p:nvSpPr>
          <p:spPr>
            <a:xfrm>
              <a:off x="5626983" y="1915844"/>
              <a:ext cx="2582241" cy="3523663"/>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987703" y="904755"/>
              <a:ext cx="3923826" cy="1977177"/>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irect Access Storage 6"/>
            <p:cNvSpPr/>
            <p:nvPr/>
          </p:nvSpPr>
          <p:spPr>
            <a:xfrm>
              <a:off x="1415306" y="40996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9" name="Direct Access Storage 8"/>
            <p:cNvSpPr/>
            <p:nvPr/>
          </p:nvSpPr>
          <p:spPr>
            <a:xfrm>
              <a:off x="1567706" y="42520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0" name="Direct Access Storage 9"/>
            <p:cNvSpPr/>
            <p:nvPr/>
          </p:nvSpPr>
          <p:spPr>
            <a:xfrm>
              <a:off x="1720106" y="44044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1" name="Direct Access Storage 10"/>
            <p:cNvSpPr/>
            <p:nvPr/>
          </p:nvSpPr>
          <p:spPr>
            <a:xfrm>
              <a:off x="1872505" y="4556859"/>
              <a:ext cx="1202185" cy="766532"/>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2" name="Predefined Process 11"/>
            <p:cNvSpPr/>
            <p:nvPr/>
          </p:nvSpPr>
          <p:spPr>
            <a:xfrm>
              <a:off x="3387123" y="38927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3" name="Predefined Process 12"/>
            <p:cNvSpPr/>
            <p:nvPr/>
          </p:nvSpPr>
          <p:spPr>
            <a:xfrm>
              <a:off x="3539523" y="40451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4" name="Predefined Process 13"/>
            <p:cNvSpPr/>
            <p:nvPr/>
          </p:nvSpPr>
          <p:spPr>
            <a:xfrm>
              <a:off x="3691923" y="41975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5" name="Predefined Process 14"/>
            <p:cNvSpPr/>
            <p:nvPr/>
          </p:nvSpPr>
          <p:spPr>
            <a:xfrm>
              <a:off x="3862864" y="4368463"/>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6" name="TextBox 15"/>
            <p:cNvSpPr txBox="1">
              <a:spLocks noChangeArrowheads="1"/>
            </p:cNvSpPr>
            <p:nvPr/>
          </p:nvSpPr>
          <p:spPr bwMode="auto">
            <a:xfrm>
              <a:off x="1872505" y="4614693"/>
              <a:ext cx="1148032"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Individuals’</a:t>
              </a:r>
            </a:p>
            <a:p>
              <a:r>
                <a:rPr lang="en-US" sz="1200" b="1" dirty="0">
                  <a:solidFill>
                    <a:schemeClr val="bg1"/>
                  </a:solidFill>
                </a:rPr>
                <a:t>Resources &amp;</a:t>
              </a:r>
            </a:p>
            <a:p>
              <a:r>
                <a:rPr lang="en-US" sz="1200" b="1" dirty="0">
                  <a:solidFill>
                    <a:schemeClr val="bg1"/>
                  </a:solidFill>
                </a:rPr>
                <a:t>Experiences</a:t>
              </a:r>
            </a:p>
          </p:txBody>
        </p:sp>
        <p:sp>
          <p:nvSpPr>
            <p:cNvPr id="17" name="Preparation 16"/>
            <p:cNvSpPr/>
            <p:nvPr/>
          </p:nvSpPr>
          <p:spPr>
            <a:xfrm>
              <a:off x="1286903" y="1693034"/>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8" name="Preparation 17"/>
            <p:cNvSpPr/>
            <p:nvPr/>
          </p:nvSpPr>
          <p:spPr>
            <a:xfrm>
              <a:off x="4193040" y="263123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9" name="Preparation 18"/>
            <p:cNvSpPr/>
            <p:nvPr/>
          </p:nvSpPr>
          <p:spPr>
            <a:xfrm>
              <a:off x="5221163" y="904755"/>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0" name="Preparation 19"/>
            <p:cNvSpPr/>
            <p:nvPr/>
          </p:nvSpPr>
          <p:spPr>
            <a:xfrm>
              <a:off x="6189186" y="2127946"/>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1" name="Preparation 20"/>
            <p:cNvSpPr/>
            <p:nvPr/>
          </p:nvSpPr>
          <p:spPr>
            <a:xfrm>
              <a:off x="6099767" y="4334361"/>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2" name="Punched Tape 21"/>
            <p:cNvSpPr/>
            <p:nvPr/>
          </p:nvSpPr>
          <p:spPr>
            <a:xfrm>
              <a:off x="3074690" y="1255546"/>
              <a:ext cx="1444253" cy="945612"/>
            </a:xfrm>
            <a:prstGeom prst="flowChartPunchedTape">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p>
          </p:txBody>
        </p:sp>
        <p:sp>
          <p:nvSpPr>
            <p:cNvPr id="23" name="TextBox 26"/>
            <p:cNvSpPr txBox="1">
              <a:spLocks noChangeArrowheads="1"/>
            </p:cNvSpPr>
            <p:nvPr/>
          </p:nvSpPr>
          <p:spPr bwMode="auto">
            <a:xfrm>
              <a:off x="3426334" y="1454179"/>
              <a:ext cx="1035050"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a:prstTxWarp prst="textNoShape">
                <a:avLst/>
              </a:prstTxWarp>
              <a:spAutoFit/>
            </a:bodyPr>
            <a:lstStyle/>
            <a:p>
              <a:r>
                <a:rPr lang="en-US" sz="1200" b="1" dirty="0" smtClean="0">
                  <a:solidFill>
                    <a:schemeClr val="bg1"/>
                  </a:solidFill>
                </a:rPr>
                <a:t>Group </a:t>
              </a:r>
              <a:r>
                <a:rPr lang="en-US" sz="1200" b="1" dirty="0">
                  <a:solidFill>
                    <a:schemeClr val="bg1"/>
                  </a:solidFill>
                </a:rPr>
                <a:t>Outcomes</a:t>
              </a:r>
            </a:p>
          </p:txBody>
        </p:sp>
        <p:sp>
          <p:nvSpPr>
            <p:cNvPr id="24" name="TextBox 27"/>
            <p:cNvSpPr txBox="1">
              <a:spLocks noChangeArrowheads="1"/>
            </p:cNvSpPr>
            <p:nvPr/>
          </p:nvSpPr>
          <p:spPr bwMode="auto">
            <a:xfrm>
              <a:off x="6345823" y="4450654"/>
              <a:ext cx="1019175" cy="64611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Culture of</a:t>
              </a:r>
            </a:p>
            <a:p>
              <a:r>
                <a:rPr lang="en-US" sz="1200" b="1">
                  <a:solidFill>
                    <a:schemeClr val="bg1"/>
                  </a:solidFill>
                </a:rPr>
                <a:t>Discourse</a:t>
              </a:r>
            </a:p>
            <a:p>
              <a:r>
                <a:rPr lang="en-US" sz="1200" b="1">
                  <a:solidFill>
                    <a:schemeClr val="bg1"/>
                  </a:solidFill>
                </a:rPr>
                <a:t>Community</a:t>
              </a:r>
            </a:p>
          </p:txBody>
        </p:sp>
        <p:sp>
          <p:nvSpPr>
            <p:cNvPr id="25" name="TextBox 28"/>
            <p:cNvSpPr txBox="1">
              <a:spLocks noChangeArrowheads="1"/>
            </p:cNvSpPr>
            <p:nvPr/>
          </p:nvSpPr>
          <p:spPr bwMode="auto">
            <a:xfrm>
              <a:off x="1567706" y="1739118"/>
              <a:ext cx="994470"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Group</a:t>
              </a:r>
            </a:p>
            <a:p>
              <a:r>
                <a:rPr lang="en-US" sz="1200" b="1" dirty="0">
                  <a:solidFill>
                    <a:schemeClr val="bg1"/>
                  </a:solidFill>
                </a:rPr>
                <a:t>Knowledge</a:t>
              </a:r>
            </a:p>
            <a:p>
              <a:r>
                <a:rPr lang="en-US" sz="1200" b="1" dirty="0">
                  <a:solidFill>
                    <a:schemeClr val="bg1"/>
                  </a:solidFill>
                </a:rPr>
                <a:t>Artifacts</a:t>
              </a:r>
            </a:p>
          </p:txBody>
        </p:sp>
        <p:sp>
          <p:nvSpPr>
            <p:cNvPr id="26" name="TextBox 29"/>
            <p:cNvSpPr txBox="1">
              <a:spLocks noChangeArrowheads="1"/>
            </p:cNvSpPr>
            <p:nvPr/>
          </p:nvSpPr>
          <p:spPr bwMode="auto">
            <a:xfrm>
              <a:off x="4302042" y="2730837"/>
              <a:ext cx="1218973"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Sequential</a:t>
              </a:r>
              <a:endParaRPr lang="en-US" sz="1200" b="1" dirty="0" smtClean="0">
                <a:solidFill>
                  <a:schemeClr val="bg1"/>
                </a:solidFill>
              </a:endParaRPr>
            </a:p>
            <a:p>
              <a:r>
                <a:rPr lang="en-US" sz="1200" b="1" dirty="0" smtClean="0">
                  <a:solidFill>
                    <a:schemeClr val="bg1"/>
                  </a:solidFill>
                </a:rPr>
                <a:t>Small-Group</a:t>
              </a:r>
            </a:p>
            <a:p>
              <a:r>
                <a:rPr lang="en-US" sz="1200" b="1" dirty="0">
                  <a:solidFill>
                    <a:schemeClr val="bg1"/>
                  </a:solidFill>
                </a:rPr>
                <a:t>Interaction</a:t>
              </a:r>
            </a:p>
          </p:txBody>
        </p:sp>
        <p:sp>
          <p:nvSpPr>
            <p:cNvPr id="27" name="TextBox 30"/>
            <p:cNvSpPr txBox="1">
              <a:spLocks noChangeArrowheads="1"/>
            </p:cNvSpPr>
            <p:nvPr/>
          </p:nvSpPr>
          <p:spPr bwMode="auto">
            <a:xfrm>
              <a:off x="4038600" y="4572000"/>
              <a:ext cx="1025330" cy="461963"/>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 Individual</a:t>
              </a:r>
            </a:p>
            <a:p>
              <a:r>
                <a:rPr lang="en-US" sz="1200" b="1">
                  <a:solidFill>
                    <a:schemeClr val="bg1"/>
                  </a:solidFill>
                </a:rPr>
                <a:t>Voices</a:t>
              </a:r>
            </a:p>
          </p:txBody>
        </p:sp>
        <p:sp>
          <p:nvSpPr>
            <p:cNvPr id="28" name="TextBox 31"/>
            <p:cNvSpPr txBox="1">
              <a:spLocks noChangeArrowheads="1"/>
            </p:cNvSpPr>
            <p:nvPr/>
          </p:nvSpPr>
          <p:spPr bwMode="auto">
            <a:xfrm>
              <a:off x="5387195" y="1084847"/>
              <a:ext cx="117899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Interactional resources</a:t>
              </a:r>
              <a:endParaRPr lang="en-US" sz="1200" b="1" dirty="0">
                <a:solidFill>
                  <a:schemeClr val="bg1"/>
                </a:solidFill>
              </a:endParaRPr>
            </a:p>
          </p:txBody>
        </p:sp>
        <p:sp>
          <p:nvSpPr>
            <p:cNvPr id="29" name="TextBox 32"/>
            <p:cNvSpPr txBox="1">
              <a:spLocks noChangeArrowheads="1"/>
            </p:cNvSpPr>
            <p:nvPr/>
          </p:nvSpPr>
          <p:spPr bwMode="auto">
            <a:xfrm>
              <a:off x="6361579" y="2360835"/>
              <a:ext cx="113680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Interaction</a:t>
              </a:r>
            </a:p>
            <a:p>
              <a:r>
                <a:rPr lang="en-US" sz="1200" b="1" dirty="0">
                  <a:solidFill>
                    <a:schemeClr val="bg1"/>
                  </a:solidFill>
                </a:rPr>
                <a:t>Context</a:t>
              </a:r>
            </a:p>
          </p:txBody>
        </p:sp>
        <p:cxnSp>
          <p:nvCxnSpPr>
            <p:cNvPr id="30" name="Straight Arrow Connector 29"/>
            <p:cNvCxnSpPr>
              <a:endCxn id="6" idx="6"/>
            </p:cNvCxnSpPr>
            <p:nvPr/>
          </p:nvCxnSpPr>
          <p:spPr>
            <a:xfrm flipH="1">
              <a:off x="4911529" y="1519327"/>
              <a:ext cx="456920"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a:off x="2280762" y="4172459"/>
              <a:ext cx="1145572" cy="158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0"/>
              <a:endCxn id="18" idx="2"/>
            </p:cNvCxnSpPr>
            <p:nvPr/>
          </p:nvCxnSpPr>
          <p:spPr>
            <a:xfrm flipV="1">
              <a:off x="4073126" y="3476268"/>
              <a:ext cx="836886" cy="41645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1"/>
            </p:cNvCxnSpPr>
            <p:nvPr/>
          </p:nvCxnSpPr>
          <p:spPr>
            <a:xfrm flipV="1">
              <a:off x="2673110" y="1728352"/>
              <a:ext cx="401580" cy="1874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42" idx="1"/>
            </p:cNvCxnSpPr>
            <p:nvPr/>
          </p:nvCxnSpPr>
          <p:spPr>
            <a:xfrm rot="10800000">
              <a:off x="5493125" y="3175029"/>
              <a:ext cx="696062" cy="4225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V="1">
              <a:off x="5297798" y="3555953"/>
              <a:ext cx="1063225" cy="9219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0" idx="1"/>
            </p:cNvCxnSpPr>
            <p:nvPr/>
          </p:nvCxnSpPr>
          <p:spPr>
            <a:xfrm flipH="1">
              <a:off x="5493126" y="2545128"/>
              <a:ext cx="696060" cy="27737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9" idx="2"/>
              <a:endCxn id="18" idx="0"/>
            </p:cNvCxnSpPr>
            <p:nvPr/>
          </p:nvCxnSpPr>
          <p:spPr>
            <a:xfrm flipH="1">
              <a:off x="4910012" y="1739118"/>
              <a:ext cx="1066681" cy="89212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10800000" flipV="1">
              <a:off x="2430805" y="4334361"/>
              <a:ext cx="1108719" cy="1062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flipV="1">
              <a:off x="2585563" y="4494547"/>
              <a:ext cx="1106361"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a:off x="3020538" y="4692983"/>
              <a:ext cx="842327" cy="2506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562176" y="2385449"/>
              <a:ext cx="1783264" cy="5189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Preparation 41"/>
            <p:cNvSpPr/>
            <p:nvPr/>
          </p:nvSpPr>
          <p:spPr>
            <a:xfrm>
              <a:off x="6189187" y="317502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43" name="TextBox 29"/>
            <p:cNvSpPr txBox="1">
              <a:spLocks noChangeArrowheads="1"/>
            </p:cNvSpPr>
            <p:nvPr/>
          </p:nvSpPr>
          <p:spPr bwMode="auto">
            <a:xfrm>
              <a:off x="6345824" y="3376950"/>
              <a:ext cx="1084118" cy="46196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Technology &amp; Media</a:t>
              </a:r>
            </a:p>
          </p:txBody>
        </p:sp>
        <p:sp>
          <p:nvSpPr>
            <p:cNvPr id="44" name="TextBox 43"/>
            <p:cNvSpPr txBox="1"/>
            <p:nvPr/>
          </p:nvSpPr>
          <p:spPr>
            <a:xfrm>
              <a:off x="6732223" y="3989381"/>
              <a:ext cx="1590585" cy="369332"/>
            </a:xfrm>
            <a:prstGeom prst="rect">
              <a:avLst/>
            </a:prstGeom>
            <a:noFill/>
          </p:spPr>
          <p:txBody>
            <a:bodyPr wrap="square" rtlCol="0">
              <a:spAutoFit/>
            </a:bodyPr>
            <a:lstStyle/>
            <a:p>
              <a:r>
                <a:rPr lang="en-US" b="1" dirty="0" smtClean="0"/>
                <a:t>Community</a:t>
              </a:r>
              <a:endParaRPr lang="en-US" b="1" dirty="0"/>
            </a:p>
          </p:txBody>
        </p:sp>
        <p:sp>
          <p:nvSpPr>
            <p:cNvPr id="45" name="TextBox 44"/>
            <p:cNvSpPr txBox="1"/>
            <p:nvPr/>
          </p:nvSpPr>
          <p:spPr>
            <a:xfrm>
              <a:off x="1770125" y="1084847"/>
              <a:ext cx="1423962" cy="369332"/>
            </a:xfrm>
            <a:prstGeom prst="rect">
              <a:avLst/>
            </a:prstGeom>
            <a:noFill/>
          </p:spPr>
          <p:txBody>
            <a:bodyPr wrap="square" rtlCol="0">
              <a:spAutoFit/>
            </a:bodyPr>
            <a:lstStyle/>
            <a:p>
              <a:r>
                <a:rPr lang="en-US" b="1" dirty="0" smtClean="0"/>
                <a:t>Small-Group</a:t>
              </a:r>
              <a:endParaRPr lang="en-US" b="1" dirty="0"/>
            </a:p>
          </p:txBody>
        </p:sp>
        <p:sp>
          <p:nvSpPr>
            <p:cNvPr id="46" name="TextBox 45"/>
            <p:cNvSpPr txBox="1"/>
            <p:nvPr/>
          </p:nvSpPr>
          <p:spPr>
            <a:xfrm>
              <a:off x="2984048" y="5323391"/>
              <a:ext cx="1423962" cy="369332"/>
            </a:xfrm>
            <a:prstGeom prst="rect">
              <a:avLst/>
            </a:prstGeom>
            <a:noFill/>
          </p:spPr>
          <p:txBody>
            <a:bodyPr wrap="square" rtlCol="0">
              <a:spAutoFit/>
            </a:bodyPr>
            <a:lstStyle/>
            <a:p>
              <a:r>
                <a:rPr lang="en-US" b="1" dirty="0" smtClean="0"/>
                <a:t>Individual</a:t>
              </a:r>
              <a:endParaRPr lang="en-US" b="1" dirty="0"/>
            </a:p>
          </p:txBody>
        </p:sp>
        <p:cxnSp>
          <p:nvCxnSpPr>
            <p:cNvPr id="47" name="Straight Arrow Connector 46"/>
            <p:cNvCxnSpPr/>
            <p:nvPr/>
          </p:nvCxnSpPr>
          <p:spPr>
            <a:xfrm>
              <a:off x="6556968" y="1541827"/>
              <a:ext cx="175255"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48" name="Striped Right Arrow 47"/>
          <p:cNvSpPr/>
          <p:nvPr/>
        </p:nvSpPr>
        <p:spPr>
          <a:xfrm rot="9900062">
            <a:off x="6703790" y="341904"/>
            <a:ext cx="1009040" cy="461665"/>
          </a:xfrm>
          <a:prstGeom prst="stripedRightArrow">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5000"/>
                  <a:lumOff val="75000"/>
                </a:schemeClr>
              </a:solidFill>
            </a:endParaRPr>
          </a:p>
        </p:txBody>
      </p:sp>
      <p:cxnSp>
        <p:nvCxnSpPr>
          <p:cNvPr id="49" name="Straight Arrow Connector 48"/>
          <p:cNvCxnSpPr>
            <a:endCxn id="4" idx="0"/>
          </p:cNvCxnSpPr>
          <p:nvPr/>
        </p:nvCxnSpPr>
        <p:spPr>
          <a:xfrm flipH="1">
            <a:off x="3186592" y="1216242"/>
            <a:ext cx="2369409" cy="17569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457200" y="5445302"/>
            <a:ext cx="8229600" cy="1107898"/>
          </a:xfrm>
          <a:prstGeom prst="roundRect">
            <a:avLst/>
          </a:prstGeom>
          <a:solidFill>
            <a:schemeClr val="tx2">
              <a:lumMod val="25000"/>
              <a:lumOff val="75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n>
                  <a:solidFill>
                    <a:srgbClr val="595959"/>
                  </a:solidFill>
                </a:ln>
                <a:solidFill>
                  <a:srgbClr val="000000"/>
                </a:solidFill>
              </a:rPr>
              <a:t>Levels of analysis connected by interactional resources</a:t>
            </a:r>
            <a:endParaRPr lang="en-US" sz="2400" b="1" dirty="0">
              <a:ln>
                <a:solidFill>
                  <a:srgbClr val="595959"/>
                </a:solidFill>
              </a:ln>
              <a:solidFill>
                <a:srgbClr val="000000"/>
              </a:solidFill>
            </a:endParaRPr>
          </a:p>
        </p:txBody>
      </p:sp>
    </p:spTree>
    <p:extLst>
      <p:ext uri="{BB962C8B-B14F-4D97-AF65-F5344CB8AC3E}">
        <p14:creationId xmlns:p14="http://schemas.microsoft.com/office/powerpoint/2010/main" val="3311424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thenburg">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Gothenburg.thmx</Template>
  <TotalTime>3976</TotalTime>
  <Words>2069</Words>
  <Application>Microsoft Macintosh PowerPoint</Application>
  <PresentationFormat>On-screen Show (4:3)</PresentationFormat>
  <Paragraphs>255</Paragraphs>
  <Slides>37</Slides>
  <Notes>34</Notes>
  <HiddenSlides>0</HiddenSlides>
  <MMClips>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Gothenburg</vt:lpstr>
      <vt:lpstr>A Digital Didactic Design for  Group Cognition</vt:lpstr>
      <vt:lpstr>PowerPoint Presentation</vt:lpstr>
      <vt:lpstr>A Digital Didactic Design for Group Cognition</vt:lpstr>
      <vt:lpstr>1. Virtual Math Teams as an example of DDD</vt:lpstr>
      <vt:lpstr>Translating geometry education  from clay tablets to iPad tablets</vt:lpstr>
      <vt:lpstr>PowerPoint Presentation</vt:lpstr>
      <vt:lpstr>VMT-mobile on an iPad</vt:lpstr>
      <vt:lpstr>2. DDD and CSCL as designing for group cognition</vt:lpstr>
      <vt:lpstr>PowerPoint Presentation</vt:lpstr>
      <vt:lpstr>VMT with generic shared whiteboard</vt:lpstr>
      <vt:lpstr>PowerPoint Presentation</vt:lpstr>
      <vt:lpstr>3. The socio-technical design of VMT</vt:lpstr>
      <vt:lpstr>VMT with multiple GeoGebra tabs</vt:lpstr>
      <vt:lpstr>Building the technology</vt:lpstr>
      <vt:lpstr>Integration with GeoGebra</vt:lpstr>
      <vt:lpstr>Multi-user GeoGebra</vt:lpstr>
      <vt:lpstr>Other Shared Tools</vt:lpstr>
      <vt:lpstr>History Tracker</vt:lpstr>
      <vt:lpstr>VMT has built in tools for session analysis</vt:lpstr>
      <vt:lpstr>The VMT Session Replayer</vt:lpstr>
      <vt:lpstr>Session Log Files</vt:lpstr>
      <vt:lpstr>4. VMT as design-based research  into group cognition</vt:lpstr>
      <vt:lpstr>Design-based research of human-centered geometry</vt:lpstr>
      <vt:lpstr>Pedagogical focus</vt:lpstr>
      <vt:lpstr>Developing the curricular resources</vt:lpstr>
      <vt:lpstr>5. The centrality of group cognition to learning</vt:lpstr>
      <vt:lpstr>Group cognition as group practices</vt:lpstr>
      <vt:lpstr>Adopting collaboration group practices</vt:lpstr>
      <vt:lpstr>Adopting construction group practices</vt:lpstr>
      <vt:lpstr>Students collaborate on inscribed squares</vt:lpstr>
      <vt:lpstr>6. Expanding VMT to CrossActionSpaces</vt:lpstr>
      <vt:lpstr>The Game</vt:lpstr>
      <vt:lpstr>DDD: Orchestrating a Collaborative MOOC</vt:lpstr>
      <vt:lpstr>Teachers collaborate on inscribed triangles</vt:lpstr>
      <vt:lpstr>Researching the learning processes</vt:lpstr>
      <vt:lpstr>Create your own topic rooms</vt:lpstr>
      <vt:lpst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Gerry Stahl</dc:creator>
  <cp:lastModifiedBy>Gerry Stahl</cp:lastModifiedBy>
  <cp:revision>105</cp:revision>
  <dcterms:created xsi:type="dcterms:W3CDTF">2013-09-15T23:01:14Z</dcterms:created>
  <dcterms:modified xsi:type="dcterms:W3CDTF">2015-06-03T13:57:50Z</dcterms:modified>
</cp:coreProperties>
</file>