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1"/>
  </p:sldMasterIdLst>
  <p:notesMasterIdLst>
    <p:notesMasterId r:id="rId43"/>
  </p:notesMasterIdLst>
  <p:sldIdLst>
    <p:sldId id="256" r:id="rId2"/>
    <p:sldId id="268" r:id="rId3"/>
    <p:sldId id="269"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306" r:id="rId41"/>
    <p:sldId id="266" r:id="rId4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ndar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ndar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ndar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ndar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ndara" charset="0"/>
        <a:ea typeface="ＭＳ Ｐゴシック" charset="0"/>
        <a:cs typeface="ＭＳ Ｐゴシック" charset="0"/>
      </a:defRPr>
    </a:lvl5pPr>
    <a:lvl6pPr marL="2286000" algn="l" defTabSz="457200" rtl="0" eaLnBrk="1" latinLnBrk="0" hangingPunct="1">
      <a:defRPr kern="1200">
        <a:solidFill>
          <a:schemeClr val="tx1"/>
        </a:solidFill>
        <a:latin typeface="Candara" charset="0"/>
        <a:ea typeface="ＭＳ Ｐゴシック" charset="0"/>
        <a:cs typeface="ＭＳ Ｐゴシック" charset="0"/>
      </a:defRPr>
    </a:lvl6pPr>
    <a:lvl7pPr marL="2743200" algn="l" defTabSz="457200" rtl="0" eaLnBrk="1" latinLnBrk="0" hangingPunct="1">
      <a:defRPr kern="1200">
        <a:solidFill>
          <a:schemeClr val="tx1"/>
        </a:solidFill>
        <a:latin typeface="Candara" charset="0"/>
        <a:ea typeface="ＭＳ Ｐゴシック" charset="0"/>
        <a:cs typeface="ＭＳ Ｐゴシック" charset="0"/>
      </a:defRPr>
    </a:lvl7pPr>
    <a:lvl8pPr marL="3200400" algn="l" defTabSz="457200" rtl="0" eaLnBrk="1" latinLnBrk="0" hangingPunct="1">
      <a:defRPr kern="1200">
        <a:solidFill>
          <a:schemeClr val="tx1"/>
        </a:solidFill>
        <a:latin typeface="Candara" charset="0"/>
        <a:ea typeface="ＭＳ Ｐゴシック" charset="0"/>
        <a:cs typeface="ＭＳ Ｐゴシック" charset="0"/>
      </a:defRPr>
    </a:lvl8pPr>
    <a:lvl9pPr marL="3657600" algn="l" defTabSz="457200" rtl="0" eaLnBrk="1" latinLnBrk="0" hangingPunct="1">
      <a:defRPr kern="1200">
        <a:solidFill>
          <a:schemeClr val="tx1"/>
        </a:solidFill>
        <a:latin typeface="Candar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8" d="100"/>
          <a:sy n="108" d="100"/>
        </p:scale>
        <p:origin x="-1504" y="-104"/>
      </p:cViewPr>
      <p:guideLst>
        <p:guide orient="horz" pos="2160"/>
        <p:guide pos="2880"/>
      </p:guideLst>
    </p:cSldViewPr>
  </p:slideViewPr>
  <p:notesTextViewPr>
    <p:cViewPr>
      <p:scale>
        <a:sx n="100" d="100"/>
        <a:sy n="100" d="100"/>
      </p:scale>
      <p:origin x="0" y="0"/>
    </p:cViewPr>
  </p:notesTextViewPr>
  <p:sorterViewPr>
    <p:cViewPr>
      <p:scale>
        <a:sx n="245" d="100"/>
        <a:sy n="245" d="100"/>
      </p:scale>
      <p:origin x="0" y="768"/>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5DE653-13F0-A347-B6AB-A980F38A8DCF}" type="datetimeFigureOut">
              <a:rPr lang="en-US" smtClean="0"/>
              <a:t>10/15/13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075F32-F94A-9949-B7C2-C105D76AAD25}" type="slidenum">
              <a:rPr lang="en-US" smtClean="0"/>
              <a:t>‹#›</a:t>
            </a:fld>
            <a:endParaRPr lang="en-US"/>
          </a:p>
        </p:txBody>
      </p:sp>
    </p:spTree>
    <p:extLst>
      <p:ext uri="{BB962C8B-B14F-4D97-AF65-F5344CB8AC3E}">
        <p14:creationId xmlns:p14="http://schemas.microsoft.com/office/powerpoint/2010/main" val="8931066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design effort for educational technology involves many dimensions of consideration.</a:t>
            </a:r>
          </a:p>
          <a:p>
            <a:r>
              <a:rPr lang="en-US" dirty="0" smtClean="0"/>
              <a:t>These are the 11 chapters of my book, “Translating Euclid”</a:t>
            </a:r>
          </a:p>
          <a:p>
            <a:r>
              <a:rPr lang="en-US" dirty="0" smtClean="0"/>
              <a:t>They are also the 11 parts of my presentation today.</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2</a:t>
            </a:fld>
            <a:endParaRPr lang="en-US"/>
          </a:p>
        </p:txBody>
      </p:sp>
    </p:spTree>
    <p:extLst>
      <p:ext uri="{BB962C8B-B14F-4D97-AF65-F5344CB8AC3E}">
        <p14:creationId xmlns:p14="http://schemas.microsoft.com/office/powerpoint/2010/main" val="893510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the</a:t>
            </a:r>
            <a:r>
              <a:rPr lang="en-US" baseline="0" dirty="0" smtClean="0"/>
              <a:t> VMT environment can include multiple GeoGebra tabs</a:t>
            </a:r>
          </a:p>
          <a:p>
            <a:r>
              <a:rPr lang="en-US" baseline="0" dirty="0" smtClean="0"/>
              <a:t>They are integrated with the chat communication channel</a:t>
            </a:r>
          </a:p>
          <a:p>
            <a:r>
              <a:rPr lang="en-US" baseline="0" dirty="0" smtClean="0"/>
              <a:t>And many other features for collaborative learning.</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11</a:t>
            </a:fld>
            <a:endParaRPr lang="en-US"/>
          </a:p>
        </p:txBody>
      </p:sp>
    </p:spTree>
    <p:extLst>
      <p:ext uri="{BB962C8B-B14F-4D97-AF65-F5344CB8AC3E}">
        <p14:creationId xmlns:p14="http://schemas.microsoft.com/office/powerpoint/2010/main" val="3101370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Students can</a:t>
            </a:r>
            <a:r>
              <a:rPr lang="en-US" baseline="0" dirty="0" smtClean="0"/>
              <a:t> collaborate in real time on a shared construction.</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Show movie</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Show movie</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There are several other kinds of tabs in VMT</a:t>
            </a:r>
          </a:p>
          <a:p>
            <a:r>
              <a:rPr lang="en-US" dirty="0" smtClean="0"/>
              <a:t>To support individual, group and classroom-wide learning</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Tools allow review</a:t>
            </a:r>
            <a:r>
              <a:rPr lang="en-US" baseline="0" dirty="0" smtClean="0"/>
              <a:t> by students, teachers, and researchers</a:t>
            </a:r>
          </a:p>
          <a:p>
            <a:r>
              <a:rPr lang="en-US" baseline="0" dirty="0" smtClean="0"/>
              <a:t>For reflection, evaluation and analysis</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Play movie</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Logs can be displayed with a different column for each student’s chat postings</a:t>
            </a:r>
          </a:p>
          <a:p>
            <a:r>
              <a:rPr lang="en-US" dirty="0" smtClean="0"/>
              <a:t>They</a:t>
            </a:r>
            <a:r>
              <a:rPr lang="en-US" baseline="0" dirty="0" smtClean="0"/>
              <a:t> can be filtered to display chat </a:t>
            </a:r>
            <a:r>
              <a:rPr lang="en-US" baseline="0" dirty="0" err="1" smtClean="0"/>
              <a:t>positings</a:t>
            </a:r>
            <a:r>
              <a:rPr lang="en-US" baseline="0" dirty="0" smtClean="0"/>
              <a:t>, GeoGebra events and system messages</a:t>
            </a:r>
          </a:p>
          <a:p>
            <a:r>
              <a:rPr lang="en-US" baseline="0" dirty="0" smtClean="0"/>
              <a:t>Like a student entered or left the chat room or opened a different tab or chose a GeoGebra tool</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how I formulate my Research</a:t>
            </a:r>
            <a:r>
              <a:rPr lang="en-US" baseline="0" dirty="0" smtClean="0"/>
              <a:t> Question.</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a:t>
            </a:fld>
            <a:endParaRPr lang="en-US"/>
          </a:p>
        </p:txBody>
      </p:sp>
    </p:spTree>
    <p:extLst>
      <p:ext uri="{BB962C8B-B14F-4D97-AF65-F5344CB8AC3E}">
        <p14:creationId xmlns:p14="http://schemas.microsoft.com/office/powerpoint/2010/main" val="810093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It</a:t>
            </a:r>
            <a:r>
              <a:rPr lang="en-US" baseline="0" dirty="0" smtClean="0"/>
              <a:t> is easy for teachers or students to try out</a:t>
            </a:r>
          </a:p>
          <a:p>
            <a:r>
              <a:rPr lang="en-US" baseline="0" dirty="0" smtClean="0"/>
              <a:t>Classes in Turkey and Singapore have used it</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movie</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22</a:t>
            </a:fld>
            <a:endParaRPr lang="en-US"/>
          </a:p>
        </p:txBody>
      </p:sp>
    </p:spTree>
    <p:extLst>
      <p:ext uri="{BB962C8B-B14F-4D97-AF65-F5344CB8AC3E}">
        <p14:creationId xmlns:p14="http://schemas.microsoft.com/office/powerpoint/2010/main" val="2085859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will now</a:t>
            </a:r>
            <a:r>
              <a:rPr lang="en-US" baseline="0" dirty="0" smtClean="0"/>
              <a:t> move from the technology to the collaboration itself</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23</a:t>
            </a:fld>
            <a:endParaRPr lang="en-US"/>
          </a:p>
        </p:txBody>
      </p:sp>
    </p:spTree>
    <p:extLst>
      <p:ext uri="{BB962C8B-B14F-4D97-AF65-F5344CB8AC3E}">
        <p14:creationId xmlns:p14="http://schemas.microsoft.com/office/powerpoint/2010/main" val="1580902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group of teachers during a professional development course explore a pair</a:t>
            </a:r>
            <a:r>
              <a:rPr lang="en-US" baseline="0" dirty="0" smtClean="0"/>
              <a:t> of inscribed equilateral triangles.</a:t>
            </a:r>
          </a:p>
          <a:p>
            <a:r>
              <a:rPr lang="en-US" baseline="0" dirty="0" smtClean="0"/>
              <a:t>They discover its dependencies and then construct their own, designing in the same dependencies.</a:t>
            </a:r>
          </a:p>
        </p:txBody>
      </p:sp>
      <p:sp>
        <p:nvSpPr>
          <p:cNvPr id="4" name="Slide Number Placeholder 3"/>
          <p:cNvSpPr>
            <a:spLocks noGrp="1"/>
          </p:cNvSpPr>
          <p:nvPr>
            <p:ph type="sldNum" sz="quarter" idx="10"/>
          </p:nvPr>
        </p:nvSpPr>
        <p:spPr/>
        <p:txBody>
          <a:bodyPr/>
          <a:lstStyle/>
          <a:p>
            <a:fld id="{97075F32-F94A-9949-B7C2-C105D76AAD25}" type="slidenum">
              <a:rPr lang="en-US" smtClean="0"/>
              <a:t>24</a:t>
            </a:fld>
            <a:endParaRPr lang="en-US"/>
          </a:p>
        </p:txBody>
      </p:sp>
    </p:spTree>
    <p:extLst>
      <p:ext uri="{BB962C8B-B14F-4D97-AF65-F5344CB8AC3E}">
        <p14:creationId xmlns:p14="http://schemas.microsoft.com/office/powerpoint/2010/main" val="207025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smtClean="0"/>
              <a:t>emilyL</a:t>
            </a:r>
            <a:r>
              <a:rPr lang="en-US" baseline="0" dirty="0" smtClean="0"/>
              <a:t> notes how the key dependency was designed into the construction.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As a group they can accomplish something none of them could on their own.</a:t>
            </a:r>
            <a:endParaRPr lang="en-US" dirty="0" smtClean="0"/>
          </a:p>
          <a:p>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25</a:t>
            </a:fld>
            <a:endParaRPr lang="en-US"/>
          </a:p>
        </p:txBody>
      </p:sp>
    </p:spTree>
    <p:extLst>
      <p:ext uri="{BB962C8B-B14F-4D97-AF65-F5344CB8AC3E}">
        <p14:creationId xmlns:p14="http://schemas.microsoft.com/office/powerpoint/2010/main" val="2860739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Emily’s students do a similar construction with inscribed squares.</a:t>
            </a:r>
          </a:p>
          <a:p>
            <a:r>
              <a:rPr lang="en-US" dirty="0" smtClean="0"/>
              <a:t>They</a:t>
            </a:r>
            <a:r>
              <a:rPr lang="en-US" baseline="0" dirty="0" smtClean="0"/>
              <a:t> learned how to design in the dependencies for inscribed triangles</a:t>
            </a:r>
          </a:p>
          <a:p>
            <a:r>
              <a:rPr lang="en-US" baseline="0" dirty="0" smtClean="0"/>
              <a:t>And now generalize the design method for squares</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26</a:t>
            </a:fld>
            <a:endParaRPr lang="en-US"/>
          </a:p>
        </p:txBody>
      </p:sp>
    </p:spTree>
    <p:extLst>
      <p:ext uri="{BB962C8B-B14F-4D97-AF65-F5344CB8AC3E}">
        <p14:creationId xmlns:p14="http://schemas.microsoft.com/office/powerpoint/2010/main" val="2133491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discuss their geometry</a:t>
            </a:r>
            <a:r>
              <a:rPr lang="en-US" baseline="0" dirty="0" smtClean="0"/>
              <a:t> design work</a:t>
            </a:r>
          </a:p>
          <a:p>
            <a:r>
              <a:rPr lang="en-US" baseline="0" dirty="0" smtClean="0"/>
              <a:t>Their teachers reflect on the student discourse and collaboration</a:t>
            </a:r>
          </a:p>
          <a:p>
            <a:r>
              <a:rPr lang="en-US" baseline="0" dirty="0" smtClean="0"/>
              <a:t>Researchers analyze the interaction to re-design the environment</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27</a:t>
            </a:fld>
            <a:endParaRPr lang="en-US"/>
          </a:p>
        </p:txBody>
      </p:sp>
    </p:spTree>
    <p:extLst>
      <p:ext uri="{BB962C8B-B14F-4D97-AF65-F5344CB8AC3E}">
        <p14:creationId xmlns:p14="http://schemas.microsoft.com/office/powerpoint/2010/main" val="722040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analysis of teachers and students actually collaborating</a:t>
            </a:r>
            <a:r>
              <a:rPr lang="en-US" baseline="0" dirty="0" smtClean="0"/>
              <a:t> in the VMT system has implications for the theory</a:t>
            </a:r>
          </a:p>
          <a:p>
            <a:r>
              <a:rPr lang="en-US" baseline="0" dirty="0" smtClean="0"/>
              <a:t>We can support individual learners – as collaborators in groups – within larger courses.</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28</a:t>
            </a:fld>
            <a:endParaRPr lang="en-US"/>
          </a:p>
        </p:txBody>
      </p:sp>
    </p:spTree>
    <p:extLst>
      <p:ext uri="{BB962C8B-B14F-4D97-AF65-F5344CB8AC3E}">
        <p14:creationId xmlns:p14="http://schemas.microsoft.com/office/powerpoint/2010/main" val="42624273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learning on all levels takes place largely through the small-group interaction</a:t>
            </a:r>
          </a:p>
          <a:p>
            <a:r>
              <a:rPr lang="en-US" dirty="0" smtClean="0"/>
              <a:t>This</a:t>
            </a:r>
            <a:r>
              <a:rPr lang="en-US" baseline="0" dirty="0" smtClean="0"/>
              <a:t> is guided and supported by a variety of carefully designed “resources”</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29</a:t>
            </a:fld>
            <a:endParaRPr lang="en-US"/>
          </a:p>
        </p:txBody>
      </p:sp>
    </p:spTree>
    <p:extLst>
      <p:ext uri="{BB962C8B-B14F-4D97-AF65-F5344CB8AC3E}">
        <p14:creationId xmlns:p14="http://schemas.microsoft.com/office/powerpoint/2010/main" val="2546209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 moved from</a:t>
            </a:r>
            <a:r>
              <a:rPr lang="en-US" baseline="0" dirty="0" smtClean="0"/>
              <a:t> a focus on “group cognition”</a:t>
            </a:r>
          </a:p>
          <a:p>
            <a:r>
              <a:rPr lang="en-US" baseline="0" dirty="0" smtClean="0"/>
              <a:t>To the connections between the individuals, the group and larger communities</a:t>
            </a:r>
          </a:p>
          <a:p>
            <a:r>
              <a:rPr lang="en-US" baseline="0" dirty="0" smtClean="0"/>
              <a:t>Mediated by a broad spectrum of “resources”</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30</a:t>
            </a:fld>
            <a:endParaRPr lang="en-US"/>
          </a:p>
        </p:txBody>
      </p:sp>
    </p:spTree>
    <p:extLst>
      <p:ext uri="{BB962C8B-B14F-4D97-AF65-F5344CB8AC3E}">
        <p14:creationId xmlns:p14="http://schemas.microsoft.com/office/powerpoint/2010/main" val="904200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 symbolizes</a:t>
            </a:r>
            <a:r>
              <a:rPr lang="en-US" baseline="0" dirty="0" smtClean="0"/>
              <a:t> my research question involving a translation from one point in time to another..</a:t>
            </a:r>
            <a:endParaRPr lang="en-US" baseline="0" dirty="0" smtClean="0"/>
          </a:p>
          <a:p>
            <a:r>
              <a:rPr lang="en-US" baseline="0" dirty="0" smtClean="0"/>
              <a:t>When I created this graphic six months ago, I had to </a:t>
            </a:r>
            <a:r>
              <a:rPr lang="en-US" baseline="0" dirty="0" err="1" smtClean="0"/>
              <a:t>photoshop</a:t>
            </a:r>
            <a:r>
              <a:rPr lang="en-US" baseline="0" dirty="0" smtClean="0"/>
              <a:t> the image of GeoGebra on an iPad.</a:t>
            </a:r>
          </a:p>
          <a:p>
            <a:r>
              <a:rPr lang="en-US" baseline="0" dirty="0" smtClean="0"/>
              <a:t>For today’s talk, I was able to capture an image of GeoGebra on my iPad.</a:t>
            </a:r>
          </a:p>
          <a:p>
            <a:r>
              <a:rPr lang="en-US" baseline="0" dirty="0" smtClean="0"/>
              <a:t>That is how fast this field is changing!</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4</a:t>
            </a:fld>
            <a:endParaRPr lang="en-US"/>
          </a:p>
        </p:txBody>
      </p:sp>
    </p:spTree>
    <p:extLst>
      <p:ext uri="{BB962C8B-B14F-4D97-AF65-F5344CB8AC3E}">
        <p14:creationId xmlns:p14="http://schemas.microsoft.com/office/powerpoint/2010/main" val="15643883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about 100</a:t>
            </a:r>
            <a:r>
              <a:rPr lang="en-US" baseline="0" dirty="0" smtClean="0"/>
              <a:t> GeoGebra tasks or resources designed to guide and support collaborative learning</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31</a:t>
            </a:fld>
            <a:endParaRPr lang="en-US"/>
          </a:p>
        </p:txBody>
      </p:sp>
    </p:spTree>
    <p:extLst>
      <p:ext uri="{BB962C8B-B14F-4D97-AF65-F5344CB8AC3E}">
        <p14:creationId xmlns:p14="http://schemas.microsoft.com/office/powerpoint/2010/main" val="9413019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approach</a:t>
            </a:r>
            <a:r>
              <a:rPr lang="en-US" baseline="0" dirty="0" smtClean="0"/>
              <a:t> tries to realize the potential of dynamic geometry</a:t>
            </a:r>
          </a:p>
          <a:p>
            <a:r>
              <a:rPr lang="en-US" baseline="0" dirty="0" smtClean="0"/>
              <a:t>It contrasts in several ways with how dynamic geometry is usually taught</a:t>
            </a:r>
          </a:p>
          <a:p>
            <a:r>
              <a:rPr lang="en-US" baseline="0" dirty="0" smtClean="0"/>
              <a:t>Of course, ours is the first collaborative versions of dynamic geometry</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32</a:t>
            </a:fld>
            <a:endParaRPr lang="en-US"/>
          </a:p>
        </p:txBody>
      </p:sp>
    </p:spTree>
    <p:extLst>
      <p:ext uri="{BB962C8B-B14F-4D97-AF65-F5344CB8AC3E}">
        <p14:creationId xmlns:p14="http://schemas.microsoft.com/office/powerpoint/2010/main" val="14141985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pedagogy starts by translating some standard beginning geometry topics</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33</a:t>
            </a:fld>
            <a:endParaRPr lang="en-US"/>
          </a:p>
        </p:txBody>
      </p:sp>
    </p:spTree>
    <p:extLst>
      <p:ext uri="{BB962C8B-B14F-4D97-AF65-F5344CB8AC3E}">
        <p14:creationId xmlns:p14="http://schemas.microsoft.com/office/powerpoint/2010/main" val="3354281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t>
            </a:r>
            <a:r>
              <a:rPr lang="en-US" baseline="0" dirty="0" smtClean="0"/>
              <a:t>we visualize dependencies of segment lengths, while training in techniques for designing dependent constructions</a:t>
            </a:r>
          </a:p>
        </p:txBody>
      </p:sp>
      <p:sp>
        <p:nvSpPr>
          <p:cNvPr id="4" name="Slide Number Placeholder 3"/>
          <p:cNvSpPr>
            <a:spLocks noGrp="1"/>
          </p:cNvSpPr>
          <p:nvPr>
            <p:ph type="sldNum" sz="quarter" idx="10"/>
          </p:nvPr>
        </p:nvSpPr>
        <p:spPr/>
        <p:txBody>
          <a:bodyPr/>
          <a:lstStyle/>
          <a:p>
            <a:fld id="{97075F32-F94A-9949-B7C2-C105D76AAD25}" type="slidenum">
              <a:rPr lang="en-US" smtClean="0"/>
              <a:t>34</a:t>
            </a:fld>
            <a:endParaRPr lang="en-US"/>
          </a:p>
        </p:txBody>
      </p:sp>
    </p:spTree>
    <p:extLst>
      <p:ext uri="{BB962C8B-B14F-4D97-AF65-F5344CB8AC3E}">
        <p14:creationId xmlns:p14="http://schemas.microsoft.com/office/powerpoint/2010/main" val="2500559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students experience</a:t>
            </a:r>
            <a:r>
              <a:rPr lang="en-US" baseline="0" dirty="0" smtClean="0"/>
              <a:t> topics involving thinking about geometric relationships</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35</a:t>
            </a:fld>
            <a:endParaRPr lang="en-US"/>
          </a:p>
        </p:txBody>
      </p:sp>
    </p:spTree>
    <p:extLst>
      <p:ext uri="{BB962C8B-B14F-4D97-AF65-F5344CB8AC3E}">
        <p14:creationId xmlns:p14="http://schemas.microsoft.com/office/powerpoint/2010/main" val="5493903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Above, students are given more complicated constructions</a:t>
            </a:r>
          </a:p>
          <a:p>
            <a:r>
              <a:rPr lang="en-US" dirty="0" smtClean="0"/>
              <a:t>And they are able to create their own custom</a:t>
            </a:r>
            <a:r>
              <a:rPr lang="en-US" baseline="0" dirty="0" smtClean="0"/>
              <a:t> tools, to package construction sequences</a:t>
            </a:r>
            <a:endParaRPr lang="en-US" dirty="0" smtClean="0"/>
          </a:p>
          <a:p>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36</a:t>
            </a:fld>
            <a:endParaRPr lang="en-US"/>
          </a:p>
        </p:txBody>
      </p:sp>
    </p:spTree>
    <p:extLst>
      <p:ext uri="{BB962C8B-B14F-4D97-AF65-F5344CB8AC3E}">
        <p14:creationId xmlns:p14="http://schemas.microsoft.com/office/powerpoint/2010/main" val="11401924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advanced students and math</a:t>
            </a:r>
            <a:r>
              <a:rPr lang="en-US" baseline="0" dirty="0" smtClean="0"/>
              <a:t> teachers are given open-ended mini-worlds of math to explore creatively</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37</a:t>
            </a:fld>
            <a:endParaRPr lang="en-US"/>
          </a:p>
        </p:txBody>
      </p:sp>
    </p:spTree>
    <p:extLst>
      <p:ext uri="{BB962C8B-B14F-4D97-AF65-F5344CB8AC3E}">
        <p14:creationId xmlns:p14="http://schemas.microsoft.com/office/powerpoint/2010/main" val="2509190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become skilled at identifying built-in dependencies and designing</a:t>
            </a:r>
            <a:r>
              <a:rPr lang="en-US" baseline="0" dirty="0" smtClean="0"/>
              <a:t> how to construct them themselves</a:t>
            </a:r>
          </a:p>
          <a:p>
            <a:r>
              <a:rPr lang="en-US" baseline="0" dirty="0" smtClean="0"/>
              <a:t>They also explore rigid transformations, discovering for themselves relationships among the different transformations</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38</a:t>
            </a:fld>
            <a:endParaRPr lang="en-US"/>
          </a:p>
        </p:txBody>
      </p:sp>
    </p:spTree>
    <p:extLst>
      <p:ext uri="{BB962C8B-B14F-4D97-AF65-F5344CB8AC3E}">
        <p14:creationId xmlns:p14="http://schemas.microsoft.com/office/powerpoint/2010/main" val="33883074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philosophy</a:t>
            </a:r>
            <a:r>
              <a:rPr lang="en-US" baseline="0" dirty="0" smtClean="0"/>
              <a:t> of our collaborative dynamic geometry is a student-centered one of “creative-discovery”</a:t>
            </a:r>
          </a:p>
          <a:p>
            <a:r>
              <a:rPr lang="en-US" baseline="0" dirty="0" smtClean="0"/>
              <a:t>The truth is not just out there based on authorities, but is created by the learner through a dialectic of creation and discovery.</a:t>
            </a:r>
            <a:endParaRPr lang="en-US" dirty="0" smtClean="0"/>
          </a:p>
          <a:p>
            <a:r>
              <a:rPr lang="en-US" dirty="0" smtClean="0"/>
              <a:t>The VMT Project is itself</a:t>
            </a:r>
            <a:r>
              <a:rPr lang="en-US" baseline="0" dirty="0" smtClean="0"/>
              <a:t> a design project, which integrates experimental discovery with creative pedagogical design</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39</a:t>
            </a:fld>
            <a:endParaRPr lang="en-US"/>
          </a:p>
        </p:txBody>
      </p:sp>
    </p:spTree>
    <p:extLst>
      <p:ext uri="{BB962C8B-B14F-4D97-AF65-F5344CB8AC3E}">
        <p14:creationId xmlns:p14="http://schemas.microsoft.com/office/powerpoint/2010/main" val="1852413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VMT Project is now</a:t>
            </a:r>
            <a:r>
              <a:rPr lang="en-US" baseline="0" dirty="0" smtClean="0"/>
              <a:t> documented in a trilogy of books from 2006, 2009 and 2013</a:t>
            </a:r>
            <a:r>
              <a:rPr lang="en-US" baseline="0" dirty="0" smtClean="0"/>
              <a:t>.</a:t>
            </a:r>
          </a:p>
          <a:p>
            <a:r>
              <a:rPr lang="en-US" baseline="0" dirty="0" err="1" smtClean="0"/>
              <a:t>Crina</a:t>
            </a:r>
            <a:r>
              <a:rPr lang="en-US" baseline="0" dirty="0" smtClean="0"/>
              <a:t> might call these the “knowledge objects” produced by the collaborative research project.</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40</a:t>
            </a:fld>
            <a:endParaRPr lang="en-US"/>
          </a:p>
        </p:txBody>
      </p:sp>
    </p:spTree>
    <p:extLst>
      <p:ext uri="{BB962C8B-B14F-4D97-AF65-F5344CB8AC3E}">
        <p14:creationId xmlns:p14="http://schemas.microsoft.com/office/powerpoint/2010/main" val="3868783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nature of geometry and of geometry education has changed</a:t>
            </a:r>
            <a:r>
              <a:rPr lang="en-US" baseline="0" dirty="0" smtClean="0"/>
              <a:t> dramatically over the centuries.</a:t>
            </a:r>
          </a:p>
          <a:p>
            <a:r>
              <a:rPr lang="en-US" baseline="0" dirty="0" smtClean="0"/>
              <a:t>It is still changing, and we can influence that change with powerful software design.</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5</a:t>
            </a:fld>
            <a:endParaRPr lang="en-US"/>
          </a:p>
        </p:txBody>
      </p:sp>
    </p:spTree>
    <p:extLst>
      <p:ext uri="{BB962C8B-B14F-4D97-AF65-F5344CB8AC3E}">
        <p14:creationId xmlns:p14="http://schemas.microsoft.com/office/powerpoint/2010/main" val="2204340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Viewed philosophically, the history of geometry has two sides: the good and the bad.</a:t>
            </a:r>
          </a:p>
          <a:p>
            <a:r>
              <a:rPr lang="en-US" dirty="0" smtClean="0"/>
              <a:t>The good is that it</a:t>
            </a:r>
            <a:r>
              <a:rPr lang="en-US" baseline="0" dirty="0" smtClean="0"/>
              <a:t> contributed to rational thinking.</a:t>
            </a:r>
          </a:p>
          <a:p>
            <a:r>
              <a:rPr lang="en-US" baseline="0" dirty="0" smtClean="0"/>
              <a:t>The bad is that it led to a philosophy of other-world objects and </a:t>
            </a:r>
          </a:p>
          <a:p>
            <a:r>
              <a:rPr lang="en-US" baseline="0" dirty="0" smtClean="0"/>
              <a:t>An ideology of thought as individualistic</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6</a:t>
            </a:fld>
            <a:endParaRPr lang="en-US"/>
          </a:p>
        </p:txBody>
      </p:sp>
    </p:spTree>
    <p:extLst>
      <p:ext uri="{BB962C8B-B14F-4D97-AF65-F5344CB8AC3E}">
        <p14:creationId xmlns:p14="http://schemas.microsoft.com/office/powerpoint/2010/main" val="1905388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Dynamic geometry was created in the 1990s through software design.</a:t>
            </a:r>
          </a:p>
          <a:p>
            <a:r>
              <a:rPr lang="en-US" dirty="0" smtClean="0"/>
              <a:t>It offers a potential.</a:t>
            </a:r>
          </a:p>
          <a:p>
            <a:r>
              <a:rPr lang="en-US" baseline="0" dirty="0" smtClean="0"/>
              <a:t>That potential is still not well understood.</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7</a:t>
            </a:fld>
            <a:endParaRPr lang="en-US"/>
          </a:p>
        </p:txBody>
      </p:sp>
    </p:spTree>
    <p:extLst>
      <p:ext uri="{BB962C8B-B14F-4D97-AF65-F5344CB8AC3E}">
        <p14:creationId xmlns:p14="http://schemas.microsoft.com/office/powerpoint/2010/main" val="3488033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Constructing dynamic geometry objects like</a:t>
            </a:r>
            <a:r>
              <a:rPr lang="en-US" baseline="0" dirty="0" smtClean="0"/>
              <a:t> the points on these two lines</a:t>
            </a:r>
          </a:p>
          <a:p>
            <a:r>
              <a:rPr lang="en-US" baseline="0" dirty="0" smtClean="0"/>
              <a:t>Illustrates the idea that some objects are dependent on others.</a:t>
            </a:r>
          </a:p>
          <a:p>
            <a:r>
              <a:rPr lang="en-US" baseline="0" dirty="0" smtClean="0"/>
              <a:t>Basic principles of traditional geometry can be understood in terms</a:t>
            </a:r>
          </a:p>
          <a:p>
            <a:r>
              <a:rPr lang="en-US" baseline="0" dirty="0" smtClean="0"/>
              <a:t>Of these constraints and dependencies.</a:t>
            </a:r>
          </a:p>
        </p:txBody>
      </p:sp>
      <p:sp>
        <p:nvSpPr>
          <p:cNvPr id="4" name="Slide Number Placeholder 3"/>
          <p:cNvSpPr>
            <a:spLocks noGrp="1"/>
          </p:cNvSpPr>
          <p:nvPr>
            <p:ph type="sldNum" sz="quarter" idx="10"/>
          </p:nvPr>
        </p:nvSpPr>
        <p:spPr/>
        <p:txBody>
          <a:bodyPr/>
          <a:lstStyle/>
          <a:p>
            <a:fld id="{97075F32-F94A-9949-B7C2-C105D76AAD25}" type="slidenum">
              <a:rPr lang="en-US" smtClean="0"/>
              <a:t>8</a:t>
            </a:fld>
            <a:endParaRPr lang="en-US"/>
          </a:p>
        </p:txBody>
      </p:sp>
    </p:spTree>
    <p:extLst>
      <p:ext uri="{BB962C8B-B14F-4D97-AF65-F5344CB8AC3E}">
        <p14:creationId xmlns:p14="http://schemas.microsoft.com/office/powerpoint/2010/main" val="1980488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support</a:t>
            </a:r>
            <a:r>
              <a:rPr lang="en-US" baseline="0" dirty="0" smtClean="0"/>
              <a:t> collaborative learning (CSCL), we had to redesign GeoGebra to be multi-user</a:t>
            </a:r>
          </a:p>
          <a:p>
            <a:r>
              <a:rPr lang="en-US" baseline="0" dirty="0" smtClean="0"/>
              <a:t>For online collaboration</a:t>
            </a:r>
            <a:endParaRPr lang="en-US" dirty="0"/>
          </a:p>
        </p:txBody>
      </p:sp>
      <p:sp>
        <p:nvSpPr>
          <p:cNvPr id="4" name="Slide Number Placeholder 3"/>
          <p:cNvSpPr>
            <a:spLocks noGrp="1"/>
          </p:cNvSpPr>
          <p:nvPr>
            <p:ph type="sldNum" sz="quarter" idx="10"/>
          </p:nvPr>
        </p:nvSpPr>
        <p:spPr/>
        <p:txBody>
          <a:bodyPr/>
          <a:lstStyle/>
          <a:p>
            <a:fld id="{97075F32-F94A-9949-B7C2-C105D76AAD25}" type="slidenum">
              <a:rPr lang="en-US" smtClean="0"/>
              <a:t>9</a:t>
            </a:fld>
            <a:endParaRPr lang="en-US"/>
          </a:p>
        </p:txBody>
      </p:sp>
    </p:spTree>
    <p:extLst>
      <p:ext uri="{BB962C8B-B14F-4D97-AF65-F5344CB8AC3E}">
        <p14:creationId xmlns:p14="http://schemas.microsoft.com/office/powerpoint/2010/main" val="4290602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399" cy="4114800"/>
          </a:xfrm>
          <a:prstGeom prst="rect">
            <a:avLst/>
          </a:prstGeom>
        </p:spPr>
        <p:txBody>
          <a:bodyPr lIns="91425" tIns="91425" rIns="91425" bIns="91425" anchor="t" anchorCtr="0">
            <a:spAutoFit/>
          </a:bodyPr>
          <a:lstStyle/>
          <a:p>
            <a:r>
              <a:rPr lang="en-US" dirty="0" smtClean="0"/>
              <a:t>VMT has been under development since 2003</a:t>
            </a:r>
            <a:r>
              <a:rPr lang="en-US" dirty="0" smtClean="0"/>
              <a:t>.</a:t>
            </a:r>
          </a:p>
          <a:p>
            <a:r>
              <a:rPr lang="en-US" dirty="0" err="1" smtClean="0"/>
              <a:t>Sten</a:t>
            </a:r>
            <a:r>
              <a:rPr lang="en-US" dirty="0" smtClean="0"/>
              <a:t> was there at the beginning of the VMT project when he came to Philadelphia.</a:t>
            </a:r>
          </a:p>
          <a:p>
            <a:r>
              <a:rPr lang="en-US" dirty="0" smtClean="0"/>
              <a:t>It grows</a:t>
            </a:r>
            <a:r>
              <a:rPr lang="en-US" baseline="0" dirty="0" smtClean="0"/>
              <a:t> out of my research in Colorado, which started from a project that Anders initiated.</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Freeform 7"/>
          <p:cNvSpPr>
            <a:spLocks noChangeAspect="1" noEditPoints="1"/>
          </p:cNvSpPr>
          <p:nvPr/>
        </p:nvSpPr>
        <p:spPr bwMode="auto">
          <a:xfrm>
            <a:off x="276225" y="0"/>
            <a:ext cx="1755775" cy="3548063"/>
          </a:xfrm>
          <a:custGeom>
            <a:avLst/>
            <a:gdLst>
              <a:gd name="T0" fmla="*/ 2147483647 w 2409"/>
              <a:gd name="T1" fmla="*/ 2147483647 h 4865"/>
              <a:gd name="T2" fmla="*/ 2147483647 w 2409"/>
              <a:gd name="T3" fmla="*/ 2147483647 h 4865"/>
              <a:gd name="T4" fmla="*/ 2147483647 w 2409"/>
              <a:gd name="T5" fmla="*/ 2147483647 h 4865"/>
              <a:gd name="T6" fmla="*/ 2147483647 w 2409"/>
              <a:gd name="T7" fmla="*/ 2147483647 h 4865"/>
              <a:gd name="T8" fmla="*/ 2147483647 w 2409"/>
              <a:gd name="T9" fmla="*/ 2147483647 h 4865"/>
              <a:gd name="T10" fmla="*/ 2147483647 w 2409"/>
              <a:gd name="T11" fmla="*/ 2147483647 h 4865"/>
              <a:gd name="T12" fmla="*/ 2147483647 w 2409"/>
              <a:gd name="T13" fmla="*/ 2147483647 h 4865"/>
              <a:gd name="T14" fmla="*/ 2147483647 w 2409"/>
              <a:gd name="T15" fmla="*/ 2147483647 h 4865"/>
              <a:gd name="T16" fmla="*/ 2147483647 w 2409"/>
              <a:gd name="T17" fmla="*/ 2147483647 h 4865"/>
              <a:gd name="T18" fmla="*/ 2147483647 w 2409"/>
              <a:gd name="T19" fmla="*/ 2147483647 h 4865"/>
              <a:gd name="T20" fmla="*/ 2147483647 w 2409"/>
              <a:gd name="T21" fmla="*/ 2147483647 h 4865"/>
              <a:gd name="T22" fmla="*/ 2147483647 w 2409"/>
              <a:gd name="T23" fmla="*/ 2147483647 h 4865"/>
              <a:gd name="T24" fmla="*/ 2147483647 w 2409"/>
              <a:gd name="T25" fmla="*/ 2147483647 h 4865"/>
              <a:gd name="T26" fmla="*/ 2147483647 w 2409"/>
              <a:gd name="T27" fmla="*/ 2147483647 h 4865"/>
              <a:gd name="T28" fmla="*/ 2147483647 w 2409"/>
              <a:gd name="T29" fmla="*/ 2147483647 h 4865"/>
              <a:gd name="T30" fmla="*/ 2147483647 w 2409"/>
              <a:gd name="T31" fmla="*/ 2147483647 h 4865"/>
              <a:gd name="T32" fmla="*/ 2147483647 w 2409"/>
              <a:gd name="T33" fmla="*/ 2147483647 h 4865"/>
              <a:gd name="T34" fmla="*/ 2147483647 w 2409"/>
              <a:gd name="T35" fmla="*/ 2147483647 h 4865"/>
              <a:gd name="T36" fmla="*/ 2147483647 w 2409"/>
              <a:gd name="T37" fmla="*/ 2147483647 h 4865"/>
              <a:gd name="T38" fmla="*/ 2147483647 w 2409"/>
              <a:gd name="T39" fmla="*/ 2147483647 h 4865"/>
              <a:gd name="T40" fmla="*/ 2147483647 w 2409"/>
              <a:gd name="T41" fmla="*/ 2147483647 h 4865"/>
              <a:gd name="T42" fmla="*/ 2147483647 w 2409"/>
              <a:gd name="T43" fmla="*/ 2147483647 h 4865"/>
              <a:gd name="T44" fmla="*/ 2147483647 w 2409"/>
              <a:gd name="T45" fmla="*/ 2147483647 h 4865"/>
              <a:gd name="T46" fmla="*/ 2147483647 w 2409"/>
              <a:gd name="T47" fmla="*/ 2147483647 h 4865"/>
              <a:gd name="T48" fmla="*/ 2147483647 w 2409"/>
              <a:gd name="T49" fmla="*/ 2147483647 h 4865"/>
              <a:gd name="T50" fmla="*/ 2147483647 w 2409"/>
              <a:gd name="T51" fmla="*/ 2147483647 h 4865"/>
              <a:gd name="T52" fmla="*/ 2147483647 w 2409"/>
              <a:gd name="T53" fmla="*/ 2147483647 h 4865"/>
              <a:gd name="T54" fmla="*/ 2147483647 w 2409"/>
              <a:gd name="T55" fmla="*/ 2147483647 h 4865"/>
              <a:gd name="T56" fmla="*/ 2147483647 w 2409"/>
              <a:gd name="T57" fmla="*/ 2147483647 h 4865"/>
              <a:gd name="T58" fmla="*/ 2147483647 w 2409"/>
              <a:gd name="T59" fmla="*/ 2147483647 h 4865"/>
              <a:gd name="T60" fmla="*/ 2147483647 w 2409"/>
              <a:gd name="T61" fmla="*/ 2147483647 h 4865"/>
              <a:gd name="T62" fmla="*/ 2147483647 w 2409"/>
              <a:gd name="T63" fmla="*/ 2147483647 h 4865"/>
              <a:gd name="T64" fmla="*/ 2147483647 w 2409"/>
              <a:gd name="T65" fmla="*/ 2147483647 h 4865"/>
              <a:gd name="T66" fmla="*/ 2147483647 w 2409"/>
              <a:gd name="T67" fmla="*/ 2147483647 h 4865"/>
              <a:gd name="T68" fmla="*/ 2147483647 w 2409"/>
              <a:gd name="T69" fmla="*/ 2147483647 h 4865"/>
              <a:gd name="T70" fmla="*/ 2147483647 w 2409"/>
              <a:gd name="T71" fmla="*/ 2147483647 h 4865"/>
              <a:gd name="T72" fmla="*/ 2147483647 w 2409"/>
              <a:gd name="T73" fmla="*/ 2147483647 h 4865"/>
              <a:gd name="T74" fmla="*/ 2147483647 w 2409"/>
              <a:gd name="T75" fmla="*/ 2147483647 h 4865"/>
              <a:gd name="T76" fmla="*/ 2147483647 w 2409"/>
              <a:gd name="T77" fmla="*/ 2147483647 h 4865"/>
              <a:gd name="T78" fmla="*/ 2147483647 w 2409"/>
              <a:gd name="T79" fmla="*/ 2147483647 h 4865"/>
              <a:gd name="T80" fmla="*/ 2147483647 w 2409"/>
              <a:gd name="T81" fmla="*/ 2147483647 h 4865"/>
              <a:gd name="T82" fmla="*/ 2147483647 w 2409"/>
              <a:gd name="T83" fmla="*/ 2147483647 h 4865"/>
              <a:gd name="T84" fmla="*/ 2147483647 w 2409"/>
              <a:gd name="T85" fmla="*/ 2147483647 h 4865"/>
              <a:gd name="T86" fmla="*/ 2147483647 w 2409"/>
              <a:gd name="T87" fmla="*/ 2147483647 h 4865"/>
              <a:gd name="T88" fmla="*/ 2147483647 w 2409"/>
              <a:gd name="T89" fmla="*/ 2147483647 h 4865"/>
              <a:gd name="T90" fmla="*/ 2147483647 w 2409"/>
              <a:gd name="T91" fmla="*/ 2147483647 h 4865"/>
              <a:gd name="T92" fmla="*/ 2147483647 w 2409"/>
              <a:gd name="T93" fmla="*/ 2147483647 h 4865"/>
              <a:gd name="T94" fmla="*/ 2147483647 w 2409"/>
              <a:gd name="T95" fmla="*/ 2147483647 h 4865"/>
              <a:gd name="T96" fmla="*/ 2147483647 w 2409"/>
              <a:gd name="T97" fmla="*/ 2147483647 h 4865"/>
              <a:gd name="T98" fmla="*/ 2147483647 w 2409"/>
              <a:gd name="T99" fmla="*/ 2147483647 h 4865"/>
              <a:gd name="T100" fmla="*/ 2147483647 w 2409"/>
              <a:gd name="T101" fmla="*/ 2147483647 h 4865"/>
              <a:gd name="T102" fmla="*/ 2147483647 w 2409"/>
              <a:gd name="T103" fmla="*/ 2147483647 h 4865"/>
              <a:gd name="T104" fmla="*/ 2147483647 w 2409"/>
              <a:gd name="T105" fmla="*/ 2147483647 h 4865"/>
              <a:gd name="T106" fmla="*/ 2147483647 w 2409"/>
              <a:gd name="T107" fmla="*/ 2147483647 h 4865"/>
              <a:gd name="T108" fmla="*/ 2147483647 w 2409"/>
              <a:gd name="T109" fmla="*/ 2147483647 h 4865"/>
              <a:gd name="T110" fmla="*/ 2147483647 w 2409"/>
              <a:gd name="T111" fmla="*/ 2147483647 h 4865"/>
              <a:gd name="T112" fmla="*/ 2147483647 w 2409"/>
              <a:gd name="T113" fmla="*/ 2147483647 h 4865"/>
              <a:gd name="T114" fmla="*/ 2147483647 w 2409"/>
              <a:gd name="T115" fmla="*/ 2147483647 h 4865"/>
              <a:gd name="T116" fmla="*/ 2147483647 w 2409"/>
              <a:gd name="T117" fmla="*/ 2147483647 h 4865"/>
              <a:gd name="T118" fmla="*/ 2147483647 w 2409"/>
              <a:gd name="T119" fmla="*/ 2147483647 h 4865"/>
              <a:gd name="T120" fmla="*/ 2147483647 w 2409"/>
              <a:gd name="T121" fmla="*/ 2147483647 h 48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7843"/>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pic>
        <p:nvPicPr>
          <p:cNvPr id="6" name="Picture 7" descr="icon.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40995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vmt 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311650"/>
            <a:ext cx="340995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3743323" y="3721473"/>
            <a:ext cx="5120640" cy="1581150"/>
          </a:xfrm>
        </p:spPr>
        <p:txBody>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en-US" smtClean="0"/>
              <a:t>Click to edit Master title style</a:t>
            </a:r>
            <a:endParaRPr lang="en-US" dirty="0"/>
          </a:p>
        </p:txBody>
      </p:sp>
      <p:sp>
        <p:nvSpPr>
          <p:cNvPr id="8" name="Slide Number Placeholder 5"/>
          <p:cNvSpPr>
            <a:spLocks noGrp="1"/>
          </p:cNvSpPr>
          <p:nvPr>
            <p:ph type="sldNum" sz="quarter" idx="10"/>
          </p:nvPr>
        </p:nvSpPr>
        <p:spPr/>
        <p:txBody>
          <a:bodyPr/>
          <a:lstStyle>
            <a:lvl1pPr>
              <a:defRPr/>
            </a:lvl1pPr>
          </a:lstStyle>
          <a:p>
            <a:pPr>
              <a:defRPr/>
            </a:pPr>
            <a:fld id="{B6AE1500-1571-C349-B6F7-13F04DA347A1}" type="slidenum">
              <a:rPr lang="en-US" smtClean="0"/>
              <a:pPr>
                <a:defRPr/>
              </a:pPr>
              <a:t>‹#›</a:t>
            </a:fld>
            <a:endParaRPr lang="en-US" dirty="0"/>
          </a:p>
        </p:txBody>
      </p:sp>
      <p:pic>
        <p:nvPicPr>
          <p:cNvPr id="9" name="Picture 7" descr="icon.tif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409950"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vmt logo.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311650"/>
            <a:ext cx="340995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8080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76225" y="6429375"/>
            <a:ext cx="2133600" cy="292100"/>
          </a:xfrm>
          <a:prstGeom prst="rect">
            <a:avLst/>
          </a:prstGeom>
        </p:spPr>
        <p:txBody>
          <a:bodyPr/>
          <a:lstStyle>
            <a:lvl1pPr fontAlgn="auto">
              <a:spcBef>
                <a:spcPts val="0"/>
              </a:spcBef>
              <a:spcAft>
                <a:spcPts val="0"/>
              </a:spcAft>
              <a:defRPr>
                <a:latin typeface="+mn-lt"/>
                <a:ea typeface="+mn-ea"/>
                <a:cs typeface="+mn-cs"/>
              </a:defRPr>
            </a:lvl1pPr>
          </a:lstStyle>
          <a:p>
            <a:pPr>
              <a:defRPr/>
            </a:pPr>
            <a:fld id="{7CE4D57A-E394-3F41-9195-70210AC09532}" type="datetimeFigureOut">
              <a:rPr lang="en-US" smtClean="0"/>
              <a:pPr>
                <a:defRPr/>
              </a:pPr>
              <a:t>10/15/13</a:t>
            </a:fld>
            <a:endParaRPr lang="en-US"/>
          </a:p>
        </p:txBody>
      </p:sp>
      <p:sp>
        <p:nvSpPr>
          <p:cNvPr id="5" name="Footer Placeholder 4"/>
          <p:cNvSpPr>
            <a:spLocks noGrp="1"/>
          </p:cNvSpPr>
          <p:nvPr>
            <p:ph type="ftr" sz="quarter" idx="11"/>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2B35CB-B6FE-7B4D-B161-522C48130C95}" type="slidenum">
              <a:rPr lang="en-US" smtClean="0"/>
              <a:pPr>
                <a:defRPr/>
              </a:pPr>
              <a:t>‹#›</a:t>
            </a:fld>
            <a:endParaRPr lang="en-US"/>
          </a:p>
        </p:txBody>
      </p:sp>
    </p:spTree>
    <p:extLst>
      <p:ext uri="{BB962C8B-B14F-4D97-AF65-F5344CB8AC3E}">
        <p14:creationId xmlns:p14="http://schemas.microsoft.com/office/powerpoint/2010/main" val="42507994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276225" y="6429375"/>
            <a:ext cx="2133600" cy="292100"/>
          </a:xfrm>
          <a:prstGeom prst="rect">
            <a:avLst/>
          </a:prstGeom>
        </p:spPr>
        <p:txBody>
          <a:bodyPr/>
          <a:lstStyle>
            <a:lvl1pPr fontAlgn="auto">
              <a:spcBef>
                <a:spcPts val="0"/>
              </a:spcBef>
              <a:spcAft>
                <a:spcPts val="0"/>
              </a:spcAft>
              <a:defRPr>
                <a:latin typeface="+mn-lt"/>
                <a:ea typeface="+mn-ea"/>
                <a:cs typeface="+mn-cs"/>
              </a:defRPr>
            </a:lvl1pPr>
          </a:lstStyle>
          <a:p>
            <a:pPr>
              <a:defRPr/>
            </a:pPr>
            <a:fld id="{5990C2BC-A1C6-184D-B698-693F34ACC131}" type="datetimeFigureOut">
              <a:rPr lang="en-US" smtClean="0"/>
              <a:pPr>
                <a:defRPr/>
              </a:pPr>
              <a:t>10/15/13</a:t>
            </a:fld>
            <a:endParaRPr lang="en-US"/>
          </a:p>
        </p:txBody>
      </p:sp>
      <p:sp>
        <p:nvSpPr>
          <p:cNvPr id="5" name="Footer Placeholder 4"/>
          <p:cNvSpPr>
            <a:spLocks noGrp="1"/>
          </p:cNvSpPr>
          <p:nvPr>
            <p:ph type="ftr" sz="quarter" idx="11"/>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BB9F8A-4B18-1647-AAC1-AC317952C645}" type="slidenum">
              <a:rPr lang="en-US" smtClean="0"/>
              <a:pPr>
                <a:defRPr/>
              </a:pPr>
              <a:t>‹#›</a:t>
            </a:fld>
            <a:endParaRPr lang="en-US"/>
          </a:p>
        </p:txBody>
      </p:sp>
    </p:spTree>
    <p:extLst>
      <p:ext uri="{BB962C8B-B14F-4D97-AF65-F5344CB8AC3E}">
        <p14:creationId xmlns:p14="http://schemas.microsoft.com/office/powerpoint/2010/main" val="28489168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7"/>
        <p:cNvGrpSpPr/>
        <p:nvPr/>
      </p:nvGrpSpPr>
      <p:grpSpPr>
        <a:xfrm>
          <a:off x="0" y="0"/>
          <a:ext cx="0" cy="0"/>
          <a:chOff x="0" y="0"/>
          <a:chExt cx="0" cy="0"/>
        </a:xfrm>
      </p:grpSpPr>
      <p:sp>
        <p:nvSpPr>
          <p:cNvPr id="26" name="Shape 26"/>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SzPct val="100000"/>
              <a:buFont typeface="Trebuchet MS"/>
              <a:buNone/>
              <a:defRPr sz="3600" b="1">
                <a:solidFill>
                  <a:schemeClr val="lt2"/>
                </a:solidFill>
                <a:latin typeface="Trebuchet MS"/>
                <a:ea typeface="Trebuchet MS"/>
                <a:cs typeface="Trebuchet MS"/>
                <a:sym typeface="Trebuchet MS"/>
              </a:defRPr>
            </a:lvl1pPr>
            <a:lvl2pPr algn="l" rtl="0">
              <a:spcBef>
                <a:spcPts val="0"/>
              </a:spcBef>
              <a:buSzPct val="100000"/>
              <a:buFont typeface="Trebuchet MS"/>
              <a:buNone/>
              <a:defRPr sz="3600" b="1">
                <a:solidFill>
                  <a:schemeClr val="lt2"/>
                </a:solidFill>
                <a:latin typeface="Trebuchet MS"/>
                <a:ea typeface="Trebuchet MS"/>
                <a:cs typeface="Trebuchet MS"/>
                <a:sym typeface="Trebuchet MS"/>
              </a:defRPr>
            </a:lvl2pPr>
            <a:lvl3pPr algn="l" rtl="0">
              <a:spcBef>
                <a:spcPts val="0"/>
              </a:spcBef>
              <a:buSzPct val="100000"/>
              <a:buFont typeface="Trebuchet MS"/>
              <a:buNone/>
              <a:defRPr sz="3600" b="1">
                <a:solidFill>
                  <a:schemeClr val="lt2"/>
                </a:solidFill>
                <a:latin typeface="Trebuchet MS"/>
                <a:ea typeface="Trebuchet MS"/>
                <a:cs typeface="Trebuchet MS"/>
                <a:sym typeface="Trebuchet MS"/>
              </a:defRPr>
            </a:lvl3pPr>
            <a:lvl4pPr algn="l" rtl="0">
              <a:spcBef>
                <a:spcPts val="0"/>
              </a:spcBef>
              <a:buSzPct val="100000"/>
              <a:buFont typeface="Trebuchet MS"/>
              <a:buNone/>
              <a:defRPr sz="3600" b="1">
                <a:solidFill>
                  <a:schemeClr val="lt2"/>
                </a:solidFill>
                <a:latin typeface="Trebuchet MS"/>
                <a:ea typeface="Trebuchet MS"/>
                <a:cs typeface="Trebuchet MS"/>
                <a:sym typeface="Trebuchet MS"/>
              </a:defRPr>
            </a:lvl4pPr>
            <a:lvl5pPr algn="l" rtl="0">
              <a:spcBef>
                <a:spcPts val="0"/>
              </a:spcBef>
              <a:buSzPct val="100000"/>
              <a:buFont typeface="Trebuchet MS"/>
              <a:buNone/>
              <a:defRPr sz="3600" b="1">
                <a:solidFill>
                  <a:schemeClr val="lt2"/>
                </a:solidFill>
                <a:latin typeface="Trebuchet MS"/>
                <a:ea typeface="Trebuchet MS"/>
                <a:cs typeface="Trebuchet MS"/>
                <a:sym typeface="Trebuchet MS"/>
              </a:defRPr>
            </a:lvl5pPr>
            <a:lvl6pPr algn="l" rtl="0">
              <a:spcBef>
                <a:spcPts val="0"/>
              </a:spcBef>
              <a:buSzPct val="100000"/>
              <a:buFont typeface="Trebuchet MS"/>
              <a:buNone/>
              <a:defRPr sz="3600" b="1">
                <a:solidFill>
                  <a:schemeClr val="lt2"/>
                </a:solidFill>
                <a:latin typeface="Trebuchet MS"/>
                <a:ea typeface="Trebuchet MS"/>
                <a:cs typeface="Trebuchet MS"/>
                <a:sym typeface="Trebuchet MS"/>
              </a:defRPr>
            </a:lvl6pPr>
            <a:lvl7pPr algn="l" rtl="0">
              <a:spcBef>
                <a:spcPts val="0"/>
              </a:spcBef>
              <a:buSzPct val="100000"/>
              <a:buFont typeface="Trebuchet MS"/>
              <a:buNone/>
              <a:defRPr sz="3600" b="1">
                <a:solidFill>
                  <a:schemeClr val="lt2"/>
                </a:solidFill>
                <a:latin typeface="Trebuchet MS"/>
                <a:ea typeface="Trebuchet MS"/>
                <a:cs typeface="Trebuchet MS"/>
                <a:sym typeface="Trebuchet MS"/>
              </a:defRPr>
            </a:lvl7pPr>
            <a:lvl8pPr algn="l" rtl="0">
              <a:spcBef>
                <a:spcPts val="0"/>
              </a:spcBef>
              <a:buSzPct val="100000"/>
              <a:buFont typeface="Trebuchet MS"/>
              <a:buNone/>
              <a:defRPr sz="3600" b="1">
                <a:solidFill>
                  <a:schemeClr val="lt2"/>
                </a:solidFill>
                <a:latin typeface="Trebuchet MS"/>
                <a:ea typeface="Trebuchet MS"/>
                <a:cs typeface="Trebuchet MS"/>
                <a:sym typeface="Trebuchet MS"/>
              </a:defRPr>
            </a:lvl8pPr>
            <a:lvl9pPr algn="l" rtl="0">
              <a:spcBef>
                <a:spcPts val="0"/>
              </a:spcBef>
              <a:buSzPct val="100000"/>
              <a:buFont typeface="Trebuchet MS"/>
              <a:buNone/>
              <a:defRPr sz="3600" b="1">
                <a:solidFill>
                  <a:schemeClr val="lt2"/>
                </a:solidFill>
                <a:latin typeface="Trebuchet MS"/>
                <a:ea typeface="Trebuchet MS"/>
                <a:cs typeface="Trebuchet MS"/>
                <a:sym typeface="Trebuchet MS"/>
              </a:defRPr>
            </a:lvl9pPr>
          </a:lstStyle>
          <a:p>
            <a:endParaRPr/>
          </a:p>
        </p:txBody>
      </p:sp>
      <p:sp>
        <p:nvSpPr>
          <p:cNvPr id="27" name="Shape 27"/>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Tree>
    <p:extLst>
      <p:ext uri="{BB962C8B-B14F-4D97-AF65-F5344CB8AC3E}">
        <p14:creationId xmlns:p14="http://schemas.microsoft.com/office/powerpoint/2010/main" val="10673405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4"/>
          <p:cNvSpPr>
            <a:spLocks noChangeAspect="1" noEditPoints="1"/>
          </p:cNvSpPr>
          <p:nvPr/>
        </p:nvSpPr>
        <p:spPr bwMode="auto">
          <a:xfrm>
            <a:off x="5475288" y="0"/>
            <a:ext cx="3394075" cy="6858000"/>
          </a:xfrm>
          <a:custGeom>
            <a:avLst/>
            <a:gdLst>
              <a:gd name="T0" fmla="*/ 2147483647 w 2409"/>
              <a:gd name="T1" fmla="*/ 2147483647 h 4865"/>
              <a:gd name="T2" fmla="*/ 2147483647 w 2409"/>
              <a:gd name="T3" fmla="*/ 2147483647 h 4865"/>
              <a:gd name="T4" fmla="*/ 2147483647 w 2409"/>
              <a:gd name="T5" fmla="*/ 2147483647 h 4865"/>
              <a:gd name="T6" fmla="*/ 2147483647 w 2409"/>
              <a:gd name="T7" fmla="*/ 2147483647 h 4865"/>
              <a:gd name="T8" fmla="*/ 2147483647 w 2409"/>
              <a:gd name="T9" fmla="*/ 2147483647 h 4865"/>
              <a:gd name="T10" fmla="*/ 2147483647 w 2409"/>
              <a:gd name="T11" fmla="*/ 2147483647 h 4865"/>
              <a:gd name="T12" fmla="*/ 2147483647 w 2409"/>
              <a:gd name="T13" fmla="*/ 2147483647 h 4865"/>
              <a:gd name="T14" fmla="*/ 2147483647 w 2409"/>
              <a:gd name="T15" fmla="*/ 2147483647 h 4865"/>
              <a:gd name="T16" fmla="*/ 2147483647 w 2409"/>
              <a:gd name="T17" fmla="*/ 2147483647 h 4865"/>
              <a:gd name="T18" fmla="*/ 2147483647 w 2409"/>
              <a:gd name="T19" fmla="*/ 2147483647 h 4865"/>
              <a:gd name="T20" fmla="*/ 2147483647 w 2409"/>
              <a:gd name="T21" fmla="*/ 2147483647 h 4865"/>
              <a:gd name="T22" fmla="*/ 2147483647 w 2409"/>
              <a:gd name="T23" fmla="*/ 2147483647 h 4865"/>
              <a:gd name="T24" fmla="*/ 2147483647 w 2409"/>
              <a:gd name="T25" fmla="*/ 2147483647 h 4865"/>
              <a:gd name="T26" fmla="*/ 2147483647 w 2409"/>
              <a:gd name="T27" fmla="*/ 2147483647 h 4865"/>
              <a:gd name="T28" fmla="*/ 2147483647 w 2409"/>
              <a:gd name="T29" fmla="*/ 2147483647 h 4865"/>
              <a:gd name="T30" fmla="*/ 2147483647 w 2409"/>
              <a:gd name="T31" fmla="*/ 2147483647 h 4865"/>
              <a:gd name="T32" fmla="*/ 2147483647 w 2409"/>
              <a:gd name="T33" fmla="*/ 2147483647 h 4865"/>
              <a:gd name="T34" fmla="*/ 2147483647 w 2409"/>
              <a:gd name="T35" fmla="*/ 2147483647 h 4865"/>
              <a:gd name="T36" fmla="*/ 2147483647 w 2409"/>
              <a:gd name="T37" fmla="*/ 2147483647 h 4865"/>
              <a:gd name="T38" fmla="*/ 2147483647 w 2409"/>
              <a:gd name="T39" fmla="*/ 2147483647 h 4865"/>
              <a:gd name="T40" fmla="*/ 2147483647 w 2409"/>
              <a:gd name="T41" fmla="*/ 2147483647 h 4865"/>
              <a:gd name="T42" fmla="*/ 2147483647 w 2409"/>
              <a:gd name="T43" fmla="*/ 2147483647 h 4865"/>
              <a:gd name="T44" fmla="*/ 2147483647 w 2409"/>
              <a:gd name="T45" fmla="*/ 2147483647 h 4865"/>
              <a:gd name="T46" fmla="*/ 2147483647 w 2409"/>
              <a:gd name="T47" fmla="*/ 2147483647 h 4865"/>
              <a:gd name="T48" fmla="*/ 2147483647 w 2409"/>
              <a:gd name="T49" fmla="*/ 2147483647 h 4865"/>
              <a:gd name="T50" fmla="*/ 2147483647 w 2409"/>
              <a:gd name="T51" fmla="*/ 2147483647 h 4865"/>
              <a:gd name="T52" fmla="*/ 2147483647 w 2409"/>
              <a:gd name="T53" fmla="*/ 2147483647 h 4865"/>
              <a:gd name="T54" fmla="*/ 2147483647 w 2409"/>
              <a:gd name="T55" fmla="*/ 2147483647 h 4865"/>
              <a:gd name="T56" fmla="*/ 2147483647 w 2409"/>
              <a:gd name="T57" fmla="*/ 2147483647 h 4865"/>
              <a:gd name="T58" fmla="*/ 2147483647 w 2409"/>
              <a:gd name="T59" fmla="*/ 2147483647 h 4865"/>
              <a:gd name="T60" fmla="*/ 2147483647 w 2409"/>
              <a:gd name="T61" fmla="*/ 2147483647 h 4865"/>
              <a:gd name="T62" fmla="*/ 2147483647 w 2409"/>
              <a:gd name="T63" fmla="*/ 2147483647 h 4865"/>
              <a:gd name="T64" fmla="*/ 2147483647 w 2409"/>
              <a:gd name="T65" fmla="*/ 2147483647 h 4865"/>
              <a:gd name="T66" fmla="*/ 2147483647 w 2409"/>
              <a:gd name="T67" fmla="*/ 2147483647 h 4865"/>
              <a:gd name="T68" fmla="*/ 2147483647 w 2409"/>
              <a:gd name="T69" fmla="*/ 2147483647 h 4865"/>
              <a:gd name="T70" fmla="*/ 2147483647 w 2409"/>
              <a:gd name="T71" fmla="*/ 2147483647 h 4865"/>
              <a:gd name="T72" fmla="*/ 2147483647 w 2409"/>
              <a:gd name="T73" fmla="*/ 2147483647 h 4865"/>
              <a:gd name="T74" fmla="*/ 2147483647 w 2409"/>
              <a:gd name="T75" fmla="*/ 2147483647 h 4865"/>
              <a:gd name="T76" fmla="*/ 2147483647 w 2409"/>
              <a:gd name="T77" fmla="*/ 2147483647 h 4865"/>
              <a:gd name="T78" fmla="*/ 2147483647 w 2409"/>
              <a:gd name="T79" fmla="*/ 2147483647 h 4865"/>
              <a:gd name="T80" fmla="*/ 2147483647 w 2409"/>
              <a:gd name="T81" fmla="*/ 2147483647 h 4865"/>
              <a:gd name="T82" fmla="*/ 2147483647 w 2409"/>
              <a:gd name="T83" fmla="*/ 2147483647 h 4865"/>
              <a:gd name="T84" fmla="*/ 2147483647 w 2409"/>
              <a:gd name="T85" fmla="*/ 2147483647 h 4865"/>
              <a:gd name="T86" fmla="*/ 2147483647 w 2409"/>
              <a:gd name="T87" fmla="*/ 2147483647 h 4865"/>
              <a:gd name="T88" fmla="*/ 2147483647 w 2409"/>
              <a:gd name="T89" fmla="*/ 2147483647 h 4865"/>
              <a:gd name="T90" fmla="*/ 2147483647 w 2409"/>
              <a:gd name="T91" fmla="*/ 2147483647 h 4865"/>
              <a:gd name="T92" fmla="*/ 2147483647 w 2409"/>
              <a:gd name="T93" fmla="*/ 2147483647 h 4865"/>
              <a:gd name="T94" fmla="*/ 2147483647 w 2409"/>
              <a:gd name="T95" fmla="*/ 2147483647 h 4865"/>
              <a:gd name="T96" fmla="*/ 2147483647 w 2409"/>
              <a:gd name="T97" fmla="*/ 2147483647 h 4865"/>
              <a:gd name="T98" fmla="*/ 2147483647 w 2409"/>
              <a:gd name="T99" fmla="*/ 2147483647 h 4865"/>
              <a:gd name="T100" fmla="*/ 2147483647 w 2409"/>
              <a:gd name="T101" fmla="*/ 2147483647 h 4865"/>
              <a:gd name="T102" fmla="*/ 2147483647 w 2409"/>
              <a:gd name="T103" fmla="*/ 2147483647 h 4865"/>
              <a:gd name="T104" fmla="*/ 2147483647 w 2409"/>
              <a:gd name="T105" fmla="*/ 2147483647 h 4865"/>
              <a:gd name="T106" fmla="*/ 2147483647 w 2409"/>
              <a:gd name="T107" fmla="*/ 2147483647 h 4865"/>
              <a:gd name="T108" fmla="*/ 2147483647 w 2409"/>
              <a:gd name="T109" fmla="*/ 2147483647 h 4865"/>
              <a:gd name="T110" fmla="*/ 2147483647 w 2409"/>
              <a:gd name="T111" fmla="*/ 2147483647 h 4865"/>
              <a:gd name="T112" fmla="*/ 2147483647 w 2409"/>
              <a:gd name="T113" fmla="*/ 2147483647 h 4865"/>
              <a:gd name="T114" fmla="*/ 2147483647 w 2409"/>
              <a:gd name="T115" fmla="*/ 2147483647 h 4865"/>
              <a:gd name="T116" fmla="*/ 2147483647 w 2409"/>
              <a:gd name="T117" fmla="*/ 2147483647 h 4865"/>
              <a:gd name="T118" fmla="*/ 2147483647 w 2409"/>
              <a:gd name="T119" fmla="*/ 2147483647 h 4865"/>
              <a:gd name="T120" fmla="*/ 2147483647 w 2409"/>
              <a:gd name="T121" fmla="*/ 2147483647 h 48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98"/>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5" name="Title Placeholder 1"/>
          <p:cNvSpPr>
            <a:spLocks noGrp="1"/>
          </p:cNvSpPr>
          <p:nvPr>
            <p:ph type="title"/>
          </p:nvPr>
        </p:nvSpPr>
        <p:spPr>
          <a:xfrm>
            <a:off x="276225" y="228601"/>
            <a:ext cx="8591550" cy="622528"/>
          </a:xfrm>
          <a:prstGeom prst="rect">
            <a:avLst/>
          </a:prstGeom>
        </p:spPr>
        <p:txBody>
          <a:bodyPr rtlCol="0">
            <a:normAutofit/>
          </a:bodyPr>
          <a:lstStyle>
            <a:lvl1pPr algn="ctr">
              <a:defRPr/>
            </a:lvl1pPr>
          </a:lstStyle>
          <a:p>
            <a:r>
              <a:rPr lang="en-US" smtClean="0"/>
              <a:t>Click to edit Master title style</a:t>
            </a:r>
            <a:endParaRPr lang="en-US" dirty="0"/>
          </a:p>
        </p:txBody>
      </p:sp>
      <p:sp>
        <p:nvSpPr>
          <p:cNvPr id="31" name="Content Placeholder 30"/>
          <p:cNvSpPr>
            <a:spLocks noGrp="1"/>
          </p:cNvSpPr>
          <p:nvPr>
            <p:ph sz="quarter" idx="13"/>
          </p:nvPr>
        </p:nvSpPr>
        <p:spPr>
          <a:xfrm>
            <a:off x="274320" y="851128"/>
            <a:ext cx="8595360" cy="5385080"/>
          </a:xfrm>
        </p:spPr>
        <p:txBody>
          <a:bodyPr/>
          <a:lstStyle>
            <a:lvl2pPr marL="171450" indent="0">
              <a:buNone/>
              <a:defRPr sz="2400" b="1" i="0" baseline="0">
                <a:latin typeface="Times New Roman"/>
                <a:cs typeface="Times New Roman"/>
                <a:sym typeface="Wingdings"/>
              </a:defRPr>
            </a:lvl2pPr>
            <a:lvl4pPr>
              <a:defRPr sz="2000" b="1" i="0">
                <a:latin typeface="Times New Roman"/>
                <a:cs typeface="Times New Roman"/>
              </a:defRPr>
            </a:lvl4pPr>
          </a:lstStyle>
          <a:p>
            <a:pPr lvl="0"/>
            <a:r>
              <a:rPr lang="en-US" smtClean="0"/>
              <a:t>Click to edit Master text styles</a:t>
            </a:r>
          </a:p>
          <a:p>
            <a:pPr lvl="1"/>
            <a:r>
              <a:rPr lang="en-US" smtClean="0"/>
              <a:t>Second level</a:t>
            </a:r>
          </a:p>
          <a:p>
            <a:pPr lvl="2"/>
            <a:r>
              <a:rPr lang="en-US" smtClean="0"/>
              <a:t>Third level</a:t>
            </a:r>
          </a:p>
        </p:txBody>
      </p:sp>
      <p:sp>
        <p:nvSpPr>
          <p:cNvPr id="5" name="Slide Number Placeholder 5"/>
          <p:cNvSpPr>
            <a:spLocks noGrp="1"/>
          </p:cNvSpPr>
          <p:nvPr>
            <p:ph type="sldNum" sz="quarter" idx="14"/>
          </p:nvPr>
        </p:nvSpPr>
        <p:spPr/>
        <p:txBody>
          <a:bodyPr/>
          <a:lstStyle>
            <a:lvl1pPr>
              <a:defRPr/>
            </a:lvl1pPr>
          </a:lstStyle>
          <a:p>
            <a:pPr>
              <a:defRPr/>
            </a:pPr>
            <a:fld id="{278AE73C-E4CA-1747-82CD-CE6016D55A39}" type="slidenum">
              <a:rPr lang="en-US" smtClean="0"/>
              <a:pPr>
                <a:defRPr/>
              </a:pPr>
              <a:t>‹#›</a:t>
            </a:fld>
            <a:endParaRPr lang="en-US"/>
          </a:p>
        </p:txBody>
      </p:sp>
    </p:spTree>
    <p:extLst>
      <p:ext uri="{BB962C8B-B14F-4D97-AF65-F5344CB8AC3E}">
        <p14:creationId xmlns:p14="http://schemas.microsoft.com/office/powerpoint/2010/main" val="31831407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Freeform 7"/>
          <p:cNvSpPr>
            <a:spLocks noChangeAspect="1" noEditPoints="1"/>
          </p:cNvSpPr>
          <p:nvPr/>
        </p:nvSpPr>
        <p:spPr bwMode="auto">
          <a:xfrm>
            <a:off x="34925" y="136525"/>
            <a:ext cx="3325813" cy="6721475"/>
          </a:xfrm>
          <a:custGeom>
            <a:avLst/>
            <a:gdLst>
              <a:gd name="T0" fmla="*/ 2147483647 w 2409"/>
              <a:gd name="T1" fmla="*/ 2147483647 h 4865"/>
              <a:gd name="T2" fmla="*/ 2147483647 w 2409"/>
              <a:gd name="T3" fmla="*/ 2147483647 h 4865"/>
              <a:gd name="T4" fmla="*/ 2147483647 w 2409"/>
              <a:gd name="T5" fmla="*/ 2147483647 h 4865"/>
              <a:gd name="T6" fmla="*/ 2147483647 w 2409"/>
              <a:gd name="T7" fmla="*/ 2147483647 h 4865"/>
              <a:gd name="T8" fmla="*/ 2147483647 w 2409"/>
              <a:gd name="T9" fmla="*/ 2147483647 h 4865"/>
              <a:gd name="T10" fmla="*/ 2147483647 w 2409"/>
              <a:gd name="T11" fmla="*/ 2147483647 h 4865"/>
              <a:gd name="T12" fmla="*/ 2147483647 w 2409"/>
              <a:gd name="T13" fmla="*/ 2147483647 h 4865"/>
              <a:gd name="T14" fmla="*/ 2147483647 w 2409"/>
              <a:gd name="T15" fmla="*/ 2147483647 h 4865"/>
              <a:gd name="T16" fmla="*/ 2147483647 w 2409"/>
              <a:gd name="T17" fmla="*/ 2147483647 h 4865"/>
              <a:gd name="T18" fmla="*/ 2147483647 w 2409"/>
              <a:gd name="T19" fmla="*/ 2147483647 h 4865"/>
              <a:gd name="T20" fmla="*/ 2147483647 w 2409"/>
              <a:gd name="T21" fmla="*/ 2147483647 h 4865"/>
              <a:gd name="T22" fmla="*/ 2147483647 w 2409"/>
              <a:gd name="T23" fmla="*/ 2147483647 h 4865"/>
              <a:gd name="T24" fmla="*/ 2147483647 w 2409"/>
              <a:gd name="T25" fmla="*/ 2147483647 h 4865"/>
              <a:gd name="T26" fmla="*/ 2147483647 w 2409"/>
              <a:gd name="T27" fmla="*/ 2147483647 h 4865"/>
              <a:gd name="T28" fmla="*/ 2147483647 w 2409"/>
              <a:gd name="T29" fmla="*/ 2147483647 h 4865"/>
              <a:gd name="T30" fmla="*/ 2147483647 w 2409"/>
              <a:gd name="T31" fmla="*/ 2147483647 h 4865"/>
              <a:gd name="T32" fmla="*/ 2147483647 w 2409"/>
              <a:gd name="T33" fmla="*/ 2147483647 h 4865"/>
              <a:gd name="T34" fmla="*/ 2147483647 w 2409"/>
              <a:gd name="T35" fmla="*/ 2147483647 h 4865"/>
              <a:gd name="T36" fmla="*/ 2147483647 w 2409"/>
              <a:gd name="T37" fmla="*/ 2147483647 h 4865"/>
              <a:gd name="T38" fmla="*/ 2147483647 w 2409"/>
              <a:gd name="T39" fmla="*/ 2147483647 h 4865"/>
              <a:gd name="T40" fmla="*/ 2147483647 w 2409"/>
              <a:gd name="T41" fmla="*/ 2147483647 h 4865"/>
              <a:gd name="T42" fmla="*/ 2147483647 w 2409"/>
              <a:gd name="T43" fmla="*/ 2147483647 h 4865"/>
              <a:gd name="T44" fmla="*/ 2147483647 w 2409"/>
              <a:gd name="T45" fmla="*/ 2147483647 h 4865"/>
              <a:gd name="T46" fmla="*/ 2147483647 w 2409"/>
              <a:gd name="T47" fmla="*/ 2147483647 h 4865"/>
              <a:gd name="T48" fmla="*/ 2147483647 w 2409"/>
              <a:gd name="T49" fmla="*/ 2147483647 h 4865"/>
              <a:gd name="T50" fmla="*/ 2147483647 w 2409"/>
              <a:gd name="T51" fmla="*/ 2147483647 h 4865"/>
              <a:gd name="T52" fmla="*/ 2147483647 w 2409"/>
              <a:gd name="T53" fmla="*/ 2147483647 h 4865"/>
              <a:gd name="T54" fmla="*/ 2147483647 w 2409"/>
              <a:gd name="T55" fmla="*/ 2147483647 h 4865"/>
              <a:gd name="T56" fmla="*/ 2147483647 w 2409"/>
              <a:gd name="T57" fmla="*/ 2147483647 h 4865"/>
              <a:gd name="T58" fmla="*/ 2147483647 w 2409"/>
              <a:gd name="T59" fmla="*/ 2147483647 h 4865"/>
              <a:gd name="T60" fmla="*/ 2147483647 w 2409"/>
              <a:gd name="T61" fmla="*/ 2147483647 h 4865"/>
              <a:gd name="T62" fmla="*/ 2147483647 w 2409"/>
              <a:gd name="T63" fmla="*/ 2147483647 h 4865"/>
              <a:gd name="T64" fmla="*/ 2147483647 w 2409"/>
              <a:gd name="T65" fmla="*/ 2147483647 h 4865"/>
              <a:gd name="T66" fmla="*/ 2147483647 w 2409"/>
              <a:gd name="T67" fmla="*/ 2147483647 h 4865"/>
              <a:gd name="T68" fmla="*/ 2147483647 w 2409"/>
              <a:gd name="T69" fmla="*/ 2147483647 h 4865"/>
              <a:gd name="T70" fmla="*/ 2147483647 w 2409"/>
              <a:gd name="T71" fmla="*/ 2147483647 h 4865"/>
              <a:gd name="T72" fmla="*/ 2147483647 w 2409"/>
              <a:gd name="T73" fmla="*/ 2147483647 h 4865"/>
              <a:gd name="T74" fmla="*/ 2147483647 w 2409"/>
              <a:gd name="T75" fmla="*/ 2147483647 h 4865"/>
              <a:gd name="T76" fmla="*/ 2147483647 w 2409"/>
              <a:gd name="T77" fmla="*/ 2147483647 h 4865"/>
              <a:gd name="T78" fmla="*/ 2147483647 w 2409"/>
              <a:gd name="T79" fmla="*/ 2147483647 h 4865"/>
              <a:gd name="T80" fmla="*/ 2147483647 w 2409"/>
              <a:gd name="T81" fmla="*/ 2147483647 h 4865"/>
              <a:gd name="T82" fmla="*/ 2147483647 w 2409"/>
              <a:gd name="T83" fmla="*/ 2147483647 h 4865"/>
              <a:gd name="T84" fmla="*/ 2147483647 w 2409"/>
              <a:gd name="T85" fmla="*/ 2147483647 h 4865"/>
              <a:gd name="T86" fmla="*/ 2147483647 w 2409"/>
              <a:gd name="T87" fmla="*/ 2147483647 h 4865"/>
              <a:gd name="T88" fmla="*/ 2147483647 w 2409"/>
              <a:gd name="T89" fmla="*/ 2147483647 h 4865"/>
              <a:gd name="T90" fmla="*/ 2147483647 w 2409"/>
              <a:gd name="T91" fmla="*/ 2147483647 h 4865"/>
              <a:gd name="T92" fmla="*/ 2147483647 w 2409"/>
              <a:gd name="T93" fmla="*/ 2147483647 h 4865"/>
              <a:gd name="T94" fmla="*/ 2147483647 w 2409"/>
              <a:gd name="T95" fmla="*/ 2147483647 h 4865"/>
              <a:gd name="T96" fmla="*/ 2147483647 w 2409"/>
              <a:gd name="T97" fmla="*/ 2147483647 h 4865"/>
              <a:gd name="T98" fmla="*/ 2147483647 w 2409"/>
              <a:gd name="T99" fmla="*/ 2147483647 h 4865"/>
              <a:gd name="T100" fmla="*/ 2147483647 w 2409"/>
              <a:gd name="T101" fmla="*/ 2147483647 h 4865"/>
              <a:gd name="T102" fmla="*/ 2147483647 w 2409"/>
              <a:gd name="T103" fmla="*/ 2147483647 h 4865"/>
              <a:gd name="T104" fmla="*/ 2147483647 w 2409"/>
              <a:gd name="T105" fmla="*/ 2147483647 h 4865"/>
              <a:gd name="T106" fmla="*/ 2147483647 w 2409"/>
              <a:gd name="T107" fmla="*/ 2147483647 h 4865"/>
              <a:gd name="T108" fmla="*/ 2147483647 w 2409"/>
              <a:gd name="T109" fmla="*/ 2147483647 h 4865"/>
              <a:gd name="T110" fmla="*/ 2147483647 w 2409"/>
              <a:gd name="T111" fmla="*/ 2147483647 h 4865"/>
              <a:gd name="T112" fmla="*/ 2147483647 w 2409"/>
              <a:gd name="T113" fmla="*/ 2147483647 h 4865"/>
              <a:gd name="T114" fmla="*/ 2147483647 w 2409"/>
              <a:gd name="T115" fmla="*/ 2147483647 h 4865"/>
              <a:gd name="T116" fmla="*/ 2147483647 w 2409"/>
              <a:gd name="T117" fmla="*/ 2147483647 h 4865"/>
              <a:gd name="T118" fmla="*/ 2147483647 w 2409"/>
              <a:gd name="T119" fmla="*/ 2147483647 h 4865"/>
              <a:gd name="T120" fmla="*/ 2147483647 w 2409"/>
              <a:gd name="T121" fmla="*/ 2147483647 h 48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7843"/>
            </a:schemeClr>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15" name="Subtitle 2"/>
          <p:cNvSpPr>
            <a:spLocks noGrp="1"/>
          </p:cNvSpPr>
          <p:nvPr>
            <p:ph type="subTitle" idx="1"/>
          </p:nvPr>
        </p:nvSpPr>
        <p:spPr>
          <a:xfrm>
            <a:off x="3743324" y="1400174"/>
            <a:ext cx="5120640" cy="1476375"/>
          </a:xfrm>
        </p:spPr>
        <p:txBody>
          <a:bodyPr anchor="b" anchorCtr="0"/>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276225" y="6429375"/>
            <a:ext cx="2133600" cy="292100"/>
          </a:xfrm>
          <a:prstGeom prst="rect">
            <a:avLst/>
          </a:prstGeom>
        </p:spPr>
        <p:txBody>
          <a:bodyPr/>
          <a:lstStyle>
            <a:lvl1pPr fontAlgn="auto">
              <a:spcBef>
                <a:spcPts val="0"/>
              </a:spcBef>
              <a:spcAft>
                <a:spcPts val="0"/>
              </a:spcAft>
              <a:defRPr>
                <a:solidFill>
                  <a:schemeClr val="bg2"/>
                </a:solidFill>
                <a:latin typeface="+mn-lt"/>
                <a:ea typeface="+mn-ea"/>
                <a:cs typeface="+mn-cs"/>
              </a:defRPr>
            </a:lvl1pPr>
          </a:lstStyle>
          <a:p>
            <a:pPr>
              <a:defRPr/>
            </a:pPr>
            <a:fld id="{065F5BBD-55F4-C94E-8405-DFFF332A5158}" type="datetimeFigureOut">
              <a:rPr lang="en-US" smtClean="0"/>
              <a:pPr>
                <a:defRPr/>
              </a:pPr>
              <a:t>10/15/13</a:t>
            </a:fld>
            <a:endParaRPr lang="en-US"/>
          </a:p>
        </p:txBody>
      </p:sp>
      <p:sp>
        <p:nvSpPr>
          <p:cNvPr id="7" name="Footer Placeholder 4"/>
          <p:cNvSpPr>
            <a:spLocks noGrp="1"/>
          </p:cNvSpPr>
          <p:nvPr>
            <p:ph type="ftr" sz="quarter" idx="11"/>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2F90FE82-3957-A746-8F51-0A799FF9CB69}" type="slidenum">
              <a:rPr lang="en-US" smtClean="0"/>
              <a:pPr>
                <a:defRPr/>
              </a:pPr>
              <a:t>‹#›</a:t>
            </a:fld>
            <a:endParaRPr lang="en-US"/>
          </a:p>
        </p:txBody>
      </p:sp>
    </p:spTree>
    <p:extLst>
      <p:ext uri="{BB962C8B-B14F-4D97-AF65-F5344CB8AC3E}">
        <p14:creationId xmlns:p14="http://schemas.microsoft.com/office/powerpoint/2010/main" val="37740024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276225" y="228601"/>
            <a:ext cx="8591550" cy="1066800"/>
          </a:xfrm>
          <a:prstGeom prst="rect">
            <a:avLst/>
          </a:prstGeom>
        </p:spPr>
        <p:txBody>
          <a:bodyPr rtlCol="0">
            <a:normAutofit/>
          </a:bodyPr>
          <a:lstStyle/>
          <a:p>
            <a:r>
              <a:rPr lang="en-US" smtClean="0"/>
              <a:t>Click to edit Master title style</a:t>
            </a:r>
            <a:endParaRPr lang="en-US" dirty="0"/>
          </a:p>
        </p:txBody>
      </p:sp>
      <p:sp>
        <p:nvSpPr>
          <p:cNvPr id="12" name="Content Placeholder 11"/>
          <p:cNvSpPr>
            <a:spLocks noGrp="1"/>
          </p:cNvSpPr>
          <p:nvPr>
            <p:ph sz="quarter" idx="13"/>
          </p:nvPr>
        </p:nvSpPr>
        <p:spPr>
          <a:xfrm>
            <a:off x="276225" y="1298448"/>
            <a:ext cx="4251960" cy="4937760"/>
          </a:xfrm>
        </p:spPr>
        <p:txBody>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1"/>
          <p:cNvSpPr>
            <a:spLocks noGrp="1"/>
          </p:cNvSpPr>
          <p:nvPr>
            <p:ph sz="quarter" idx="14"/>
          </p:nvPr>
        </p:nvSpPr>
        <p:spPr>
          <a:xfrm>
            <a:off x="4615815" y="1298448"/>
            <a:ext cx="4251960" cy="4937760"/>
          </a:xfrm>
        </p:spPr>
        <p:txBody>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5"/>
          </p:nvPr>
        </p:nvSpPr>
        <p:spPr>
          <a:xfrm>
            <a:off x="276225" y="6429375"/>
            <a:ext cx="2133600" cy="292100"/>
          </a:xfrm>
          <a:prstGeom prst="rect">
            <a:avLst/>
          </a:prstGeom>
        </p:spPr>
        <p:txBody>
          <a:bodyPr/>
          <a:lstStyle>
            <a:lvl1pPr fontAlgn="auto">
              <a:spcBef>
                <a:spcPts val="0"/>
              </a:spcBef>
              <a:spcAft>
                <a:spcPts val="0"/>
              </a:spcAft>
              <a:defRPr>
                <a:latin typeface="+mn-lt"/>
                <a:ea typeface="+mn-ea"/>
                <a:cs typeface="+mn-cs"/>
              </a:defRPr>
            </a:lvl1pPr>
          </a:lstStyle>
          <a:p>
            <a:pPr>
              <a:defRPr/>
            </a:pPr>
            <a:fld id="{CEA76FC6-C966-594B-8D80-EE41F231C75E}" type="datetimeFigureOut">
              <a:rPr lang="en-US" smtClean="0"/>
              <a:pPr>
                <a:defRPr/>
              </a:pPr>
              <a:t>10/15/13</a:t>
            </a:fld>
            <a:endParaRPr lang="en-US"/>
          </a:p>
        </p:txBody>
      </p:sp>
      <p:sp>
        <p:nvSpPr>
          <p:cNvPr id="6" name="Footer Placeholder 5"/>
          <p:cNvSpPr>
            <a:spLocks noGrp="1"/>
          </p:cNvSpPr>
          <p:nvPr>
            <p:ph type="ftr" sz="quarter" idx="16"/>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Slide Number Placeholder 6"/>
          <p:cNvSpPr>
            <a:spLocks noGrp="1"/>
          </p:cNvSpPr>
          <p:nvPr>
            <p:ph type="sldNum" sz="quarter" idx="17"/>
          </p:nvPr>
        </p:nvSpPr>
        <p:spPr/>
        <p:txBody>
          <a:bodyPr/>
          <a:lstStyle>
            <a:lvl1pPr>
              <a:defRPr/>
            </a:lvl1pPr>
          </a:lstStyle>
          <a:p>
            <a:pPr>
              <a:defRPr/>
            </a:pPr>
            <a:fld id="{B590E4B1-E564-9645-AA19-6D63D0486369}" type="slidenum">
              <a:rPr lang="en-US" smtClean="0"/>
              <a:pPr>
                <a:defRPr/>
              </a:pPr>
              <a:t>‹#›</a:t>
            </a:fld>
            <a:endParaRPr lang="en-US"/>
          </a:p>
        </p:txBody>
      </p:sp>
    </p:spTree>
    <p:extLst>
      <p:ext uri="{BB962C8B-B14F-4D97-AF65-F5344CB8AC3E}">
        <p14:creationId xmlns:p14="http://schemas.microsoft.com/office/powerpoint/2010/main" val="37724281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276225" y="228601"/>
            <a:ext cx="8591550" cy="1066800"/>
          </a:xfrm>
          <a:prstGeom prst="rect">
            <a:avLst/>
          </a:prstGeom>
        </p:spPr>
        <p:txBody>
          <a:bodyPr rtlCol="0">
            <a:normAutofit/>
          </a:bodyPr>
          <a:lstStyle/>
          <a:p>
            <a:r>
              <a:rPr lang="en-US" smtClean="0"/>
              <a:t>Click to edit Master title style</a:t>
            </a:r>
            <a:endParaRPr lang="en-US" dirty="0"/>
          </a:p>
        </p:txBody>
      </p:sp>
      <p:sp>
        <p:nvSpPr>
          <p:cNvPr id="14" name="Content Placeholder 11"/>
          <p:cNvSpPr>
            <a:spLocks noGrp="1"/>
          </p:cNvSpPr>
          <p:nvPr>
            <p:ph sz="quarter" idx="13"/>
          </p:nvPr>
        </p:nvSpPr>
        <p:spPr>
          <a:xfrm>
            <a:off x="276225" y="1810512"/>
            <a:ext cx="4251960" cy="4425696"/>
          </a:xfrm>
        </p:spPr>
        <p:txBody>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1"/>
          <p:cNvSpPr>
            <a:spLocks noGrp="1"/>
          </p:cNvSpPr>
          <p:nvPr>
            <p:ph sz="quarter" idx="14"/>
          </p:nvPr>
        </p:nvSpPr>
        <p:spPr>
          <a:xfrm>
            <a:off x="4615815" y="1810512"/>
            <a:ext cx="4251960" cy="4425696"/>
          </a:xfrm>
        </p:spPr>
        <p:txBody>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Text Placeholder 3"/>
          <p:cNvSpPr>
            <a:spLocks noGrp="1"/>
          </p:cNvSpPr>
          <p:nvPr>
            <p:ph type="body" sz="half" idx="2"/>
          </p:nvPr>
        </p:nvSpPr>
        <p:spPr>
          <a:xfrm>
            <a:off x="276225" y="1298448"/>
            <a:ext cx="4248150" cy="509587"/>
          </a:xfrm>
        </p:spPr>
        <p:txBody>
          <a:bodyPr anchor="ct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15815" y="1298448"/>
            <a:ext cx="4248150" cy="509587"/>
          </a:xfrm>
        </p:spPr>
        <p:txBody>
          <a:bodyPr anchor="ct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6"/>
          <p:cNvSpPr>
            <a:spLocks noGrp="1"/>
          </p:cNvSpPr>
          <p:nvPr>
            <p:ph type="dt" sz="half" idx="16"/>
          </p:nvPr>
        </p:nvSpPr>
        <p:spPr>
          <a:xfrm>
            <a:off x="276225" y="6429375"/>
            <a:ext cx="2133600" cy="292100"/>
          </a:xfrm>
          <a:prstGeom prst="rect">
            <a:avLst/>
          </a:prstGeom>
        </p:spPr>
        <p:txBody>
          <a:bodyPr/>
          <a:lstStyle>
            <a:lvl1pPr fontAlgn="auto">
              <a:spcBef>
                <a:spcPts val="0"/>
              </a:spcBef>
              <a:spcAft>
                <a:spcPts val="0"/>
              </a:spcAft>
              <a:defRPr>
                <a:latin typeface="+mn-lt"/>
                <a:ea typeface="+mn-ea"/>
                <a:cs typeface="+mn-cs"/>
              </a:defRPr>
            </a:lvl1pPr>
          </a:lstStyle>
          <a:p>
            <a:pPr>
              <a:defRPr/>
            </a:pPr>
            <a:fld id="{ACDACFDA-4595-AC44-9F50-1E1E23E40B29}" type="datetimeFigureOut">
              <a:rPr lang="en-US" smtClean="0"/>
              <a:pPr>
                <a:defRPr/>
              </a:pPr>
              <a:t>10/15/13</a:t>
            </a:fld>
            <a:endParaRPr lang="en-US"/>
          </a:p>
        </p:txBody>
      </p:sp>
      <p:sp>
        <p:nvSpPr>
          <p:cNvPr id="8" name="Footer Placeholder 7"/>
          <p:cNvSpPr>
            <a:spLocks noGrp="1"/>
          </p:cNvSpPr>
          <p:nvPr>
            <p:ph type="ftr" sz="quarter" idx="17"/>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9" name="Slide Number Placeholder 8"/>
          <p:cNvSpPr>
            <a:spLocks noGrp="1"/>
          </p:cNvSpPr>
          <p:nvPr>
            <p:ph type="sldNum" sz="quarter" idx="18"/>
          </p:nvPr>
        </p:nvSpPr>
        <p:spPr/>
        <p:txBody>
          <a:bodyPr/>
          <a:lstStyle>
            <a:lvl1pPr>
              <a:defRPr/>
            </a:lvl1pPr>
          </a:lstStyle>
          <a:p>
            <a:pPr>
              <a:defRPr/>
            </a:pPr>
            <a:fld id="{6D1DC34F-23D5-734B-BDAB-EE91249A5918}" type="slidenum">
              <a:rPr lang="en-US" smtClean="0"/>
              <a:pPr>
                <a:defRPr/>
              </a:pPr>
              <a:t>‹#›</a:t>
            </a:fld>
            <a:endParaRPr lang="en-US"/>
          </a:p>
        </p:txBody>
      </p:sp>
    </p:spTree>
    <p:extLst>
      <p:ext uri="{BB962C8B-B14F-4D97-AF65-F5344CB8AC3E}">
        <p14:creationId xmlns:p14="http://schemas.microsoft.com/office/powerpoint/2010/main" val="29281121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276225" y="228601"/>
            <a:ext cx="8591550" cy="1066800"/>
          </a:xfrm>
          <a:prstGeom prst="rect">
            <a:avLst/>
          </a:prstGeom>
        </p:spPr>
        <p:txBody>
          <a:bodyPr rtlCol="0">
            <a:normAutofit/>
          </a:bodyPr>
          <a:lstStyle/>
          <a:p>
            <a:r>
              <a:rPr lang="en-US" smtClean="0"/>
              <a:t>Click to edit Master title style</a:t>
            </a:r>
            <a:endParaRPr lang="en-US" dirty="0"/>
          </a:p>
        </p:txBody>
      </p:sp>
      <p:sp>
        <p:nvSpPr>
          <p:cNvPr id="3" name="Date Placeholder 2"/>
          <p:cNvSpPr>
            <a:spLocks noGrp="1"/>
          </p:cNvSpPr>
          <p:nvPr>
            <p:ph type="dt" sz="half" idx="10"/>
          </p:nvPr>
        </p:nvSpPr>
        <p:spPr>
          <a:xfrm>
            <a:off x="276225" y="6429375"/>
            <a:ext cx="2133600" cy="292100"/>
          </a:xfrm>
          <a:prstGeom prst="rect">
            <a:avLst/>
          </a:prstGeom>
        </p:spPr>
        <p:txBody>
          <a:bodyPr/>
          <a:lstStyle>
            <a:lvl1pPr fontAlgn="auto">
              <a:spcBef>
                <a:spcPts val="0"/>
              </a:spcBef>
              <a:spcAft>
                <a:spcPts val="0"/>
              </a:spcAft>
              <a:defRPr>
                <a:solidFill>
                  <a:schemeClr val="tx2"/>
                </a:solidFill>
                <a:latin typeface="+mn-lt"/>
                <a:ea typeface="+mn-ea"/>
                <a:cs typeface="+mn-cs"/>
              </a:defRPr>
            </a:lvl1pPr>
          </a:lstStyle>
          <a:p>
            <a:pPr>
              <a:defRPr/>
            </a:pPr>
            <a:fld id="{ACB69DD5-9D8A-5448-B29B-6ED762C0820C}" type="datetimeFigureOut">
              <a:rPr lang="en-US" smtClean="0"/>
              <a:pPr>
                <a:defRPr/>
              </a:pPr>
              <a:t>10/15/13</a:t>
            </a:fld>
            <a:endParaRPr lang="en-US"/>
          </a:p>
        </p:txBody>
      </p:sp>
      <p:sp>
        <p:nvSpPr>
          <p:cNvPr id="4" name="Footer Placeholder 3"/>
          <p:cNvSpPr>
            <a:spLocks noGrp="1"/>
          </p:cNvSpPr>
          <p:nvPr>
            <p:ph type="ftr" sz="quarter" idx="11"/>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729FC918-05DB-B449-A38A-C569CA96EA11}" type="slidenum">
              <a:rPr lang="en-US" smtClean="0"/>
              <a:pPr>
                <a:defRPr/>
              </a:pPr>
              <a:t>‹#›</a:t>
            </a:fld>
            <a:endParaRPr lang="en-US"/>
          </a:p>
        </p:txBody>
      </p:sp>
    </p:spTree>
    <p:extLst>
      <p:ext uri="{BB962C8B-B14F-4D97-AF65-F5344CB8AC3E}">
        <p14:creationId xmlns:p14="http://schemas.microsoft.com/office/powerpoint/2010/main" val="28185080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76225" y="6429375"/>
            <a:ext cx="2133600" cy="292100"/>
          </a:xfrm>
          <a:prstGeom prst="rect">
            <a:avLst/>
          </a:prstGeom>
        </p:spPr>
        <p:txBody>
          <a:bodyPr/>
          <a:lstStyle>
            <a:lvl1pPr fontAlgn="auto">
              <a:spcBef>
                <a:spcPts val="0"/>
              </a:spcBef>
              <a:spcAft>
                <a:spcPts val="0"/>
              </a:spcAft>
              <a:defRPr>
                <a:latin typeface="+mn-lt"/>
                <a:ea typeface="+mn-ea"/>
                <a:cs typeface="+mn-cs"/>
              </a:defRPr>
            </a:lvl1pPr>
          </a:lstStyle>
          <a:p>
            <a:pPr>
              <a:defRPr/>
            </a:pPr>
            <a:fld id="{C907D017-9E02-7F43-ACC2-D24576F328DE}" type="datetimeFigureOut">
              <a:rPr lang="en-US" smtClean="0"/>
              <a:pPr>
                <a:defRPr/>
              </a:pPr>
              <a:t>10/15/13</a:t>
            </a:fld>
            <a:endParaRPr lang="en-US"/>
          </a:p>
        </p:txBody>
      </p:sp>
      <p:sp>
        <p:nvSpPr>
          <p:cNvPr id="3" name="Footer Placeholder 2"/>
          <p:cNvSpPr>
            <a:spLocks noGrp="1"/>
          </p:cNvSpPr>
          <p:nvPr>
            <p:ph type="ftr" sz="quarter" idx="11"/>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07380169-5EE1-3340-8E0E-52C321322664}" type="slidenum">
              <a:rPr lang="en-US" smtClean="0"/>
              <a:pPr>
                <a:defRPr/>
              </a:pPr>
              <a:t>‹#›</a:t>
            </a:fld>
            <a:endParaRPr lang="en-US"/>
          </a:p>
        </p:txBody>
      </p:sp>
    </p:spTree>
    <p:extLst>
      <p:ext uri="{BB962C8B-B14F-4D97-AF65-F5344CB8AC3E}">
        <p14:creationId xmlns:p14="http://schemas.microsoft.com/office/powerpoint/2010/main" val="27019647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itle Placeholder 1"/>
          <p:cNvSpPr>
            <a:spLocks noGrp="1"/>
          </p:cNvSpPr>
          <p:nvPr>
            <p:ph type="title"/>
          </p:nvPr>
        </p:nvSpPr>
        <p:spPr>
          <a:xfrm>
            <a:off x="276225" y="228601"/>
            <a:ext cx="2834640" cy="1298448"/>
          </a:xfrm>
          <a:prstGeom prst="rect">
            <a:avLst/>
          </a:prstGeom>
        </p:spPr>
        <p:txBody>
          <a:bodyPr rtlCol="0">
            <a:normAutofit/>
          </a:bodyPr>
          <a:lstStyle>
            <a:lvl1pPr>
              <a:defRPr sz="2400">
                <a:solidFill>
                  <a:schemeClr val="bg2"/>
                </a:solidFill>
              </a:defRPr>
            </a:lvl1pPr>
          </a:lstStyle>
          <a:p>
            <a:r>
              <a:rPr lang="en-US" smtClean="0"/>
              <a:t>Click to edit Master title style</a:t>
            </a:r>
            <a:endParaRPr lang="en-US" dirty="0"/>
          </a:p>
        </p:txBody>
      </p:sp>
      <p:sp>
        <p:nvSpPr>
          <p:cNvPr id="10" name="Content Placeholder 11"/>
          <p:cNvSpPr>
            <a:spLocks noGrp="1"/>
          </p:cNvSpPr>
          <p:nvPr>
            <p:ph sz="quarter" idx="14"/>
          </p:nvPr>
        </p:nvSpPr>
        <p:spPr>
          <a:xfrm>
            <a:off x="3775935" y="533400"/>
            <a:ext cx="5063266" cy="5702808"/>
          </a:xfrm>
        </p:spPr>
        <p:txBody>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76224" y="1539240"/>
            <a:ext cx="2834640" cy="4709160"/>
          </a:xfrm>
        </p:spPr>
        <p:txBody>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5"/>
          </p:nvPr>
        </p:nvSpPr>
        <p:spPr>
          <a:xfrm>
            <a:off x="276225" y="6429375"/>
            <a:ext cx="2133600" cy="292100"/>
          </a:xfrm>
          <a:prstGeom prst="rect">
            <a:avLst/>
          </a:prstGeom>
        </p:spPr>
        <p:txBody>
          <a:bodyPr/>
          <a:lstStyle>
            <a:lvl1pPr fontAlgn="auto">
              <a:spcBef>
                <a:spcPts val="0"/>
              </a:spcBef>
              <a:spcAft>
                <a:spcPts val="0"/>
              </a:spcAft>
              <a:defRPr>
                <a:solidFill>
                  <a:schemeClr val="bg2"/>
                </a:solidFill>
                <a:latin typeface="+mn-lt"/>
                <a:ea typeface="+mn-ea"/>
                <a:cs typeface="+mn-cs"/>
              </a:defRPr>
            </a:lvl1pPr>
          </a:lstStyle>
          <a:p>
            <a:pPr>
              <a:defRPr/>
            </a:pPr>
            <a:fld id="{B8408711-4CA7-D045-9657-0841A367FB31}" type="datetimeFigureOut">
              <a:rPr lang="en-US" smtClean="0"/>
              <a:pPr>
                <a:defRPr/>
              </a:pPr>
              <a:t>10/15/13</a:t>
            </a:fld>
            <a:endParaRPr lang="en-US"/>
          </a:p>
        </p:txBody>
      </p:sp>
      <p:sp>
        <p:nvSpPr>
          <p:cNvPr id="7" name="Footer Placeholder 5"/>
          <p:cNvSpPr>
            <a:spLocks noGrp="1"/>
          </p:cNvSpPr>
          <p:nvPr>
            <p:ph type="ftr" sz="quarter" idx="16"/>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8" name="Slide Number Placeholder 6"/>
          <p:cNvSpPr>
            <a:spLocks noGrp="1"/>
          </p:cNvSpPr>
          <p:nvPr>
            <p:ph type="sldNum" sz="quarter" idx="17"/>
          </p:nvPr>
        </p:nvSpPr>
        <p:spPr/>
        <p:txBody>
          <a:bodyPr/>
          <a:lstStyle>
            <a:lvl1pPr>
              <a:defRPr/>
            </a:lvl1pPr>
          </a:lstStyle>
          <a:p>
            <a:pPr>
              <a:defRPr/>
            </a:pPr>
            <a:fld id="{00AEA135-4D65-CB46-8F02-CC4CD5E81680}" type="slidenum">
              <a:rPr lang="en-US" smtClean="0"/>
              <a:pPr>
                <a:defRPr/>
              </a:pPr>
              <a:t>‹#›</a:t>
            </a:fld>
            <a:endParaRPr lang="en-US"/>
          </a:p>
        </p:txBody>
      </p:sp>
    </p:spTree>
    <p:extLst>
      <p:ext uri="{BB962C8B-B14F-4D97-AF65-F5344CB8AC3E}">
        <p14:creationId xmlns:p14="http://schemas.microsoft.com/office/powerpoint/2010/main" val="4104405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21" name="Title Placeholder 1"/>
          <p:cNvSpPr>
            <a:spLocks noGrp="1"/>
          </p:cNvSpPr>
          <p:nvPr>
            <p:ph type="title"/>
          </p:nvPr>
        </p:nvSpPr>
        <p:spPr>
          <a:xfrm>
            <a:off x="276224" y="228600"/>
            <a:ext cx="2834640" cy="1295399"/>
          </a:xfrm>
          <a:prstGeom prst="rect">
            <a:avLst/>
          </a:prstGeom>
        </p:spPr>
        <p:txBody>
          <a:bodyPr rtlCol="0">
            <a:normAutofit/>
          </a:bodyPr>
          <a:lstStyle>
            <a:lvl1pPr>
              <a:defRPr sz="2400">
                <a:solidFill>
                  <a:schemeClr val="bg2"/>
                </a:solidFill>
              </a:defRPr>
            </a:lvl1pPr>
          </a:lstStyle>
          <a:p>
            <a:r>
              <a:rPr lang="en-US" smtClean="0"/>
              <a:t>Click to edit Master title style</a:t>
            </a:r>
            <a:endParaRPr lang="en-US" dirty="0"/>
          </a:p>
        </p:txBody>
      </p:sp>
      <p:sp>
        <p:nvSpPr>
          <p:cNvPr id="25" name="Text Placeholder 24"/>
          <p:cNvSpPr>
            <a:spLocks noGrp="1"/>
          </p:cNvSpPr>
          <p:nvPr>
            <p:ph type="body" sz="quarter" idx="13"/>
          </p:nvPr>
        </p:nvSpPr>
        <p:spPr>
          <a:xfrm>
            <a:off x="274320" y="1536192"/>
            <a:ext cx="2834640" cy="4712208"/>
          </a:xfrm>
        </p:spPr>
        <p:txBody>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6" name="Date Placeholder 4"/>
          <p:cNvSpPr>
            <a:spLocks noGrp="1"/>
          </p:cNvSpPr>
          <p:nvPr>
            <p:ph type="dt" sz="half" idx="14"/>
          </p:nvPr>
        </p:nvSpPr>
        <p:spPr>
          <a:xfrm>
            <a:off x="276225" y="6429375"/>
            <a:ext cx="2133600" cy="292100"/>
          </a:xfrm>
          <a:prstGeom prst="rect">
            <a:avLst/>
          </a:prstGeom>
        </p:spPr>
        <p:txBody>
          <a:bodyPr/>
          <a:lstStyle>
            <a:lvl1pPr fontAlgn="auto">
              <a:spcBef>
                <a:spcPts val="0"/>
              </a:spcBef>
              <a:spcAft>
                <a:spcPts val="0"/>
              </a:spcAft>
              <a:defRPr>
                <a:solidFill>
                  <a:schemeClr val="bg2"/>
                </a:solidFill>
                <a:latin typeface="+mn-lt"/>
                <a:ea typeface="+mn-ea"/>
                <a:cs typeface="+mn-cs"/>
              </a:defRPr>
            </a:lvl1pPr>
          </a:lstStyle>
          <a:p>
            <a:pPr>
              <a:defRPr/>
            </a:pPr>
            <a:fld id="{AC9F4A5F-5982-984D-938D-5CFBC9C3E3F1}" type="datetimeFigureOut">
              <a:rPr lang="en-US" smtClean="0"/>
              <a:pPr>
                <a:defRPr/>
              </a:pPr>
              <a:t>10/15/13</a:t>
            </a:fld>
            <a:endParaRPr lang="en-US"/>
          </a:p>
        </p:txBody>
      </p:sp>
      <p:sp>
        <p:nvSpPr>
          <p:cNvPr id="7" name="Footer Placeholder 5"/>
          <p:cNvSpPr>
            <a:spLocks noGrp="1"/>
          </p:cNvSpPr>
          <p:nvPr>
            <p:ph type="ftr" sz="quarter" idx="15"/>
          </p:nvPr>
        </p:nvSpPr>
        <p:spPr>
          <a:xfrm>
            <a:off x="3743325" y="6429375"/>
            <a:ext cx="4086225" cy="2921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8" name="Slide Number Placeholder 6"/>
          <p:cNvSpPr>
            <a:spLocks noGrp="1"/>
          </p:cNvSpPr>
          <p:nvPr>
            <p:ph type="sldNum" sz="quarter" idx="16"/>
          </p:nvPr>
        </p:nvSpPr>
        <p:spPr/>
        <p:txBody>
          <a:bodyPr/>
          <a:lstStyle>
            <a:lvl1pPr>
              <a:defRPr/>
            </a:lvl1pPr>
          </a:lstStyle>
          <a:p>
            <a:pPr>
              <a:defRPr/>
            </a:pPr>
            <a:fld id="{C7C18A90-BA0C-B240-AB66-4DF69E4642D3}" type="slidenum">
              <a:rPr lang="en-US" smtClean="0"/>
              <a:pPr>
                <a:defRPr/>
              </a:pPr>
              <a:t>‹#›</a:t>
            </a:fld>
            <a:endParaRPr lang="en-US"/>
          </a:p>
        </p:txBody>
      </p:sp>
    </p:spTree>
    <p:extLst>
      <p:ext uri="{BB962C8B-B14F-4D97-AF65-F5344CB8AC3E}">
        <p14:creationId xmlns:p14="http://schemas.microsoft.com/office/powerpoint/2010/main" val="8229529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76225" y="228600"/>
            <a:ext cx="859155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smtClean="0"/>
              <a:t>Click to edit Master title style</a:t>
            </a:r>
            <a:endParaRPr lang="en-US" dirty="0"/>
          </a:p>
        </p:txBody>
      </p:sp>
      <p:sp>
        <p:nvSpPr>
          <p:cNvPr id="3" name="Text Placeholder 2"/>
          <p:cNvSpPr>
            <a:spLocks noGrp="1"/>
          </p:cNvSpPr>
          <p:nvPr>
            <p:ph type="body" idx="1"/>
          </p:nvPr>
        </p:nvSpPr>
        <p:spPr>
          <a:xfrm>
            <a:off x="276225" y="1295400"/>
            <a:ext cx="8591550" cy="4933950"/>
          </a:xfrm>
          <a:prstGeom prst="rect">
            <a:avLst/>
          </a:prstGeom>
        </p:spPr>
        <p:txBody>
          <a:bodyPr vert="horz" lIns="91440" tIns="45720" rIns="91440" bIns="45720" rtlCol="0">
            <a:normAutofit/>
          </a:bodyPr>
          <a:lstStyle/>
          <a:p>
            <a:pPr lvl="0"/>
            <a:r>
              <a:rPr lang="en-US" dirty="0" smtClean="0"/>
              <a:t>Click to edit Master text styles</a:t>
            </a:r>
          </a:p>
          <a:p>
            <a:pPr lvl="3"/>
            <a:r>
              <a:rPr lang="en-US" dirty="0" smtClean="0"/>
              <a:t>	Second level</a:t>
            </a:r>
          </a:p>
          <a:p>
            <a:pPr lvl="4"/>
            <a:r>
              <a:rPr lang="en-US" dirty="0" smtClean="0"/>
              <a:t>      Third level</a:t>
            </a:r>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fontAlgn="auto">
              <a:spcBef>
                <a:spcPts val="0"/>
              </a:spcBef>
              <a:spcAft>
                <a:spcPts val="0"/>
              </a:spcAft>
              <a:defRPr sz="1600" b="1">
                <a:solidFill>
                  <a:schemeClr val="tx2"/>
                </a:solidFill>
                <a:latin typeface="+mn-lt"/>
                <a:ea typeface="+mn-ea"/>
                <a:cs typeface="+mn-cs"/>
              </a:defRPr>
            </a:lvl1pPr>
          </a:lstStyle>
          <a:p>
            <a:pPr>
              <a:defRPr/>
            </a:pPr>
            <a:fld id="{937B4579-BA2E-3B4E-A3D0-8963B05FED8E}"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xStyles>
    <p:titleStyle>
      <a:lvl1pPr algn="ctr" rtl="0" eaLnBrk="1" fontAlgn="base" hangingPunct="1">
        <a:spcBef>
          <a:spcPts val="400"/>
        </a:spcBef>
        <a:spcAft>
          <a:spcPct val="0"/>
        </a:spcAft>
        <a:defRPr sz="3600" b="1" kern="1200">
          <a:solidFill>
            <a:srgbClr val="660066"/>
          </a:solidFill>
          <a:latin typeface="+mj-lt"/>
          <a:ea typeface="ＭＳ Ｐゴシック" charset="0"/>
          <a:cs typeface="Tunga" pitchFamily="2"/>
        </a:defRPr>
      </a:lvl1pPr>
      <a:lvl2pPr algn="ctr" rtl="0" eaLnBrk="1" fontAlgn="base" hangingPunct="1">
        <a:spcBef>
          <a:spcPts val="400"/>
        </a:spcBef>
        <a:spcAft>
          <a:spcPct val="0"/>
        </a:spcAft>
        <a:defRPr sz="3600" b="1">
          <a:solidFill>
            <a:srgbClr val="660066"/>
          </a:solidFill>
          <a:latin typeface="Candara" charset="0"/>
          <a:ea typeface="ＭＳ Ｐゴシック" charset="0"/>
        </a:defRPr>
      </a:lvl2pPr>
      <a:lvl3pPr algn="ctr" rtl="0" eaLnBrk="1" fontAlgn="base" hangingPunct="1">
        <a:spcBef>
          <a:spcPts val="400"/>
        </a:spcBef>
        <a:spcAft>
          <a:spcPct val="0"/>
        </a:spcAft>
        <a:defRPr sz="3600" b="1">
          <a:solidFill>
            <a:srgbClr val="660066"/>
          </a:solidFill>
          <a:latin typeface="Candara" charset="0"/>
          <a:ea typeface="ＭＳ Ｐゴシック" charset="0"/>
        </a:defRPr>
      </a:lvl3pPr>
      <a:lvl4pPr algn="ctr" rtl="0" eaLnBrk="1" fontAlgn="base" hangingPunct="1">
        <a:spcBef>
          <a:spcPts val="400"/>
        </a:spcBef>
        <a:spcAft>
          <a:spcPct val="0"/>
        </a:spcAft>
        <a:defRPr sz="3600" b="1">
          <a:solidFill>
            <a:srgbClr val="660066"/>
          </a:solidFill>
          <a:latin typeface="Candara" charset="0"/>
          <a:ea typeface="ＭＳ Ｐゴシック" charset="0"/>
        </a:defRPr>
      </a:lvl4pPr>
      <a:lvl5pPr algn="ctr" rtl="0" eaLnBrk="1" fontAlgn="base" hangingPunct="1">
        <a:spcBef>
          <a:spcPts val="400"/>
        </a:spcBef>
        <a:spcAft>
          <a:spcPct val="0"/>
        </a:spcAft>
        <a:defRPr sz="3600" b="1">
          <a:solidFill>
            <a:srgbClr val="660066"/>
          </a:solidFill>
          <a:latin typeface="Candara" charset="0"/>
          <a:ea typeface="ＭＳ Ｐゴシック" charset="0"/>
        </a:defRPr>
      </a:lvl5pPr>
      <a:lvl6pPr marL="457200" algn="l" rtl="0" eaLnBrk="1" fontAlgn="base" hangingPunct="1">
        <a:spcBef>
          <a:spcPts val="400"/>
        </a:spcBef>
        <a:spcAft>
          <a:spcPct val="0"/>
        </a:spcAft>
        <a:defRPr sz="3600">
          <a:solidFill>
            <a:schemeClr val="tx2"/>
          </a:solidFill>
          <a:latin typeface="Candara" charset="0"/>
          <a:ea typeface="ＭＳ Ｐゴシック" charset="0"/>
        </a:defRPr>
      </a:lvl6pPr>
      <a:lvl7pPr marL="914400" algn="l" rtl="0" eaLnBrk="1" fontAlgn="base" hangingPunct="1">
        <a:spcBef>
          <a:spcPts val="400"/>
        </a:spcBef>
        <a:spcAft>
          <a:spcPct val="0"/>
        </a:spcAft>
        <a:defRPr sz="3600">
          <a:solidFill>
            <a:schemeClr val="tx2"/>
          </a:solidFill>
          <a:latin typeface="Candara" charset="0"/>
          <a:ea typeface="ＭＳ Ｐゴシック" charset="0"/>
        </a:defRPr>
      </a:lvl7pPr>
      <a:lvl8pPr marL="1371600" algn="l" rtl="0" eaLnBrk="1" fontAlgn="base" hangingPunct="1">
        <a:spcBef>
          <a:spcPts val="400"/>
        </a:spcBef>
        <a:spcAft>
          <a:spcPct val="0"/>
        </a:spcAft>
        <a:defRPr sz="3600">
          <a:solidFill>
            <a:schemeClr val="tx2"/>
          </a:solidFill>
          <a:latin typeface="Candara" charset="0"/>
          <a:ea typeface="ＭＳ Ｐゴシック" charset="0"/>
        </a:defRPr>
      </a:lvl8pPr>
      <a:lvl9pPr marL="1828800" algn="l" rtl="0" eaLnBrk="1" fontAlgn="base" hangingPunct="1">
        <a:spcBef>
          <a:spcPts val="400"/>
        </a:spcBef>
        <a:spcAft>
          <a:spcPct val="0"/>
        </a:spcAft>
        <a:defRPr sz="3600">
          <a:solidFill>
            <a:schemeClr val="tx2"/>
          </a:solidFill>
          <a:latin typeface="Candara" charset="0"/>
          <a:ea typeface="ＭＳ Ｐゴシック" charset="0"/>
        </a:defRPr>
      </a:lvl9pPr>
    </p:titleStyle>
    <p:bodyStyle>
      <a:lvl1pPr marL="0" indent="0" algn="l" rtl="0" eaLnBrk="1" fontAlgn="base" hangingPunct="1">
        <a:spcBef>
          <a:spcPts val="600"/>
        </a:spcBef>
        <a:spcAft>
          <a:spcPct val="0"/>
        </a:spcAft>
        <a:buClr>
          <a:schemeClr val="accent1"/>
        </a:buClr>
        <a:buFontTx/>
        <a:buNone/>
        <a:defRPr sz="2800" b="1" kern="1200" spc="30">
          <a:solidFill>
            <a:schemeClr val="tx2"/>
          </a:solidFill>
          <a:latin typeface="Times New Roman"/>
          <a:ea typeface="ＭＳ Ｐゴシック" charset="0"/>
          <a:cs typeface="Times New Roman"/>
        </a:defRPr>
      </a:lvl1pPr>
      <a:lvl2pPr marL="344488" indent="-173038" algn="l" rtl="0" eaLnBrk="1" fontAlgn="base" hangingPunct="1">
        <a:spcBef>
          <a:spcPts val="600"/>
        </a:spcBef>
        <a:spcAft>
          <a:spcPct val="0"/>
        </a:spcAft>
        <a:buClr>
          <a:schemeClr val="accent1"/>
        </a:buClr>
        <a:buFont typeface="Arial" charset="0"/>
        <a:buChar char="•"/>
        <a:defRPr sz="2000" kern="1200">
          <a:solidFill>
            <a:schemeClr val="tx2"/>
          </a:solidFill>
          <a:latin typeface="+mn-lt"/>
          <a:ea typeface="ＭＳ Ｐゴシック" charset="0"/>
          <a:cs typeface="Tahoma" pitchFamily="34" charset="0"/>
        </a:defRPr>
      </a:lvl2pPr>
      <a:lvl3pPr marL="515938" indent="-173038" algn="l" rtl="0" eaLnBrk="1" fontAlgn="base" hangingPunct="1">
        <a:spcBef>
          <a:spcPts val="600"/>
        </a:spcBef>
        <a:spcAft>
          <a:spcPct val="0"/>
        </a:spcAft>
        <a:buClr>
          <a:schemeClr val="accent1"/>
        </a:buClr>
        <a:buFont typeface="Wingdings" charset="0"/>
        <a:buChar char="à"/>
        <a:defRPr kern="1200">
          <a:solidFill>
            <a:schemeClr val="tx2"/>
          </a:solidFill>
          <a:latin typeface="+mn-lt"/>
          <a:ea typeface="ＭＳ Ｐゴシック" charset="0"/>
          <a:cs typeface="Tahoma" pitchFamily="34" charset="0"/>
        </a:defRPr>
      </a:lvl3pPr>
      <a:lvl4pPr marL="857250" indent="-342900" algn="l" rtl="0" eaLnBrk="1" fontAlgn="base" hangingPunct="1">
        <a:spcBef>
          <a:spcPts val="600"/>
        </a:spcBef>
        <a:spcAft>
          <a:spcPct val="0"/>
        </a:spcAft>
        <a:buClr>
          <a:schemeClr val="accent1"/>
        </a:buClr>
        <a:buFont typeface="Wingdings" charset="0"/>
        <a:buChar char="Ø"/>
        <a:defRPr sz="2400" b="1" kern="1200">
          <a:solidFill>
            <a:schemeClr val="tx2"/>
          </a:solidFill>
          <a:latin typeface="Times New Roman"/>
          <a:ea typeface="ＭＳ Ｐゴシック" charset="0"/>
          <a:cs typeface="Times New Roman"/>
          <a:sym typeface="Wingdings" charset="0"/>
        </a:defRPr>
      </a:lvl4pPr>
      <a:lvl5pPr marL="971550" indent="-285750" algn="l" rtl="0" eaLnBrk="1" fontAlgn="base" hangingPunct="1">
        <a:spcBef>
          <a:spcPts val="600"/>
        </a:spcBef>
        <a:spcAft>
          <a:spcPct val="0"/>
        </a:spcAft>
        <a:buClr>
          <a:schemeClr val="accent1"/>
        </a:buClr>
        <a:buFont typeface="Wingdings" charset="0"/>
        <a:buChar char="u"/>
        <a:defRPr sz="2000" b="1" kern="1200">
          <a:solidFill>
            <a:schemeClr val="tx2"/>
          </a:solidFill>
          <a:latin typeface="Times New Roman"/>
          <a:ea typeface="Times New Roman" charset="0"/>
          <a:cs typeface="Times New Roman"/>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2.xml"/><Relationship Id="rId5" Type="http://schemas.openxmlformats.org/officeDocument/2006/relationships/image" Target="../media/image11.png"/><Relationship Id="rId1" Type="http://schemas.microsoft.com/office/2007/relationships/media" Target="../media/media1.mov"/><Relationship Id="rId2" Type="http://schemas.openxmlformats.org/officeDocument/2006/relationships/video" Target="../media/media1.mov"/></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4.xml"/><Relationship Id="rId5" Type="http://schemas.openxmlformats.org/officeDocument/2006/relationships/image" Target="../media/image12.png"/><Relationship Id="rId1" Type="http://schemas.microsoft.com/office/2007/relationships/media" Target="../media/media2.mov"/><Relationship Id="rId2" Type="http://schemas.openxmlformats.org/officeDocument/2006/relationships/video" Target="../media/media2.mov"/></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7.xml"/><Relationship Id="rId5" Type="http://schemas.openxmlformats.org/officeDocument/2006/relationships/image" Target="../media/image13.png"/><Relationship Id="rId1" Type="http://schemas.microsoft.com/office/2007/relationships/media" Target="../media/media3.mov"/><Relationship Id="rId2" Type="http://schemas.openxmlformats.org/officeDocument/2006/relationships/video" Target="../media/media3.mov"/></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21.xml"/><Relationship Id="rId5" Type="http://schemas.openxmlformats.org/officeDocument/2006/relationships/image" Target="../media/image15.png"/><Relationship Id="rId1" Type="http://schemas.microsoft.com/office/2007/relationships/media" Target="../media/media4.mov"/><Relationship Id="rId2" Type="http://schemas.openxmlformats.org/officeDocument/2006/relationships/video" Target="../media/media4.mov"/></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7.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9.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684588" y="4349750"/>
            <a:ext cx="5119687" cy="2116138"/>
          </a:xfrm>
        </p:spPr>
        <p:txBody>
          <a:bodyPr/>
          <a:lstStyle/>
          <a:p>
            <a:pPr eaLnBrk="1" fontAlgn="auto" hangingPunct="1">
              <a:spcAft>
                <a:spcPts val="0"/>
              </a:spcAft>
              <a:buFont typeface="Arial" pitchFamily="34" charset="0"/>
              <a:buNone/>
              <a:defRPr/>
            </a:pPr>
            <a:r>
              <a:rPr lang="en-US" b="1" dirty="0" smtClean="0">
                <a:ea typeface="+mn-ea"/>
              </a:rPr>
              <a:t>University of Oslo</a:t>
            </a:r>
          </a:p>
          <a:p>
            <a:pPr eaLnBrk="1" fontAlgn="auto" hangingPunct="1">
              <a:spcAft>
                <a:spcPts val="0"/>
              </a:spcAft>
              <a:buFont typeface="Arial" pitchFamily="34" charset="0"/>
              <a:buNone/>
              <a:defRPr/>
            </a:pPr>
            <a:r>
              <a:rPr lang="en-US" b="1" dirty="0" smtClean="0">
                <a:ea typeface="+mn-ea"/>
              </a:rPr>
              <a:t>October 16, 2013</a:t>
            </a:r>
          </a:p>
          <a:p>
            <a:pPr eaLnBrk="1" fontAlgn="auto" hangingPunct="1">
              <a:spcAft>
                <a:spcPts val="0"/>
              </a:spcAft>
              <a:buFont typeface="Arial" pitchFamily="34" charset="0"/>
              <a:buNone/>
              <a:defRPr/>
            </a:pPr>
            <a:endParaRPr lang="en-US" dirty="0">
              <a:ea typeface="+mn-ea"/>
            </a:endParaRPr>
          </a:p>
          <a:p>
            <a:pPr eaLnBrk="1" fontAlgn="auto" hangingPunct="1">
              <a:spcAft>
                <a:spcPts val="0"/>
              </a:spcAft>
              <a:buFont typeface="Arial" pitchFamily="34" charset="0"/>
              <a:buNone/>
              <a:defRPr/>
            </a:pPr>
            <a:r>
              <a:rPr lang="en-US" sz="4000" b="1" dirty="0" smtClean="0">
                <a:ea typeface="+mn-ea"/>
              </a:rPr>
              <a:t>Gerry Stahl</a:t>
            </a:r>
            <a:endParaRPr lang="en-US" sz="4000" b="1" dirty="0">
              <a:ea typeface="+mn-ea"/>
            </a:endParaRPr>
          </a:p>
        </p:txBody>
      </p:sp>
      <p:sp>
        <p:nvSpPr>
          <p:cNvPr id="2" name="Title 1"/>
          <p:cNvSpPr>
            <a:spLocks noGrp="1"/>
          </p:cNvSpPr>
          <p:nvPr>
            <p:ph type="title"/>
          </p:nvPr>
        </p:nvSpPr>
        <p:spPr>
          <a:xfrm>
            <a:off x="3684588" y="1687513"/>
            <a:ext cx="5459412" cy="2303462"/>
          </a:xfrm>
        </p:spPr>
        <p:txBody>
          <a:bodyPr rtlCol="0">
            <a:noAutofit/>
          </a:bodyPr>
          <a:lstStyle/>
          <a:p>
            <a:pPr algn="l" eaLnBrk="1" fontAlgn="auto" hangingPunct="1">
              <a:spcAft>
                <a:spcPts val="0"/>
              </a:spcAft>
              <a:defRPr/>
            </a:pPr>
            <a:r>
              <a:rPr lang="en-US" b="1" dirty="0">
                <a:solidFill>
                  <a:srgbClr val="660066"/>
                </a:solidFill>
              </a:rPr>
              <a:t>Designing a learning environment for geometry </a:t>
            </a:r>
            <a:endParaRPr lang="en-US" b="1" dirty="0">
              <a:solidFill>
                <a:srgbClr val="660066"/>
              </a:solidFill>
              <a:ea typeface="+mj-ea"/>
            </a:endParaRPr>
          </a:p>
        </p:txBody>
      </p:sp>
      <p:pic>
        <p:nvPicPr>
          <p:cNvPr id="13315" name="Picture 4" descr="slide_logo.tiff"/>
          <p:cNvPicPr>
            <a:picLocks noChangeAspect="1"/>
          </p:cNvPicPr>
          <p:nvPr/>
        </p:nvPicPr>
        <p:blipFill>
          <a:blip r:embed="rId2">
            <a:extLst>
              <a:ext uri="{28A0092B-C50C-407E-A947-70E740481C1C}">
                <a14:useLocalDpi xmlns:a14="http://schemas.microsoft.com/office/drawing/2010/main" val="0"/>
              </a:ext>
            </a:extLst>
          </a:blip>
          <a:srcRect t="2377" b="1903"/>
          <a:stretch>
            <a:fillRect/>
          </a:stretch>
        </p:blipFill>
        <p:spPr bwMode="auto">
          <a:xfrm>
            <a:off x="0" y="0"/>
            <a:ext cx="3417888"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457200" y="679004"/>
            <a:ext cx="8229600" cy="738633"/>
          </a:xfrm>
          <a:prstGeom prst="rect">
            <a:avLst/>
          </a:prstGeom>
        </p:spPr>
        <p:txBody>
          <a:bodyPr lIns="91425" tIns="91425" rIns="91425" bIns="91425" anchor="b" anchorCtr="0">
            <a:spAutoFit/>
          </a:bodyPr>
          <a:lstStyle/>
          <a:p>
            <a:pPr algn="ctr">
              <a:buNone/>
            </a:pPr>
            <a:r>
              <a:rPr lang="en" dirty="0">
                <a:solidFill>
                  <a:srgbClr val="660066"/>
                </a:solidFill>
              </a:rPr>
              <a:t>Virtual Math Teams (VMT)</a:t>
            </a:r>
          </a:p>
        </p:txBody>
      </p:sp>
      <p:sp>
        <p:nvSpPr>
          <p:cNvPr id="77" name="Shape 77"/>
          <p:cNvSpPr txBox="1">
            <a:spLocks noGrp="1"/>
          </p:cNvSpPr>
          <p:nvPr>
            <p:ph type="body" idx="1"/>
          </p:nvPr>
        </p:nvSpPr>
        <p:spPr>
          <a:xfrm>
            <a:off x="457200" y="1600200"/>
            <a:ext cx="8229600" cy="3570178"/>
          </a:xfrm>
          <a:prstGeom prst="rect">
            <a:avLst/>
          </a:prstGeom>
        </p:spPr>
        <p:txBody>
          <a:bodyPr lIns="91425" tIns="91425" rIns="91425" bIns="91425" anchor="t" anchorCtr="0">
            <a:spAutoFit/>
          </a:bodyPr>
          <a:lstStyle/>
          <a:p>
            <a:pPr marL="457200" lvl="0" indent="-419100" rtl="0">
              <a:buClr>
                <a:schemeClr val="lt1"/>
              </a:buClr>
              <a:buSzPct val="166666"/>
              <a:buFont typeface="Arial"/>
              <a:buChar char="•"/>
            </a:pPr>
            <a:r>
              <a:rPr lang="en" dirty="0"/>
              <a:t>VMT is </a:t>
            </a:r>
            <a:r>
              <a:rPr lang="en" dirty="0" smtClean="0"/>
              <a:t>an </a:t>
            </a:r>
            <a:r>
              <a:rPr lang="en" dirty="0"/>
              <a:t>online environment for students to work on and discuss math problems synchronously.</a:t>
            </a:r>
          </a:p>
          <a:p>
            <a:endParaRPr lang="en" dirty="0"/>
          </a:p>
          <a:p>
            <a:pPr marL="457200" lvl="0" indent="-419100">
              <a:buClr>
                <a:schemeClr val="lt1"/>
              </a:buClr>
              <a:buSzPct val="166666"/>
              <a:buFont typeface="Arial"/>
              <a:buChar char="•"/>
            </a:pPr>
            <a:r>
              <a:rPr lang="en" dirty="0"/>
              <a:t>VMT </a:t>
            </a:r>
            <a:r>
              <a:rPr lang="en" dirty="0" smtClean="0"/>
              <a:t>combine</a:t>
            </a:r>
            <a:r>
              <a:rPr lang="en-US" dirty="0" smtClean="0"/>
              <a:t>s</a:t>
            </a:r>
            <a:r>
              <a:rPr lang="en" dirty="0" smtClean="0"/>
              <a:t> </a:t>
            </a:r>
            <a:r>
              <a:rPr lang="en-US" dirty="0" smtClean="0"/>
              <a:t>support for </a:t>
            </a:r>
            <a:r>
              <a:rPr lang="en" dirty="0" smtClean="0"/>
              <a:t>dynamic </a:t>
            </a:r>
            <a:r>
              <a:rPr lang="en" dirty="0"/>
              <a:t>geometry with </a:t>
            </a:r>
            <a:r>
              <a:rPr lang="en-US" dirty="0" smtClean="0"/>
              <a:t>media for</a:t>
            </a:r>
            <a:r>
              <a:rPr lang="en" dirty="0" smtClean="0"/>
              <a:t> </a:t>
            </a:r>
            <a:r>
              <a:rPr lang="en" dirty="0"/>
              <a:t>collaborative learning.</a:t>
            </a:r>
          </a:p>
        </p:txBody>
      </p:sp>
    </p:spTree>
    <p:extLst>
      <p:ext uri="{BB962C8B-B14F-4D97-AF65-F5344CB8AC3E}">
        <p14:creationId xmlns:p14="http://schemas.microsoft.com/office/powerpoint/2010/main" val="8633971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75" y="223308"/>
            <a:ext cx="8591550" cy="730250"/>
          </a:xfrm>
        </p:spPr>
        <p:txBody>
          <a:bodyPr>
            <a:normAutofit/>
          </a:bodyPr>
          <a:lstStyle/>
          <a:p>
            <a:pPr>
              <a:defRPr/>
            </a:pPr>
            <a:r>
              <a:rPr lang="en-US" dirty="0" smtClean="0"/>
              <a:t>VMT with multiple GeoGebra tabs</a:t>
            </a:r>
            <a:endParaRPr lang="en-US" dirty="0"/>
          </a:p>
        </p:txBody>
      </p:sp>
      <p:pic>
        <p:nvPicPr>
          <p:cNvPr id="10" name="Content Placeholder 9" descr="Untitled.tiff"/>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t="8682" r="783" b="1069"/>
          <a:stretch/>
        </p:blipFill>
        <p:spPr>
          <a:xfrm>
            <a:off x="296332" y="1186092"/>
            <a:ext cx="8741648" cy="5274297"/>
          </a:xfrm>
        </p:spPr>
      </p:pic>
    </p:spTree>
    <p:extLst>
      <p:ext uri="{BB962C8B-B14F-4D97-AF65-F5344CB8AC3E}">
        <p14:creationId xmlns:p14="http://schemas.microsoft.com/office/powerpoint/2010/main" val="32673540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392749" y="578013"/>
            <a:ext cx="8229600" cy="738633"/>
          </a:xfrm>
          <a:prstGeom prst="rect">
            <a:avLst/>
          </a:prstGeom>
        </p:spPr>
        <p:txBody>
          <a:bodyPr lIns="91425" tIns="91425" rIns="91425" bIns="91425" anchor="b" anchorCtr="0">
            <a:spAutoFit/>
          </a:bodyPr>
          <a:lstStyle/>
          <a:p>
            <a:pPr algn="ctr">
              <a:buNone/>
            </a:pPr>
            <a:r>
              <a:rPr lang="en" dirty="0">
                <a:solidFill>
                  <a:srgbClr val="660066"/>
                </a:solidFill>
              </a:rPr>
              <a:t>Integration with GeoGebra</a:t>
            </a:r>
          </a:p>
        </p:txBody>
      </p:sp>
      <p:sp>
        <p:nvSpPr>
          <p:cNvPr id="83" name="Shape 83"/>
          <p:cNvSpPr txBox="1">
            <a:spLocks noGrp="1"/>
          </p:cNvSpPr>
          <p:nvPr>
            <p:ph type="body" idx="1"/>
          </p:nvPr>
        </p:nvSpPr>
        <p:spPr>
          <a:xfrm>
            <a:off x="1123425" y="1982411"/>
            <a:ext cx="7112000" cy="4247287"/>
          </a:xfrm>
          <a:prstGeom prst="rect">
            <a:avLst/>
          </a:prstGeom>
        </p:spPr>
        <p:txBody>
          <a:bodyPr wrap="square" lIns="91425" tIns="91425" rIns="91425" bIns="91425" anchor="t" anchorCtr="0">
            <a:spAutoFit/>
          </a:bodyPr>
          <a:lstStyle/>
          <a:p>
            <a:pPr marL="457200" lvl="0" indent="-419100" rtl="0">
              <a:buClr>
                <a:schemeClr val="lt1"/>
              </a:buClr>
              <a:buSzPct val="166666"/>
              <a:buFont typeface="Arial"/>
              <a:buChar char="•"/>
            </a:pPr>
            <a:r>
              <a:rPr lang="en-US" dirty="0"/>
              <a:t>R</a:t>
            </a:r>
            <a:r>
              <a:rPr lang="en" dirty="0" smtClean="0"/>
              <a:t>emote </a:t>
            </a:r>
            <a:r>
              <a:rPr lang="en" dirty="0"/>
              <a:t>students </a:t>
            </a:r>
            <a:r>
              <a:rPr lang="en-US" dirty="0" smtClean="0"/>
              <a:t>can </a:t>
            </a:r>
            <a:r>
              <a:rPr lang="en" dirty="0" smtClean="0"/>
              <a:t>synchronously </a:t>
            </a:r>
            <a:r>
              <a:rPr lang="en" dirty="0"/>
              <a:t>work on a </a:t>
            </a:r>
            <a:r>
              <a:rPr lang="en-US" dirty="0" smtClean="0"/>
              <a:t>shared </a:t>
            </a:r>
            <a:r>
              <a:rPr lang="en" dirty="0" smtClean="0"/>
              <a:t>construction </a:t>
            </a:r>
            <a:r>
              <a:rPr lang="en" dirty="0"/>
              <a:t>together.</a:t>
            </a:r>
          </a:p>
          <a:p>
            <a:pPr marL="457200" lvl="0" indent="-419100" rtl="0">
              <a:buClr>
                <a:schemeClr val="lt1"/>
              </a:buClr>
              <a:buSzPct val="166666"/>
              <a:buFont typeface="Arial"/>
              <a:buChar char="•"/>
            </a:pPr>
            <a:r>
              <a:rPr lang="en" dirty="0"/>
              <a:t>Users can take turns manipulating the construction.</a:t>
            </a:r>
          </a:p>
          <a:p>
            <a:pPr marL="914400" lvl="1" indent="-381000" rtl="0">
              <a:buClr>
                <a:schemeClr val="lt1"/>
              </a:buClr>
              <a:buSzPct val="80000"/>
              <a:buFont typeface="Courier New"/>
              <a:buChar char="o"/>
            </a:pPr>
            <a:r>
              <a:rPr lang="en" dirty="0"/>
              <a:t>Adding, deleting, modifying and moving objects</a:t>
            </a:r>
          </a:p>
          <a:p>
            <a:pPr marL="457200" lvl="0" indent="-419100" rtl="0">
              <a:buClr>
                <a:schemeClr val="lt1"/>
              </a:buClr>
              <a:buSzPct val="166666"/>
              <a:buFont typeface="Arial"/>
              <a:buChar char="•"/>
            </a:pPr>
            <a:r>
              <a:rPr lang="en" dirty="0"/>
              <a:t>The construction will stay in sync on each user's screen.</a:t>
            </a:r>
          </a:p>
          <a:p>
            <a:pPr marL="457200" lvl="0" indent="-419100" rtl="0">
              <a:buClr>
                <a:schemeClr val="lt1"/>
              </a:buClr>
              <a:buSzPct val="166666"/>
              <a:buFont typeface="Arial"/>
              <a:buChar char="•"/>
            </a:pPr>
            <a:r>
              <a:rPr lang="en" dirty="0"/>
              <a:t>Users can chat about the problem as they work</a:t>
            </a:r>
            <a:r>
              <a:rPr lang="en" dirty="0" smtClean="0"/>
              <a:t>.</a:t>
            </a:r>
            <a:endParaRPr lang="en" dirty="0"/>
          </a:p>
        </p:txBody>
      </p:sp>
    </p:spTree>
    <p:extLst>
      <p:ext uri="{BB962C8B-B14F-4D97-AF65-F5344CB8AC3E}">
        <p14:creationId xmlns:p14="http://schemas.microsoft.com/office/powerpoint/2010/main" val="8722155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457200" y="362281"/>
            <a:ext cx="8229600" cy="817211"/>
          </a:xfrm>
          <a:prstGeom prst="roundRect">
            <a:avLst/>
          </a:prstGeom>
        </p:spPr>
        <p:txBody>
          <a:bodyPr lIns="91425" tIns="91425" rIns="91425" bIns="91425" anchor="b" anchorCtr="0">
            <a:spAutoFit/>
          </a:bodyPr>
          <a:lstStyle/>
          <a:p>
            <a:pPr algn="ctr">
              <a:buNone/>
            </a:pPr>
            <a:r>
              <a:rPr lang="en-US" dirty="0" smtClean="0">
                <a:solidFill>
                  <a:srgbClr val="660066"/>
                </a:solidFill>
              </a:rPr>
              <a:t>Multi-user </a:t>
            </a:r>
            <a:r>
              <a:rPr lang="en" dirty="0" smtClean="0">
                <a:solidFill>
                  <a:srgbClr val="660066"/>
                </a:solidFill>
              </a:rPr>
              <a:t>GeoGebra</a:t>
            </a:r>
            <a:endParaRPr lang="en" dirty="0">
              <a:solidFill>
                <a:srgbClr val="660066"/>
              </a:solidFill>
            </a:endParaRPr>
          </a:p>
        </p:txBody>
      </p:sp>
      <p:pic>
        <p:nvPicPr>
          <p:cNvPr id="2" name="perpendicularDemo.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9157" y="1527247"/>
            <a:ext cx="8686800" cy="3943746"/>
          </a:xfrm>
          <a:prstGeom prst="rect">
            <a:avLst/>
          </a:prstGeom>
        </p:spPr>
      </p:pic>
    </p:spTree>
    <p:extLst>
      <p:ext uri="{BB962C8B-B14F-4D97-AF65-F5344CB8AC3E}">
        <p14:creationId xmlns:p14="http://schemas.microsoft.com/office/powerpoint/2010/main" val="38403098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532978" y="546905"/>
            <a:ext cx="8229600" cy="738633"/>
          </a:xfrm>
          <a:prstGeom prst="rect">
            <a:avLst/>
          </a:prstGeom>
        </p:spPr>
        <p:txBody>
          <a:bodyPr lIns="91425" tIns="91425" rIns="91425" bIns="91425" anchor="b" anchorCtr="0">
            <a:spAutoFit/>
          </a:bodyPr>
          <a:lstStyle/>
          <a:p>
            <a:pPr algn="ctr">
              <a:buNone/>
            </a:pPr>
            <a:r>
              <a:rPr lang="en" dirty="0">
                <a:solidFill>
                  <a:srgbClr val="660066"/>
                </a:solidFill>
              </a:rPr>
              <a:t>History Tracker</a:t>
            </a:r>
          </a:p>
        </p:txBody>
      </p:sp>
      <p:sp>
        <p:nvSpPr>
          <p:cNvPr id="96" name="Shape 96"/>
          <p:cNvSpPr txBox="1">
            <a:spLocks noGrp="1"/>
          </p:cNvSpPr>
          <p:nvPr>
            <p:ph type="body" idx="1"/>
          </p:nvPr>
        </p:nvSpPr>
        <p:spPr>
          <a:xfrm>
            <a:off x="532978" y="1655408"/>
            <a:ext cx="8229600" cy="4370397"/>
          </a:xfrm>
          <a:prstGeom prst="rect">
            <a:avLst/>
          </a:prstGeom>
        </p:spPr>
        <p:txBody>
          <a:bodyPr lIns="91425" tIns="91425" rIns="91425" bIns="91425" anchor="t" anchorCtr="0">
            <a:spAutoFit/>
          </a:bodyPr>
          <a:lstStyle/>
          <a:p>
            <a:pPr marL="457200" lvl="0" indent="-419100" rtl="0">
              <a:buClr>
                <a:schemeClr val="lt1"/>
              </a:buClr>
              <a:buSzPct val="166666"/>
              <a:buFont typeface="Arial"/>
              <a:buChar char="•"/>
            </a:pPr>
            <a:r>
              <a:rPr lang="en" dirty="0" smtClean="0"/>
              <a:t>Built</a:t>
            </a:r>
            <a:r>
              <a:rPr lang="en-US" dirty="0" smtClean="0"/>
              <a:t>-</a:t>
            </a:r>
            <a:r>
              <a:rPr lang="en" dirty="0" smtClean="0"/>
              <a:t>in </a:t>
            </a:r>
            <a:r>
              <a:rPr lang="en" dirty="0"/>
              <a:t>history tracker allows users to scroll back and forth in time to see how the construction developed.</a:t>
            </a:r>
          </a:p>
          <a:p>
            <a:endParaRPr lang="en" dirty="0"/>
          </a:p>
          <a:p>
            <a:pPr marL="457200" lvl="0" indent="-419100" rtl="0">
              <a:buClr>
                <a:schemeClr val="lt1"/>
              </a:buClr>
              <a:buSzPct val="166666"/>
              <a:buFont typeface="Arial"/>
              <a:buChar char="•"/>
            </a:pPr>
            <a:r>
              <a:rPr lang="en" dirty="0"/>
              <a:t>Shows everything that happened including style changes and object movements</a:t>
            </a:r>
            <a:r>
              <a:rPr lang="en" dirty="0" smtClean="0"/>
              <a:t>.</a:t>
            </a:r>
            <a:endParaRPr lang="en-US" dirty="0" smtClean="0"/>
          </a:p>
          <a:p>
            <a:pPr marL="457200" lvl="0" indent="-419100" rtl="0">
              <a:buClr>
                <a:schemeClr val="lt1"/>
              </a:buClr>
              <a:buSzPct val="166666"/>
              <a:buFont typeface="Arial"/>
              <a:buChar char="•"/>
            </a:pPr>
            <a:endParaRPr lang="en" dirty="0"/>
          </a:p>
          <a:p>
            <a:pPr marL="457200" lvl="0" indent="-419100" rtl="0">
              <a:buClr>
                <a:schemeClr val="lt1"/>
              </a:buClr>
              <a:buSzPct val="166666"/>
              <a:buFont typeface="Arial"/>
              <a:buChar char="•"/>
            </a:pPr>
            <a:r>
              <a:rPr lang="en" dirty="0"/>
              <a:t>Each GeoGebra </a:t>
            </a:r>
            <a:r>
              <a:rPr lang="en-US" dirty="0" smtClean="0"/>
              <a:t>workspace</a:t>
            </a:r>
            <a:r>
              <a:rPr lang="en" dirty="0" smtClean="0"/>
              <a:t> </a:t>
            </a:r>
            <a:r>
              <a:rPr lang="en" dirty="0"/>
              <a:t>is tracked separately.</a:t>
            </a:r>
          </a:p>
        </p:txBody>
      </p:sp>
    </p:spTree>
    <p:extLst>
      <p:ext uri="{BB962C8B-B14F-4D97-AF65-F5344CB8AC3E}">
        <p14:creationId xmlns:p14="http://schemas.microsoft.com/office/powerpoint/2010/main" val="26008152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457200" y="404367"/>
            <a:ext cx="8229600" cy="738633"/>
          </a:xfrm>
          <a:prstGeom prst="rect">
            <a:avLst/>
          </a:prstGeom>
        </p:spPr>
        <p:txBody>
          <a:bodyPr lIns="91425" tIns="91425" rIns="91425" bIns="91425" anchor="b" anchorCtr="0">
            <a:spAutoFit/>
          </a:bodyPr>
          <a:lstStyle/>
          <a:p>
            <a:pPr algn="ctr">
              <a:buNone/>
            </a:pPr>
            <a:r>
              <a:rPr lang="en" dirty="0">
                <a:solidFill>
                  <a:srgbClr val="660066"/>
                </a:solidFill>
              </a:rPr>
              <a:t>History Tracker In Action</a:t>
            </a:r>
          </a:p>
        </p:txBody>
      </p:sp>
      <p:pic>
        <p:nvPicPr>
          <p:cNvPr id="2" name="history.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729" y="1500981"/>
            <a:ext cx="8798168" cy="3992780"/>
          </a:xfrm>
          <a:prstGeom prst="rect">
            <a:avLst/>
          </a:prstGeom>
        </p:spPr>
      </p:pic>
    </p:spTree>
    <p:extLst>
      <p:ext uri="{BB962C8B-B14F-4D97-AF65-F5344CB8AC3E}">
        <p14:creationId xmlns:p14="http://schemas.microsoft.com/office/powerpoint/2010/main" val="9169198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57200" y="214055"/>
            <a:ext cx="8229600" cy="738633"/>
          </a:xfrm>
          <a:prstGeom prst="rect">
            <a:avLst/>
          </a:prstGeom>
        </p:spPr>
        <p:txBody>
          <a:bodyPr lIns="91425" tIns="91425" rIns="91425" bIns="91425" anchor="b" anchorCtr="0">
            <a:spAutoFit/>
          </a:bodyPr>
          <a:lstStyle/>
          <a:p>
            <a:pPr algn="ctr">
              <a:buNone/>
            </a:pPr>
            <a:r>
              <a:rPr lang="en" dirty="0">
                <a:solidFill>
                  <a:srgbClr val="660066"/>
                </a:solidFill>
              </a:rPr>
              <a:t>Other Shared Tools</a:t>
            </a:r>
          </a:p>
        </p:txBody>
      </p:sp>
      <p:sp>
        <p:nvSpPr>
          <p:cNvPr id="109" name="Shape 109"/>
          <p:cNvSpPr txBox="1">
            <a:spLocks noGrp="1"/>
          </p:cNvSpPr>
          <p:nvPr>
            <p:ph type="body" idx="1"/>
          </p:nvPr>
        </p:nvSpPr>
        <p:spPr>
          <a:xfrm>
            <a:off x="457200" y="1616794"/>
            <a:ext cx="8229600" cy="5416836"/>
          </a:xfrm>
          <a:prstGeom prst="rect">
            <a:avLst/>
          </a:prstGeom>
        </p:spPr>
        <p:txBody>
          <a:bodyPr lIns="91425" tIns="91425" rIns="91425" bIns="91425" anchor="t" anchorCtr="0">
            <a:spAutoFit/>
          </a:bodyPr>
          <a:lstStyle/>
          <a:p>
            <a:pPr marL="457200" lvl="0" indent="-419100" rtl="0">
              <a:buClr>
                <a:schemeClr val="lt1"/>
              </a:buClr>
              <a:buSzPct val="166666"/>
              <a:buFont typeface="Arial"/>
              <a:buChar char="•"/>
            </a:pPr>
            <a:r>
              <a:rPr lang="en" dirty="0"/>
              <a:t>Shared Whiteboard</a:t>
            </a:r>
          </a:p>
          <a:p>
            <a:pPr marL="914400" lvl="1" indent="-381000" rtl="0">
              <a:buClr>
                <a:schemeClr val="lt1"/>
              </a:buClr>
              <a:buSzPct val="80000"/>
              <a:buFont typeface="Courier New"/>
              <a:buChar char="o"/>
            </a:pPr>
            <a:r>
              <a:rPr lang="en" dirty="0"/>
              <a:t>Users can doodle on the shared </a:t>
            </a:r>
            <a:r>
              <a:rPr lang="en" dirty="0" smtClean="0"/>
              <a:t>whiteboard</a:t>
            </a:r>
            <a:endParaRPr lang="en-US" dirty="0" smtClean="0"/>
          </a:p>
          <a:p>
            <a:pPr marL="914400" lvl="1" indent="-381000" rtl="0">
              <a:buClr>
                <a:schemeClr val="lt1"/>
              </a:buClr>
              <a:buSzPct val="80000"/>
              <a:buFont typeface="Courier New"/>
              <a:buChar char="o"/>
            </a:pPr>
            <a:r>
              <a:rPr lang="en-US" dirty="0" smtClean="0"/>
              <a:t>Draw simple shapes </a:t>
            </a:r>
          </a:p>
          <a:p>
            <a:pPr marL="914400" lvl="1" indent="-381000" rtl="0">
              <a:buClr>
                <a:schemeClr val="lt1"/>
              </a:buClr>
              <a:buSzPct val="80000"/>
              <a:buFont typeface="Courier New"/>
              <a:buChar char="o"/>
            </a:pPr>
            <a:r>
              <a:rPr lang="en-US" dirty="0" smtClean="0"/>
              <a:t>Summarize work, draft shared statements, note observations or hypotheses in text boxes </a:t>
            </a:r>
            <a:endParaRPr lang="en" dirty="0"/>
          </a:p>
          <a:p>
            <a:pPr marL="914400" lvl="1" indent="-381000" rtl="0">
              <a:buClr>
                <a:schemeClr val="lt1"/>
              </a:buClr>
              <a:buSzPct val="80000"/>
              <a:buFont typeface="Courier New"/>
              <a:buChar char="o"/>
            </a:pPr>
            <a:r>
              <a:rPr lang="en" dirty="0"/>
              <a:t>History of the whiteboard is also tracked.</a:t>
            </a:r>
          </a:p>
          <a:p>
            <a:endParaRPr lang="en" dirty="0"/>
          </a:p>
          <a:p>
            <a:pPr marL="457200" lvl="0" indent="-419100" rtl="0">
              <a:buClr>
                <a:schemeClr val="lt1"/>
              </a:buClr>
              <a:buSzPct val="166666"/>
              <a:buFont typeface="Arial"/>
              <a:buChar char="•"/>
            </a:pPr>
            <a:r>
              <a:rPr lang="en" dirty="0"/>
              <a:t>Web browser</a:t>
            </a:r>
          </a:p>
          <a:p>
            <a:pPr marL="914400" lvl="1" indent="-381000" rtl="0">
              <a:buClr>
                <a:schemeClr val="lt1"/>
              </a:buClr>
              <a:buSzPct val="80000"/>
              <a:buFont typeface="Courier New"/>
              <a:buChar char="o"/>
            </a:pPr>
            <a:r>
              <a:rPr lang="en" dirty="0" smtClean="0"/>
              <a:t>Simple </a:t>
            </a:r>
            <a:r>
              <a:rPr lang="en" dirty="0"/>
              <a:t>web browser</a:t>
            </a:r>
          </a:p>
          <a:p>
            <a:pPr marL="914400" lvl="1" indent="-381000" rtl="0">
              <a:buClr>
                <a:schemeClr val="lt1"/>
              </a:buClr>
              <a:buSzPct val="80000"/>
              <a:buFont typeface="Courier New"/>
              <a:buChar char="o"/>
            </a:pPr>
            <a:r>
              <a:rPr lang="en" dirty="0"/>
              <a:t>Can be used to show instructions for the student's assignments or other related information on the web.</a:t>
            </a:r>
          </a:p>
        </p:txBody>
      </p:sp>
    </p:spTree>
    <p:extLst>
      <p:ext uri="{BB962C8B-B14F-4D97-AF65-F5344CB8AC3E}">
        <p14:creationId xmlns:p14="http://schemas.microsoft.com/office/powerpoint/2010/main" val="3598057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457200" y="125006"/>
            <a:ext cx="8229600" cy="1292631"/>
          </a:xfrm>
          <a:prstGeom prst="rect">
            <a:avLst/>
          </a:prstGeom>
        </p:spPr>
        <p:txBody>
          <a:bodyPr lIns="91425" tIns="91425" rIns="91425" bIns="91425" anchor="b" anchorCtr="0">
            <a:spAutoFit/>
          </a:bodyPr>
          <a:lstStyle/>
          <a:p>
            <a:pPr algn="ctr">
              <a:buNone/>
            </a:pPr>
            <a:r>
              <a:rPr lang="en" dirty="0">
                <a:solidFill>
                  <a:srgbClr val="660066"/>
                </a:solidFill>
              </a:rPr>
              <a:t>VMT has built in tools for session analysis</a:t>
            </a:r>
          </a:p>
        </p:txBody>
      </p:sp>
      <p:sp>
        <p:nvSpPr>
          <p:cNvPr id="115" name="Shape 115"/>
          <p:cNvSpPr txBox="1">
            <a:spLocks noGrp="1"/>
          </p:cNvSpPr>
          <p:nvPr>
            <p:ph type="body" idx="1"/>
          </p:nvPr>
        </p:nvSpPr>
        <p:spPr>
          <a:prstGeom prst="rect">
            <a:avLst/>
          </a:prstGeom>
        </p:spPr>
        <p:txBody>
          <a:bodyPr lIns="91425" tIns="91425" rIns="91425" bIns="91425" anchor="t" anchorCtr="0">
            <a:spAutoFit/>
          </a:bodyPr>
          <a:lstStyle/>
          <a:p>
            <a:pPr marL="457200" lvl="0" indent="-419100" rtl="0">
              <a:buClr>
                <a:schemeClr val="lt1"/>
              </a:buClr>
              <a:buSzPct val="166666"/>
              <a:buFont typeface="Arial"/>
              <a:buChar char="•"/>
            </a:pPr>
            <a:r>
              <a:rPr lang="en"/>
              <a:t>VMT records every chat, and action in the session.</a:t>
            </a:r>
          </a:p>
          <a:p>
            <a:endParaRPr lang="en"/>
          </a:p>
          <a:p>
            <a:pPr marL="457200" lvl="0" indent="-419100" rtl="0">
              <a:buClr>
                <a:schemeClr val="lt1"/>
              </a:buClr>
              <a:buSzPct val="166666"/>
              <a:buFont typeface="Arial"/>
              <a:buChar char="•"/>
            </a:pPr>
            <a:r>
              <a:rPr lang="en"/>
              <a:t>Provides a session replayer to go back and forth through the session step by step.</a:t>
            </a:r>
          </a:p>
          <a:p>
            <a:endParaRPr lang="en"/>
          </a:p>
          <a:p>
            <a:pPr marL="457200" lvl="0" indent="-419100" rtl="0">
              <a:buClr>
                <a:schemeClr val="lt1"/>
              </a:buClr>
              <a:buSzPct val="166666"/>
              <a:buFont typeface="Arial"/>
              <a:buChar char="•"/>
            </a:pPr>
            <a:r>
              <a:rPr lang="en"/>
              <a:t>Chat, whiteboard, and GeoGebra events all playback in the order they occurred in the original session.</a:t>
            </a:r>
          </a:p>
        </p:txBody>
      </p:sp>
    </p:spTree>
    <p:extLst>
      <p:ext uri="{BB962C8B-B14F-4D97-AF65-F5344CB8AC3E}">
        <p14:creationId xmlns:p14="http://schemas.microsoft.com/office/powerpoint/2010/main" val="42694881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457200" y="107504"/>
            <a:ext cx="8229600" cy="738633"/>
          </a:xfrm>
          <a:prstGeom prst="rect">
            <a:avLst/>
          </a:prstGeom>
        </p:spPr>
        <p:txBody>
          <a:bodyPr lIns="91425" tIns="91425" rIns="91425" bIns="91425" anchor="b" anchorCtr="0">
            <a:spAutoFit/>
          </a:bodyPr>
          <a:lstStyle/>
          <a:p>
            <a:pPr algn="ctr">
              <a:buNone/>
            </a:pPr>
            <a:r>
              <a:rPr lang="en" dirty="0">
                <a:solidFill>
                  <a:srgbClr val="660066"/>
                </a:solidFill>
              </a:rPr>
              <a:t>The VMT Session Replayer</a:t>
            </a:r>
          </a:p>
        </p:txBody>
      </p:sp>
      <p:pic>
        <p:nvPicPr>
          <p:cNvPr id="2" name="replayerDemo.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3128" y="979633"/>
            <a:ext cx="8786508" cy="5166650"/>
          </a:xfrm>
          <a:prstGeom prst="rect">
            <a:avLst/>
          </a:prstGeom>
        </p:spPr>
      </p:pic>
    </p:spTree>
    <p:extLst>
      <p:ext uri="{BB962C8B-B14F-4D97-AF65-F5344CB8AC3E}">
        <p14:creationId xmlns:p14="http://schemas.microsoft.com/office/powerpoint/2010/main" val="2817446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457200" y="125006"/>
            <a:ext cx="8229600" cy="1292631"/>
          </a:xfrm>
          <a:prstGeom prst="rect">
            <a:avLst/>
          </a:prstGeom>
        </p:spPr>
        <p:txBody>
          <a:bodyPr lIns="91425" tIns="91425" rIns="91425" bIns="91425" anchor="b" anchorCtr="0">
            <a:spAutoFit/>
          </a:bodyPr>
          <a:lstStyle/>
          <a:p>
            <a:pPr algn="ctr">
              <a:buNone/>
            </a:pPr>
            <a:r>
              <a:rPr lang="en" dirty="0">
                <a:solidFill>
                  <a:srgbClr val="660066"/>
                </a:solidFill>
              </a:rPr>
              <a:t>VMT has built in tools for session analysis</a:t>
            </a:r>
          </a:p>
        </p:txBody>
      </p:sp>
      <p:sp>
        <p:nvSpPr>
          <p:cNvPr id="128" name="Shape 128"/>
          <p:cNvSpPr txBox="1">
            <a:spLocks noGrp="1"/>
          </p:cNvSpPr>
          <p:nvPr>
            <p:ph type="body" idx="1"/>
          </p:nvPr>
        </p:nvSpPr>
        <p:spPr>
          <a:xfrm>
            <a:off x="457200" y="1600200"/>
            <a:ext cx="8229600" cy="4370397"/>
          </a:xfrm>
          <a:prstGeom prst="rect">
            <a:avLst/>
          </a:prstGeom>
        </p:spPr>
        <p:txBody>
          <a:bodyPr lIns="91425" tIns="91425" rIns="91425" bIns="91425" anchor="t" anchorCtr="0">
            <a:spAutoFit/>
          </a:bodyPr>
          <a:lstStyle/>
          <a:p>
            <a:pPr marL="457200" lvl="0" indent="-419100">
              <a:buClr>
                <a:schemeClr val="lt1"/>
              </a:buClr>
              <a:buSzPct val="166666"/>
              <a:buFont typeface="Arial"/>
              <a:buChar char="•"/>
            </a:pPr>
            <a:r>
              <a:rPr lang="en" dirty="0"/>
              <a:t>Spreadsheet log files can be downloaded  for each VMT </a:t>
            </a:r>
            <a:r>
              <a:rPr lang="en" dirty="0" smtClean="0"/>
              <a:t>room</a:t>
            </a:r>
            <a:r>
              <a:rPr lang="en-US" dirty="0" smtClean="0"/>
              <a:t> – by anyone: students, students from other teams, parents, teachers, researchers</a:t>
            </a:r>
            <a:r>
              <a:rPr lang="en" dirty="0" smtClean="0"/>
              <a:t>.</a:t>
            </a:r>
            <a:endParaRPr lang="en" dirty="0"/>
          </a:p>
          <a:p>
            <a:endParaRPr lang="en" dirty="0"/>
          </a:p>
          <a:p>
            <a:pPr marL="457200" lvl="0" indent="-419100" rtl="0">
              <a:buClr>
                <a:schemeClr val="lt1"/>
              </a:buClr>
              <a:buSzPct val="166666"/>
              <a:buFont typeface="Arial"/>
              <a:buChar char="•"/>
            </a:pPr>
            <a:r>
              <a:rPr lang="en" dirty="0"/>
              <a:t>Log files and the VMT Replayer provide unique insights for teachers and researchers.</a:t>
            </a:r>
          </a:p>
          <a:p>
            <a:endParaRPr lang="en" dirty="0"/>
          </a:p>
          <a:p>
            <a:pPr marL="457200" lvl="0" indent="-419100" rtl="0">
              <a:buClr>
                <a:schemeClr val="lt1"/>
              </a:buClr>
              <a:buSzPct val="166666"/>
              <a:buFont typeface="Arial"/>
              <a:buChar char="•"/>
            </a:pPr>
            <a:r>
              <a:rPr lang="en" dirty="0"/>
              <a:t>Allows teachers to go back and see anything </a:t>
            </a:r>
            <a:r>
              <a:rPr lang="en" dirty="0" smtClean="0"/>
              <a:t>th</a:t>
            </a:r>
            <a:r>
              <a:rPr lang="en-US" dirty="0" smtClean="0"/>
              <a:t>at</a:t>
            </a:r>
            <a:r>
              <a:rPr lang="en" dirty="0" smtClean="0"/>
              <a:t> </a:t>
            </a:r>
            <a:r>
              <a:rPr lang="en-US" dirty="0" smtClean="0"/>
              <a:t>teams did in the chat rooms</a:t>
            </a:r>
            <a:r>
              <a:rPr lang="en" dirty="0" smtClean="0"/>
              <a:t>.</a:t>
            </a:r>
            <a:endParaRPr lang="en" dirty="0"/>
          </a:p>
        </p:txBody>
      </p:sp>
    </p:spTree>
    <p:extLst>
      <p:ext uri="{BB962C8B-B14F-4D97-AF65-F5344CB8AC3E}">
        <p14:creationId xmlns:p14="http://schemas.microsoft.com/office/powerpoint/2010/main" val="17134552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07011"/>
            <a:ext cx="9143999" cy="622528"/>
          </a:xfrm>
        </p:spPr>
        <p:txBody>
          <a:bodyPr>
            <a:normAutofit fontScale="90000"/>
          </a:bodyPr>
          <a:lstStyle/>
          <a:p>
            <a:r>
              <a:rPr lang="en-US" dirty="0" smtClean="0"/>
              <a:t>Dimensions of Design</a:t>
            </a:r>
            <a:endParaRPr lang="en-US" sz="3100" dirty="0"/>
          </a:p>
        </p:txBody>
      </p:sp>
      <p:sp>
        <p:nvSpPr>
          <p:cNvPr id="3" name="Content Placeholder 2"/>
          <p:cNvSpPr>
            <a:spLocks noGrp="1"/>
          </p:cNvSpPr>
          <p:nvPr>
            <p:ph sz="quarter" idx="13"/>
          </p:nvPr>
        </p:nvSpPr>
        <p:spPr>
          <a:xfrm>
            <a:off x="274319" y="729539"/>
            <a:ext cx="8869679" cy="6006872"/>
          </a:xfrm>
        </p:spPr>
        <p:txBody>
          <a:bodyPr>
            <a:normAutofit/>
          </a:bodyPr>
          <a:lstStyle/>
          <a:p>
            <a:pPr marL="514350" indent="-514350">
              <a:buFont typeface="+mj-lt"/>
              <a:buAutoNum type="arabicPeriod"/>
            </a:pPr>
            <a:r>
              <a:rPr lang="en-US" dirty="0" smtClean="0"/>
              <a:t>Viewing the whole design agenda</a:t>
            </a:r>
          </a:p>
          <a:p>
            <a:pPr marL="514350" indent="-514350">
              <a:buFont typeface="+mj-lt"/>
              <a:buAutoNum type="arabicPeriod"/>
            </a:pPr>
            <a:r>
              <a:rPr lang="en-US" dirty="0" smtClean="0"/>
              <a:t>Translating the history of geometry</a:t>
            </a:r>
          </a:p>
          <a:p>
            <a:pPr marL="514350" indent="-514350">
              <a:buFont typeface="+mj-lt"/>
              <a:buAutoNum type="arabicPeriod"/>
            </a:pPr>
            <a:r>
              <a:rPr lang="en-US" dirty="0" smtClean="0"/>
              <a:t>Understanding the philosophy of geometry knowledge</a:t>
            </a:r>
          </a:p>
          <a:p>
            <a:pPr marL="514350" indent="-514350">
              <a:buFont typeface="+mj-lt"/>
              <a:buAutoNum type="arabicPeriod"/>
            </a:pPr>
            <a:r>
              <a:rPr lang="en-US" dirty="0" smtClean="0"/>
              <a:t>Mastering the mathematics</a:t>
            </a:r>
          </a:p>
          <a:p>
            <a:pPr marL="514350" indent="-514350">
              <a:buFont typeface="+mj-lt"/>
              <a:buAutoNum type="arabicPeriod"/>
            </a:pPr>
            <a:r>
              <a:rPr lang="en-US" dirty="0" smtClean="0"/>
              <a:t>Building the technology</a:t>
            </a:r>
          </a:p>
          <a:p>
            <a:pPr marL="514350" indent="-514350">
              <a:buFont typeface="+mj-lt"/>
              <a:buAutoNum type="arabicPeriod"/>
            </a:pPr>
            <a:r>
              <a:rPr lang="en-US" dirty="0" smtClean="0"/>
              <a:t>Supporting collaboration</a:t>
            </a:r>
          </a:p>
          <a:p>
            <a:pPr marL="514350" indent="-514350">
              <a:buFont typeface="+mj-lt"/>
              <a:buAutoNum type="arabicPeriod"/>
            </a:pPr>
            <a:r>
              <a:rPr lang="en-US" dirty="0" smtClean="0"/>
              <a:t>Researching the learning processes</a:t>
            </a:r>
          </a:p>
          <a:p>
            <a:pPr marL="514350" indent="-514350">
              <a:buFont typeface="+mj-lt"/>
              <a:buAutoNum type="arabicPeriod"/>
            </a:pPr>
            <a:r>
              <a:rPr lang="en-US" dirty="0" smtClean="0"/>
              <a:t>Theorizing the approach &amp; resources</a:t>
            </a:r>
          </a:p>
          <a:p>
            <a:pPr marL="514350" indent="-514350">
              <a:buFont typeface="+mj-lt"/>
              <a:buAutoNum type="arabicPeriod"/>
            </a:pPr>
            <a:r>
              <a:rPr lang="en-US" dirty="0" smtClean="0"/>
              <a:t>Defining the pedagogy</a:t>
            </a:r>
          </a:p>
          <a:p>
            <a:pPr marL="514350" indent="-514350">
              <a:buFont typeface="+mj-lt"/>
              <a:buAutoNum type="arabicPeriod"/>
            </a:pPr>
            <a:r>
              <a:rPr lang="en-US" dirty="0"/>
              <a:t> </a:t>
            </a:r>
            <a:r>
              <a:rPr lang="en-US" dirty="0" smtClean="0"/>
              <a:t>Developing the curricular resources</a:t>
            </a:r>
          </a:p>
          <a:p>
            <a:pPr marL="514350" indent="-514350">
              <a:buFont typeface="+mj-lt"/>
              <a:buAutoNum type="arabicPeriod"/>
            </a:pPr>
            <a:r>
              <a:rPr lang="en-US" dirty="0" smtClean="0"/>
              <a:t>Design-based research of human-centered geometry</a:t>
            </a:r>
          </a:p>
          <a:p>
            <a:pPr marL="514350" indent="-514350">
              <a:buFont typeface="+mj-lt"/>
              <a:buAutoNum type="arabicPeriod"/>
            </a:pPr>
            <a:endParaRPr lang="en-US" dirty="0" smtClean="0"/>
          </a:p>
          <a:p>
            <a:pPr marL="514350" indent="-514350">
              <a:buFont typeface="+mj-lt"/>
              <a:buAutoNum type="arabicPeriod"/>
            </a:pPr>
            <a:endParaRPr lang="en-US" dirty="0" smtClean="0"/>
          </a:p>
          <a:p>
            <a:endParaRPr lang="en-US" dirty="0"/>
          </a:p>
        </p:txBody>
      </p:sp>
    </p:spTree>
    <p:extLst>
      <p:ext uri="{BB962C8B-B14F-4D97-AF65-F5344CB8AC3E}">
        <p14:creationId xmlns:p14="http://schemas.microsoft.com/office/powerpoint/2010/main" val="13595757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a:spLocks noGrp="1"/>
          </p:cNvSpPr>
          <p:nvPr>
            <p:ph type="title"/>
          </p:nvPr>
        </p:nvSpPr>
        <p:spPr>
          <a:xfrm>
            <a:off x="457200" y="679004"/>
            <a:ext cx="8229600" cy="738633"/>
          </a:xfrm>
          <a:prstGeom prst="rect">
            <a:avLst/>
          </a:prstGeom>
        </p:spPr>
        <p:txBody>
          <a:bodyPr lIns="91425" tIns="91425" rIns="91425" bIns="91425" anchor="b" anchorCtr="0">
            <a:spAutoFit/>
          </a:bodyPr>
          <a:lstStyle/>
          <a:p>
            <a:pPr algn="ctr">
              <a:buNone/>
            </a:pPr>
            <a:r>
              <a:rPr lang="en" dirty="0">
                <a:solidFill>
                  <a:srgbClr val="660066"/>
                </a:solidFill>
              </a:rPr>
              <a:t>Session Log Files</a:t>
            </a:r>
          </a:p>
        </p:txBody>
      </p:sp>
      <p:sp>
        <p:nvSpPr>
          <p:cNvPr id="134" name="Shape 134"/>
          <p:cNvSpPr txBox="1">
            <a:spLocks noGrp="1"/>
          </p:cNvSpPr>
          <p:nvPr>
            <p:ph type="body" idx="1"/>
          </p:nvPr>
        </p:nvSpPr>
        <p:spPr>
          <a:prstGeom prst="rect">
            <a:avLst/>
          </a:prstGeom>
        </p:spPr>
        <p:txBody>
          <a:bodyPr lIns="91425" tIns="91425" rIns="91425" bIns="91425" anchor="t" anchorCtr="0">
            <a:spAutoFit/>
          </a:bodyPr>
          <a:lstStyle/>
          <a:p>
            <a:endParaRPr/>
          </a:p>
        </p:txBody>
      </p:sp>
      <p:sp>
        <p:nvSpPr>
          <p:cNvPr id="135" name="Shape 135"/>
          <p:cNvSpPr/>
          <p:nvPr/>
        </p:nvSpPr>
        <p:spPr>
          <a:xfrm>
            <a:off x="502059" y="1607550"/>
            <a:ext cx="8155376" cy="4906444"/>
          </a:xfrm>
          <a:prstGeom prst="rect">
            <a:avLst/>
          </a:prstGeom>
          <a:blipFill>
            <a:blip r:embed="rId3"/>
            <a:stretch>
              <a:fillRect/>
            </a:stretch>
          </a:blipFill>
          <a:ln>
            <a:noFill/>
          </a:ln>
        </p:spPr>
      </p:sp>
    </p:spTree>
    <p:extLst>
      <p:ext uri="{BB962C8B-B14F-4D97-AF65-F5344CB8AC3E}">
        <p14:creationId xmlns:p14="http://schemas.microsoft.com/office/powerpoint/2010/main" val="8899703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457200" y="679004"/>
            <a:ext cx="8229600" cy="738633"/>
          </a:xfrm>
          <a:prstGeom prst="rect">
            <a:avLst/>
          </a:prstGeom>
        </p:spPr>
        <p:txBody>
          <a:bodyPr lIns="91425" tIns="91425" rIns="91425" bIns="91425" anchor="b" anchorCtr="0">
            <a:spAutoFit/>
          </a:bodyPr>
          <a:lstStyle/>
          <a:p>
            <a:pPr algn="ctr">
              <a:buNone/>
            </a:pPr>
            <a:r>
              <a:rPr lang="en" dirty="0">
                <a:solidFill>
                  <a:srgbClr val="660066"/>
                </a:solidFill>
              </a:rPr>
              <a:t>VMT Is Publicly Available</a:t>
            </a:r>
          </a:p>
        </p:txBody>
      </p:sp>
      <p:sp>
        <p:nvSpPr>
          <p:cNvPr id="147" name="Shape 147"/>
          <p:cNvSpPr txBox="1">
            <a:spLocks noGrp="1"/>
          </p:cNvSpPr>
          <p:nvPr>
            <p:ph type="body" idx="1"/>
          </p:nvPr>
        </p:nvSpPr>
        <p:spPr>
          <a:prstGeom prst="rect">
            <a:avLst/>
          </a:prstGeom>
        </p:spPr>
        <p:txBody>
          <a:bodyPr lIns="91425" tIns="91425" rIns="91425" bIns="91425" anchor="t" anchorCtr="0">
            <a:spAutoFit/>
          </a:bodyPr>
          <a:lstStyle/>
          <a:p>
            <a:pPr marL="457200" lvl="0" indent="-419100" rtl="0">
              <a:buClr>
                <a:schemeClr val="lt1"/>
              </a:buClr>
              <a:buSzPct val="166666"/>
              <a:buFont typeface="Arial"/>
              <a:buChar char="•"/>
            </a:pPr>
            <a:r>
              <a:rPr lang="en"/>
              <a:t>VMT is open source.</a:t>
            </a:r>
          </a:p>
          <a:p>
            <a:endParaRPr lang="en"/>
          </a:p>
          <a:p>
            <a:pPr marL="457200" lvl="0" indent="-419100" rtl="0">
              <a:buClr>
                <a:schemeClr val="lt1"/>
              </a:buClr>
              <a:buSzPct val="166666"/>
              <a:buFont typeface="Arial"/>
              <a:buChar char="•"/>
            </a:pPr>
            <a:r>
              <a:rPr lang="en"/>
              <a:t>Our Math Forum VMT server is available for all to use – vmt.mathforum.org</a:t>
            </a:r>
          </a:p>
          <a:p>
            <a:endParaRPr lang="en"/>
          </a:p>
          <a:p>
            <a:pPr marL="457200" lvl="0" indent="-419100" rtl="0">
              <a:buClr>
                <a:schemeClr val="lt1"/>
              </a:buClr>
              <a:buSzPct val="166666"/>
              <a:buFont typeface="Arial"/>
              <a:buChar char="•"/>
            </a:pPr>
            <a:r>
              <a:rPr lang="en"/>
              <a:t>Anyone may set up their own VMT server.</a:t>
            </a:r>
          </a:p>
        </p:txBody>
      </p:sp>
    </p:spTree>
    <p:extLst>
      <p:ext uri="{BB962C8B-B14F-4D97-AF65-F5344CB8AC3E}">
        <p14:creationId xmlns:p14="http://schemas.microsoft.com/office/powerpoint/2010/main" val="3917413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93"/>
            <a:ext cx="8229600" cy="710588"/>
          </a:xfrm>
        </p:spPr>
        <p:txBody>
          <a:bodyPr/>
          <a:lstStyle/>
          <a:p>
            <a:pPr algn="ctr"/>
            <a:r>
              <a:rPr lang="en-US" dirty="0" smtClean="0">
                <a:solidFill>
                  <a:srgbClr val="660066"/>
                </a:solidFill>
              </a:rPr>
              <a:t>Create your own topic rooms</a:t>
            </a:r>
            <a:endParaRPr lang="en-US" dirty="0">
              <a:solidFill>
                <a:srgbClr val="660066"/>
              </a:solidFill>
            </a:endParaRPr>
          </a:p>
        </p:txBody>
      </p:sp>
      <p:pic>
        <p:nvPicPr>
          <p:cNvPr id="4" name="lobby.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2243" y="724081"/>
            <a:ext cx="8409350" cy="6004802"/>
          </a:xfrm>
          <a:prstGeom prst="rect">
            <a:avLst/>
          </a:prstGeom>
        </p:spPr>
      </p:pic>
    </p:spTree>
    <p:extLst>
      <p:ext uri="{BB962C8B-B14F-4D97-AF65-F5344CB8AC3E}">
        <p14:creationId xmlns:p14="http://schemas.microsoft.com/office/powerpoint/2010/main" val="12860994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 Supporting collaboration</a:t>
            </a:r>
            <a:endParaRPr lang="en-US" dirty="0"/>
          </a:p>
        </p:txBody>
      </p:sp>
      <p:sp>
        <p:nvSpPr>
          <p:cNvPr id="3" name="Content Placeholder 2"/>
          <p:cNvSpPr>
            <a:spLocks noGrp="1"/>
          </p:cNvSpPr>
          <p:nvPr>
            <p:ph sz="quarter" idx="13"/>
          </p:nvPr>
        </p:nvSpPr>
        <p:spPr>
          <a:xfrm>
            <a:off x="434606" y="1579215"/>
            <a:ext cx="8595360" cy="4511306"/>
          </a:xfrm>
        </p:spPr>
        <p:txBody>
          <a:bodyPr/>
          <a:lstStyle/>
          <a:p>
            <a:r>
              <a:rPr lang="en-US" dirty="0" smtClean="0"/>
              <a:t>Virtual math teams are guided by carefully designed and tested curricular resources</a:t>
            </a:r>
          </a:p>
          <a:p>
            <a:endParaRPr lang="en-US" dirty="0"/>
          </a:p>
          <a:p>
            <a:r>
              <a:rPr lang="en-US" dirty="0" smtClean="0"/>
              <a:t>They drag points to discover, discuss and reflect on dependencies in figures</a:t>
            </a:r>
          </a:p>
          <a:p>
            <a:endParaRPr lang="en-US" dirty="0"/>
          </a:p>
          <a:p>
            <a:r>
              <a:rPr lang="en-US" dirty="0" smtClean="0"/>
              <a:t>They discuss how to construct figures with the needed dependencies and take turns constructing and testing the figures</a:t>
            </a:r>
            <a:endParaRPr lang="en-US" dirty="0"/>
          </a:p>
        </p:txBody>
      </p:sp>
    </p:spTree>
    <p:extLst>
      <p:ext uri="{BB962C8B-B14F-4D97-AF65-F5344CB8AC3E}">
        <p14:creationId xmlns:p14="http://schemas.microsoft.com/office/powerpoint/2010/main" val="12440923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r wind.tiff"/>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t="-2117" b="-312"/>
          <a:stretch/>
        </p:blipFill>
        <p:spPr>
          <a:xfrm>
            <a:off x="480857" y="653864"/>
            <a:ext cx="8386918" cy="6130979"/>
          </a:xfrm>
        </p:spPr>
      </p:pic>
      <p:sp>
        <p:nvSpPr>
          <p:cNvPr id="7" name="Title 1"/>
          <p:cNvSpPr>
            <a:spLocks noGrp="1"/>
          </p:cNvSpPr>
          <p:nvPr>
            <p:ph type="title"/>
          </p:nvPr>
        </p:nvSpPr>
        <p:spPr>
          <a:xfrm>
            <a:off x="276225" y="31337"/>
            <a:ext cx="8591550" cy="622528"/>
          </a:xfrm>
        </p:spPr>
        <p:txBody>
          <a:bodyPr>
            <a:normAutofit fontScale="90000"/>
          </a:bodyPr>
          <a:lstStyle/>
          <a:p>
            <a:r>
              <a:rPr lang="en-US" dirty="0" smtClean="0"/>
              <a:t>Teachers collaborate on inscribed triangles</a:t>
            </a:r>
            <a:endParaRPr lang="en-US" dirty="0"/>
          </a:p>
        </p:txBody>
      </p:sp>
    </p:spTree>
    <p:extLst>
      <p:ext uri="{BB962C8B-B14F-4D97-AF65-F5344CB8AC3E}">
        <p14:creationId xmlns:p14="http://schemas.microsoft.com/office/powerpoint/2010/main" val="3892695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r wind.tiff"/>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46438" t="42275" r="2206" b="29064"/>
          <a:stretch/>
        </p:blipFill>
        <p:spPr>
          <a:xfrm>
            <a:off x="319872" y="1171254"/>
            <a:ext cx="8824128" cy="4438435"/>
          </a:xfrm>
        </p:spPr>
      </p:pic>
    </p:spTree>
    <p:extLst>
      <p:ext uri="{BB962C8B-B14F-4D97-AF65-F5344CB8AC3E}">
        <p14:creationId xmlns:p14="http://schemas.microsoft.com/office/powerpoint/2010/main" val="8945705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Students collaborate on inscribed squares</a:t>
            </a:r>
            <a:endParaRPr lang="en-US" dirty="0"/>
          </a:p>
        </p:txBody>
      </p:sp>
      <p:pic>
        <p:nvPicPr>
          <p:cNvPr id="5" name="Content Placeholder 4" descr="square.tiff"/>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4153" r="1288"/>
          <a:stretch/>
        </p:blipFill>
        <p:spPr>
          <a:xfrm>
            <a:off x="128174" y="1258295"/>
            <a:ext cx="8913870" cy="4753560"/>
          </a:xfrm>
        </p:spPr>
      </p:pic>
    </p:spTree>
    <p:extLst>
      <p:ext uri="{BB962C8B-B14F-4D97-AF65-F5344CB8AC3E}">
        <p14:creationId xmlns:p14="http://schemas.microsoft.com/office/powerpoint/2010/main" val="30556898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 Researching </a:t>
            </a:r>
            <a:r>
              <a:rPr lang="en-US" dirty="0"/>
              <a:t>the learning </a:t>
            </a:r>
            <a:r>
              <a:rPr lang="en-US" dirty="0" smtClean="0"/>
              <a:t>processes</a:t>
            </a:r>
            <a:endParaRPr lang="en-US" dirty="0"/>
          </a:p>
        </p:txBody>
      </p:sp>
      <p:sp>
        <p:nvSpPr>
          <p:cNvPr id="3" name="Content Placeholder 2"/>
          <p:cNvSpPr>
            <a:spLocks noGrp="1"/>
          </p:cNvSpPr>
          <p:nvPr>
            <p:ph sz="quarter" idx="13"/>
          </p:nvPr>
        </p:nvSpPr>
        <p:spPr>
          <a:xfrm>
            <a:off x="274320" y="1154544"/>
            <a:ext cx="8595360" cy="5081663"/>
          </a:xfrm>
        </p:spPr>
        <p:txBody>
          <a:bodyPr>
            <a:normAutofit lnSpcReduction="10000"/>
          </a:bodyPr>
          <a:lstStyle/>
          <a:p>
            <a:r>
              <a:rPr lang="en-US" dirty="0" smtClean="0"/>
              <a:t>Students are asked to identify chat log segments that show effective collaboration and to reflect on what they noticed and wondered about</a:t>
            </a:r>
          </a:p>
          <a:p>
            <a:endParaRPr lang="en-US" dirty="0"/>
          </a:p>
          <a:p>
            <a:r>
              <a:rPr lang="en-US" dirty="0" smtClean="0"/>
              <a:t>Teachers are asked to select and reflect on student chat log segments – and to discuss how to improve the resources, approach and experience</a:t>
            </a:r>
          </a:p>
          <a:p>
            <a:endParaRPr lang="en-US" dirty="0"/>
          </a:p>
          <a:p>
            <a:r>
              <a:rPr lang="en-US" dirty="0" smtClean="0"/>
              <a:t>Researchers analyze logs and replayer to understand strengths and weaknesses of resources and to investigate how student teams collaboratively master dynamic geometry practices, skills and understanding</a:t>
            </a:r>
            <a:endParaRPr lang="en-US" dirty="0"/>
          </a:p>
        </p:txBody>
      </p:sp>
    </p:spTree>
    <p:extLst>
      <p:ext uri="{BB962C8B-B14F-4D97-AF65-F5344CB8AC3E}">
        <p14:creationId xmlns:p14="http://schemas.microsoft.com/office/powerpoint/2010/main" val="17231508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147783"/>
            <a:ext cx="8591550" cy="622528"/>
          </a:xfrm>
        </p:spPr>
        <p:txBody>
          <a:bodyPr>
            <a:normAutofit fontScale="90000"/>
          </a:bodyPr>
          <a:lstStyle/>
          <a:p>
            <a:r>
              <a:rPr lang="en-US" dirty="0" smtClean="0"/>
              <a:t>8. Theorizing </a:t>
            </a:r>
            <a:r>
              <a:rPr lang="en-US" dirty="0"/>
              <a:t>the approach &amp; </a:t>
            </a:r>
            <a:r>
              <a:rPr lang="en-US" dirty="0" smtClean="0"/>
              <a:t>resources</a:t>
            </a:r>
            <a:endParaRPr lang="en-US" dirty="0"/>
          </a:p>
        </p:txBody>
      </p:sp>
      <p:sp>
        <p:nvSpPr>
          <p:cNvPr id="3" name="Content Placeholder 2"/>
          <p:cNvSpPr>
            <a:spLocks noGrp="1"/>
          </p:cNvSpPr>
          <p:nvPr>
            <p:ph sz="quarter" idx="13"/>
          </p:nvPr>
        </p:nvSpPr>
        <p:spPr>
          <a:xfrm>
            <a:off x="274320" y="912092"/>
            <a:ext cx="8595360" cy="5818908"/>
          </a:xfrm>
        </p:spPr>
        <p:txBody>
          <a:bodyPr>
            <a:normAutofit lnSpcReduction="10000"/>
          </a:bodyPr>
          <a:lstStyle/>
          <a:p>
            <a:r>
              <a:rPr lang="en-US" dirty="0" smtClean="0"/>
              <a:t>The ideology of individualism views geometry as a realm of mental ideas that individuals must master using logic.</a:t>
            </a:r>
          </a:p>
          <a:p>
            <a:endParaRPr lang="en-US" dirty="0" smtClean="0"/>
          </a:p>
          <a:p>
            <a:r>
              <a:rPr lang="en-US" dirty="0" smtClean="0"/>
              <a:t>But geometry is a product of the community of mathematicians, math educators and math students during the past 2,600 years; it can be learned collaboratively by teams discovering and creating under the guidance of teachers/educators</a:t>
            </a:r>
          </a:p>
          <a:p>
            <a:endParaRPr lang="en-US" dirty="0" smtClean="0"/>
          </a:p>
          <a:p>
            <a:r>
              <a:rPr lang="en-US" dirty="0" smtClean="0"/>
              <a:t>There is validity both to the importance of individual mental effort and socio-cultural practices. There should be support at individual, group and community levels</a:t>
            </a:r>
            <a:endParaRPr lang="en-US" dirty="0"/>
          </a:p>
        </p:txBody>
      </p:sp>
    </p:spTree>
    <p:extLst>
      <p:ext uri="{BB962C8B-B14F-4D97-AF65-F5344CB8AC3E}">
        <p14:creationId xmlns:p14="http://schemas.microsoft.com/office/powerpoint/2010/main" val="32741413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16720" y="392645"/>
            <a:ext cx="7335105" cy="4920312"/>
            <a:chOff x="987703" y="904755"/>
            <a:chExt cx="7335105" cy="4920312"/>
          </a:xfrm>
        </p:grpSpPr>
        <p:sp>
          <p:nvSpPr>
            <p:cNvPr id="4" name="Oval 3"/>
            <p:cNvSpPr/>
            <p:nvPr/>
          </p:nvSpPr>
          <p:spPr>
            <a:xfrm>
              <a:off x="987703" y="3485301"/>
              <a:ext cx="4539744" cy="2339766"/>
            </a:xfrm>
            <a:prstGeom prst="ellipse">
              <a:avLst/>
            </a:prstGeom>
            <a:solidFill>
              <a:srgbClr val="DDBB1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5" name="Oval 4"/>
            <p:cNvSpPr/>
            <p:nvPr/>
          </p:nvSpPr>
          <p:spPr>
            <a:xfrm>
              <a:off x="5626983" y="1915844"/>
              <a:ext cx="2582241" cy="3523663"/>
            </a:xfrm>
            <a:prstGeom prst="ellipse">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987703" y="904755"/>
              <a:ext cx="3923826" cy="1977177"/>
            </a:xfrm>
            <a:prstGeom prst="ellipse">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Direct Access Storage 6"/>
            <p:cNvSpPr/>
            <p:nvPr/>
          </p:nvSpPr>
          <p:spPr>
            <a:xfrm>
              <a:off x="1415306" y="4099659"/>
              <a:ext cx="914400" cy="685800"/>
            </a:xfrm>
            <a:prstGeom prst="flowChartMagneticDrum">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9" name="Direct Access Storage 8"/>
            <p:cNvSpPr/>
            <p:nvPr/>
          </p:nvSpPr>
          <p:spPr>
            <a:xfrm>
              <a:off x="1567706" y="4252059"/>
              <a:ext cx="914400" cy="685800"/>
            </a:xfrm>
            <a:prstGeom prst="flowChartMagneticDrum">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0" name="Direct Access Storage 9"/>
            <p:cNvSpPr/>
            <p:nvPr/>
          </p:nvSpPr>
          <p:spPr>
            <a:xfrm>
              <a:off x="1720106" y="4404459"/>
              <a:ext cx="914400" cy="685800"/>
            </a:xfrm>
            <a:prstGeom prst="flowChartMagneticDrum">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1" name="Direct Access Storage 10"/>
            <p:cNvSpPr/>
            <p:nvPr/>
          </p:nvSpPr>
          <p:spPr>
            <a:xfrm>
              <a:off x="1872505" y="4556859"/>
              <a:ext cx="1202185" cy="766532"/>
            </a:xfrm>
            <a:prstGeom prst="flowChartMagneticDrum">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2" name="Predefined Process 11"/>
            <p:cNvSpPr/>
            <p:nvPr/>
          </p:nvSpPr>
          <p:spPr>
            <a:xfrm>
              <a:off x="3387123" y="3892721"/>
              <a:ext cx="1372006" cy="825324"/>
            </a:xfrm>
            <a:prstGeom prst="flowChartPredefinedProcess">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3" name="Predefined Process 12"/>
            <p:cNvSpPr/>
            <p:nvPr/>
          </p:nvSpPr>
          <p:spPr>
            <a:xfrm>
              <a:off x="3539523" y="4045121"/>
              <a:ext cx="1372006" cy="825324"/>
            </a:xfrm>
            <a:prstGeom prst="flowChartPredefinedProcess">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4" name="Predefined Process 13"/>
            <p:cNvSpPr/>
            <p:nvPr/>
          </p:nvSpPr>
          <p:spPr>
            <a:xfrm>
              <a:off x="3691923" y="4197521"/>
              <a:ext cx="1372006" cy="825324"/>
            </a:xfrm>
            <a:prstGeom prst="flowChartPredefinedProcess">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5" name="Predefined Process 14"/>
            <p:cNvSpPr/>
            <p:nvPr/>
          </p:nvSpPr>
          <p:spPr>
            <a:xfrm>
              <a:off x="3862864" y="4368463"/>
              <a:ext cx="1372006" cy="825324"/>
            </a:xfrm>
            <a:prstGeom prst="flowChartPredefinedProcess">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6" name="TextBox 15"/>
            <p:cNvSpPr txBox="1">
              <a:spLocks noChangeArrowheads="1"/>
            </p:cNvSpPr>
            <p:nvPr/>
          </p:nvSpPr>
          <p:spPr bwMode="auto">
            <a:xfrm>
              <a:off x="1872505" y="4614693"/>
              <a:ext cx="1148032" cy="646331"/>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wrap="square">
              <a:prstTxWarp prst="textNoShape">
                <a:avLst/>
              </a:prstTxWarp>
              <a:spAutoFit/>
            </a:bodyPr>
            <a:lstStyle/>
            <a:p>
              <a:r>
                <a:rPr lang="en-US" sz="1200" b="1" dirty="0">
                  <a:solidFill>
                    <a:schemeClr val="bg1"/>
                  </a:solidFill>
                </a:rPr>
                <a:t>Individuals’</a:t>
              </a:r>
            </a:p>
            <a:p>
              <a:r>
                <a:rPr lang="en-US" sz="1200" b="1" dirty="0">
                  <a:solidFill>
                    <a:schemeClr val="bg1"/>
                  </a:solidFill>
                </a:rPr>
                <a:t>Resources &amp;</a:t>
              </a:r>
            </a:p>
            <a:p>
              <a:r>
                <a:rPr lang="en-US" sz="1200" b="1" dirty="0">
                  <a:solidFill>
                    <a:schemeClr val="bg1"/>
                  </a:solidFill>
                </a:rPr>
                <a:t>Experiences</a:t>
              </a:r>
            </a:p>
          </p:txBody>
        </p:sp>
        <p:sp>
          <p:nvSpPr>
            <p:cNvPr id="17" name="Preparation 16"/>
            <p:cNvSpPr/>
            <p:nvPr/>
          </p:nvSpPr>
          <p:spPr>
            <a:xfrm>
              <a:off x="1286903" y="1693034"/>
              <a:ext cx="1511060" cy="834363"/>
            </a:xfrm>
            <a:prstGeom prst="flowChartPreparation">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8" name="Preparation 17"/>
            <p:cNvSpPr/>
            <p:nvPr/>
          </p:nvSpPr>
          <p:spPr>
            <a:xfrm>
              <a:off x="4193040" y="2631238"/>
              <a:ext cx="1433943" cy="845030"/>
            </a:xfrm>
            <a:prstGeom prst="flowChartPreparation">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19" name="Preparation 18"/>
            <p:cNvSpPr/>
            <p:nvPr/>
          </p:nvSpPr>
          <p:spPr>
            <a:xfrm>
              <a:off x="5221163" y="904755"/>
              <a:ext cx="1511060" cy="834363"/>
            </a:xfrm>
            <a:prstGeom prst="flowChartPreparation">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20" name="Preparation 19"/>
            <p:cNvSpPr/>
            <p:nvPr/>
          </p:nvSpPr>
          <p:spPr>
            <a:xfrm>
              <a:off x="6189186" y="2127946"/>
              <a:ext cx="1511060" cy="834363"/>
            </a:xfrm>
            <a:prstGeom prst="flowChartPreparation">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21" name="Preparation 20"/>
            <p:cNvSpPr/>
            <p:nvPr/>
          </p:nvSpPr>
          <p:spPr>
            <a:xfrm>
              <a:off x="6099767" y="4334361"/>
              <a:ext cx="1511060" cy="834363"/>
            </a:xfrm>
            <a:prstGeom prst="flowChartPreparation">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22" name="Punched Tape 21"/>
            <p:cNvSpPr/>
            <p:nvPr/>
          </p:nvSpPr>
          <p:spPr>
            <a:xfrm>
              <a:off x="3074690" y="1255546"/>
              <a:ext cx="1444253" cy="945612"/>
            </a:xfrm>
            <a:prstGeom prst="flowChartPunchedTape">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p>
          </p:txBody>
        </p:sp>
        <p:sp>
          <p:nvSpPr>
            <p:cNvPr id="23" name="TextBox 26"/>
            <p:cNvSpPr txBox="1">
              <a:spLocks noChangeArrowheads="1"/>
            </p:cNvSpPr>
            <p:nvPr/>
          </p:nvSpPr>
          <p:spPr bwMode="auto">
            <a:xfrm>
              <a:off x="3426334" y="1454179"/>
              <a:ext cx="1035050" cy="461665"/>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a:prstTxWarp prst="textNoShape">
                <a:avLst/>
              </a:prstTxWarp>
              <a:spAutoFit/>
            </a:bodyPr>
            <a:lstStyle/>
            <a:p>
              <a:r>
                <a:rPr lang="en-US" sz="1200" b="1" dirty="0" smtClean="0">
                  <a:solidFill>
                    <a:schemeClr val="bg1"/>
                  </a:solidFill>
                </a:rPr>
                <a:t>Group </a:t>
              </a:r>
              <a:r>
                <a:rPr lang="en-US" sz="1200" b="1" dirty="0">
                  <a:solidFill>
                    <a:schemeClr val="bg1"/>
                  </a:solidFill>
                </a:rPr>
                <a:t>Outcomes</a:t>
              </a:r>
            </a:p>
          </p:txBody>
        </p:sp>
        <p:sp>
          <p:nvSpPr>
            <p:cNvPr id="24" name="TextBox 27"/>
            <p:cNvSpPr txBox="1">
              <a:spLocks noChangeArrowheads="1"/>
            </p:cNvSpPr>
            <p:nvPr/>
          </p:nvSpPr>
          <p:spPr bwMode="auto">
            <a:xfrm>
              <a:off x="6345823" y="4450654"/>
              <a:ext cx="1019175" cy="646112"/>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wrap="square">
              <a:prstTxWarp prst="textNoShape">
                <a:avLst/>
              </a:prstTxWarp>
              <a:spAutoFit/>
            </a:bodyPr>
            <a:lstStyle/>
            <a:p>
              <a:r>
                <a:rPr lang="en-US" sz="1200" b="1">
                  <a:solidFill>
                    <a:schemeClr val="bg1"/>
                  </a:solidFill>
                </a:rPr>
                <a:t>Culture of</a:t>
              </a:r>
            </a:p>
            <a:p>
              <a:r>
                <a:rPr lang="en-US" sz="1200" b="1">
                  <a:solidFill>
                    <a:schemeClr val="bg1"/>
                  </a:solidFill>
                </a:rPr>
                <a:t>Discourse</a:t>
              </a:r>
            </a:p>
            <a:p>
              <a:r>
                <a:rPr lang="en-US" sz="1200" b="1">
                  <a:solidFill>
                    <a:schemeClr val="bg1"/>
                  </a:solidFill>
                </a:rPr>
                <a:t>Community</a:t>
              </a:r>
            </a:p>
          </p:txBody>
        </p:sp>
        <p:sp>
          <p:nvSpPr>
            <p:cNvPr id="25" name="TextBox 28"/>
            <p:cNvSpPr txBox="1">
              <a:spLocks noChangeArrowheads="1"/>
            </p:cNvSpPr>
            <p:nvPr/>
          </p:nvSpPr>
          <p:spPr bwMode="auto">
            <a:xfrm>
              <a:off x="1567706" y="1739118"/>
              <a:ext cx="994470" cy="646331"/>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wrap="square">
              <a:prstTxWarp prst="textNoShape">
                <a:avLst/>
              </a:prstTxWarp>
              <a:spAutoFit/>
            </a:bodyPr>
            <a:lstStyle/>
            <a:p>
              <a:r>
                <a:rPr lang="en-US" sz="1200" b="1" dirty="0" smtClean="0">
                  <a:solidFill>
                    <a:schemeClr val="bg1"/>
                  </a:solidFill>
                </a:rPr>
                <a:t>Group</a:t>
              </a:r>
            </a:p>
            <a:p>
              <a:r>
                <a:rPr lang="en-US" sz="1200" b="1" dirty="0">
                  <a:solidFill>
                    <a:schemeClr val="bg1"/>
                  </a:solidFill>
                </a:rPr>
                <a:t>Knowledge</a:t>
              </a:r>
            </a:p>
            <a:p>
              <a:r>
                <a:rPr lang="en-US" sz="1200" b="1" dirty="0">
                  <a:solidFill>
                    <a:schemeClr val="bg1"/>
                  </a:solidFill>
                </a:rPr>
                <a:t>Artifacts</a:t>
              </a:r>
            </a:p>
          </p:txBody>
        </p:sp>
        <p:sp>
          <p:nvSpPr>
            <p:cNvPr id="26" name="TextBox 29"/>
            <p:cNvSpPr txBox="1">
              <a:spLocks noChangeArrowheads="1"/>
            </p:cNvSpPr>
            <p:nvPr/>
          </p:nvSpPr>
          <p:spPr bwMode="auto">
            <a:xfrm>
              <a:off x="4302042" y="2730837"/>
              <a:ext cx="1218973" cy="646331"/>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wrap="square">
              <a:prstTxWarp prst="textNoShape">
                <a:avLst/>
              </a:prstTxWarp>
              <a:spAutoFit/>
            </a:bodyPr>
            <a:lstStyle/>
            <a:p>
              <a:r>
                <a:rPr lang="en-US" sz="1200" b="1" dirty="0">
                  <a:solidFill>
                    <a:schemeClr val="bg1"/>
                  </a:solidFill>
                </a:rPr>
                <a:t>Sequential</a:t>
              </a:r>
              <a:endParaRPr lang="en-US" sz="1200" b="1" dirty="0" smtClean="0">
                <a:solidFill>
                  <a:schemeClr val="bg1"/>
                </a:solidFill>
              </a:endParaRPr>
            </a:p>
            <a:p>
              <a:r>
                <a:rPr lang="en-US" sz="1200" b="1" dirty="0" smtClean="0">
                  <a:solidFill>
                    <a:schemeClr val="bg1"/>
                  </a:solidFill>
                </a:rPr>
                <a:t>Small-Group</a:t>
              </a:r>
            </a:p>
            <a:p>
              <a:r>
                <a:rPr lang="en-US" sz="1200" b="1" dirty="0">
                  <a:solidFill>
                    <a:schemeClr val="bg1"/>
                  </a:solidFill>
                </a:rPr>
                <a:t>Interaction</a:t>
              </a:r>
            </a:p>
          </p:txBody>
        </p:sp>
        <p:sp>
          <p:nvSpPr>
            <p:cNvPr id="27" name="TextBox 30"/>
            <p:cNvSpPr txBox="1">
              <a:spLocks noChangeArrowheads="1"/>
            </p:cNvSpPr>
            <p:nvPr/>
          </p:nvSpPr>
          <p:spPr bwMode="auto">
            <a:xfrm>
              <a:off x="4038600" y="4572000"/>
              <a:ext cx="1025330" cy="461963"/>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wrap="square">
              <a:prstTxWarp prst="textNoShape">
                <a:avLst/>
              </a:prstTxWarp>
              <a:spAutoFit/>
            </a:bodyPr>
            <a:lstStyle/>
            <a:p>
              <a:r>
                <a:rPr lang="en-US" sz="1200" b="1">
                  <a:solidFill>
                    <a:schemeClr val="bg1"/>
                  </a:solidFill>
                </a:rPr>
                <a:t> Individual</a:t>
              </a:r>
            </a:p>
            <a:p>
              <a:r>
                <a:rPr lang="en-US" sz="1200" b="1">
                  <a:solidFill>
                    <a:schemeClr val="bg1"/>
                  </a:solidFill>
                </a:rPr>
                <a:t>Voices</a:t>
              </a:r>
            </a:p>
          </p:txBody>
        </p:sp>
        <p:sp>
          <p:nvSpPr>
            <p:cNvPr id="28" name="TextBox 31"/>
            <p:cNvSpPr txBox="1">
              <a:spLocks noChangeArrowheads="1"/>
            </p:cNvSpPr>
            <p:nvPr/>
          </p:nvSpPr>
          <p:spPr bwMode="auto">
            <a:xfrm>
              <a:off x="5387195" y="1084847"/>
              <a:ext cx="1178995" cy="461665"/>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wrap="square">
              <a:prstTxWarp prst="textNoShape">
                <a:avLst/>
              </a:prstTxWarp>
              <a:spAutoFit/>
            </a:bodyPr>
            <a:lstStyle/>
            <a:p>
              <a:r>
                <a:rPr lang="en-US" sz="1200" b="1" dirty="0" smtClean="0">
                  <a:solidFill>
                    <a:schemeClr val="bg1"/>
                  </a:solidFill>
                </a:rPr>
                <a:t>Interactional resources</a:t>
              </a:r>
              <a:endParaRPr lang="en-US" sz="1200" b="1" dirty="0">
                <a:solidFill>
                  <a:schemeClr val="bg1"/>
                </a:solidFill>
              </a:endParaRPr>
            </a:p>
          </p:txBody>
        </p:sp>
        <p:sp>
          <p:nvSpPr>
            <p:cNvPr id="29" name="TextBox 32"/>
            <p:cNvSpPr txBox="1">
              <a:spLocks noChangeArrowheads="1"/>
            </p:cNvSpPr>
            <p:nvPr/>
          </p:nvSpPr>
          <p:spPr bwMode="auto">
            <a:xfrm>
              <a:off x="6361579" y="2360835"/>
              <a:ext cx="1136805" cy="461665"/>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wrap="square">
              <a:prstTxWarp prst="textNoShape">
                <a:avLst/>
              </a:prstTxWarp>
              <a:spAutoFit/>
            </a:bodyPr>
            <a:lstStyle/>
            <a:p>
              <a:r>
                <a:rPr lang="en-US" sz="1200" b="1" dirty="0">
                  <a:solidFill>
                    <a:schemeClr val="bg1"/>
                  </a:solidFill>
                </a:rPr>
                <a:t>Interaction</a:t>
              </a:r>
            </a:p>
            <a:p>
              <a:r>
                <a:rPr lang="en-US" sz="1200" b="1" dirty="0">
                  <a:solidFill>
                    <a:schemeClr val="bg1"/>
                  </a:solidFill>
                </a:rPr>
                <a:t>Context</a:t>
              </a:r>
            </a:p>
          </p:txBody>
        </p:sp>
        <p:cxnSp>
          <p:nvCxnSpPr>
            <p:cNvPr id="30" name="Straight Arrow Connector 29"/>
            <p:cNvCxnSpPr>
              <a:endCxn id="6" idx="6"/>
            </p:cNvCxnSpPr>
            <p:nvPr/>
          </p:nvCxnSpPr>
          <p:spPr>
            <a:xfrm flipH="1">
              <a:off x="4911529" y="1519327"/>
              <a:ext cx="456920" cy="374017"/>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10800000">
              <a:off x="2280762" y="4172459"/>
              <a:ext cx="1145572" cy="1589"/>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2" idx="0"/>
              <a:endCxn id="18" idx="2"/>
            </p:cNvCxnSpPr>
            <p:nvPr/>
          </p:nvCxnSpPr>
          <p:spPr>
            <a:xfrm flipV="1">
              <a:off x="4073126" y="3476268"/>
              <a:ext cx="836886" cy="416453"/>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22" idx="1"/>
            </p:cNvCxnSpPr>
            <p:nvPr/>
          </p:nvCxnSpPr>
          <p:spPr>
            <a:xfrm flipV="1">
              <a:off x="2673110" y="1728352"/>
              <a:ext cx="401580" cy="18749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42" idx="1"/>
            </p:cNvCxnSpPr>
            <p:nvPr/>
          </p:nvCxnSpPr>
          <p:spPr>
            <a:xfrm rot="10800000">
              <a:off x="5493125" y="3175029"/>
              <a:ext cx="696062" cy="42251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16200000" flipV="1">
              <a:off x="5297798" y="3555953"/>
              <a:ext cx="1063225" cy="92192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20" idx="1"/>
            </p:cNvCxnSpPr>
            <p:nvPr/>
          </p:nvCxnSpPr>
          <p:spPr>
            <a:xfrm flipH="1">
              <a:off x="5493126" y="2545128"/>
              <a:ext cx="696060" cy="27737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19" idx="2"/>
              <a:endCxn id="18" idx="0"/>
            </p:cNvCxnSpPr>
            <p:nvPr/>
          </p:nvCxnSpPr>
          <p:spPr>
            <a:xfrm flipH="1">
              <a:off x="4910012" y="1739118"/>
              <a:ext cx="1066681" cy="89212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rot="10800000" flipV="1">
              <a:off x="2430805" y="4334361"/>
              <a:ext cx="1108719" cy="10628"/>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rot="10800000" flipV="1">
              <a:off x="2585563" y="4494547"/>
              <a:ext cx="1106361" cy="1"/>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rot="10800000">
              <a:off x="3020538" y="4692983"/>
              <a:ext cx="842327" cy="25062"/>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2562176" y="2385449"/>
              <a:ext cx="1783264" cy="518983"/>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2" name="Preparation 41"/>
            <p:cNvSpPr/>
            <p:nvPr/>
          </p:nvSpPr>
          <p:spPr>
            <a:xfrm>
              <a:off x="6189187" y="3175028"/>
              <a:ext cx="1433943" cy="845030"/>
            </a:xfrm>
            <a:prstGeom prst="flowChartPreparation">
              <a:avLst/>
            </a:prstGeom>
            <a:gradFill flip="none" rotWithShape="1">
              <a:gsLst>
                <a:gs pos="0">
                  <a:schemeClr val="tx1">
                    <a:lumMod val="85000"/>
                    <a:lumOff val="15000"/>
                  </a:schemeClr>
                </a:gs>
                <a:gs pos="100000">
                  <a:schemeClr val="tx1">
                    <a:lumMod val="65000"/>
                    <a:lumOff val="35000"/>
                  </a:schemeClr>
                </a:gs>
              </a:gsLst>
              <a:lin ang="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b="1">
                <a:solidFill>
                  <a:schemeClr val="bg1"/>
                </a:solidFill>
              </a:endParaRPr>
            </a:p>
          </p:txBody>
        </p:sp>
        <p:sp>
          <p:nvSpPr>
            <p:cNvPr id="43" name="TextBox 29"/>
            <p:cNvSpPr txBox="1">
              <a:spLocks noChangeArrowheads="1"/>
            </p:cNvSpPr>
            <p:nvPr/>
          </p:nvSpPr>
          <p:spPr bwMode="auto">
            <a:xfrm>
              <a:off x="6345824" y="3376950"/>
              <a:ext cx="1084118" cy="461962"/>
            </a:xfrm>
            <a:prstGeom prst="rect">
              <a:avLst/>
            </a:prstGeom>
            <a:gradFill flip="none" rotWithShape="1">
              <a:gsLst>
                <a:gs pos="0">
                  <a:schemeClr val="tx1">
                    <a:lumMod val="85000"/>
                    <a:lumOff val="15000"/>
                  </a:schemeClr>
                </a:gs>
                <a:gs pos="100000">
                  <a:schemeClr val="tx1">
                    <a:lumMod val="65000"/>
                    <a:lumOff val="35000"/>
                  </a:schemeClr>
                </a:gs>
              </a:gsLst>
              <a:lin ang="0" scaled="1"/>
              <a:tileRect/>
            </a:gradFill>
            <a:ln w="9525">
              <a:solidFill>
                <a:schemeClr val="tx1"/>
              </a:solidFill>
              <a:miter lim="800000"/>
              <a:headEnd/>
              <a:tailEnd/>
            </a:ln>
          </p:spPr>
          <p:txBody>
            <a:bodyPr wrap="square">
              <a:prstTxWarp prst="textNoShape">
                <a:avLst/>
              </a:prstTxWarp>
              <a:spAutoFit/>
            </a:bodyPr>
            <a:lstStyle/>
            <a:p>
              <a:r>
                <a:rPr lang="en-US" sz="1200" b="1" dirty="0">
                  <a:solidFill>
                    <a:schemeClr val="bg1"/>
                  </a:solidFill>
                </a:rPr>
                <a:t>Technology &amp; Media</a:t>
              </a:r>
            </a:p>
          </p:txBody>
        </p:sp>
        <p:sp>
          <p:nvSpPr>
            <p:cNvPr id="44" name="TextBox 43"/>
            <p:cNvSpPr txBox="1"/>
            <p:nvPr/>
          </p:nvSpPr>
          <p:spPr>
            <a:xfrm>
              <a:off x="6732223" y="3989381"/>
              <a:ext cx="1590585" cy="369332"/>
            </a:xfrm>
            <a:prstGeom prst="rect">
              <a:avLst/>
            </a:prstGeom>
            <a:noFill/>
          </p:spPr>
          <p:txBody>
            <a:bodyPr wrap="square" rtlCol="0">
              <a:spAutoFit/>
            </a:bodyPr>
            <a:lstStyle/>
            <a:p>
              <a:r>
                <a:rPr lang="en-US" b="1" dirty="0" smtClean="0"/>
                <a:t>Community</a:t>
              </a:r>
              <a:endParaRPr lang="en-US" b="1" dirty="0"/>
            </a:p>
          </p:txBody>
        </p:sp>
        <p:sp>
          <p:nvSpPr>
            <p:cNvPr id="45" name="TextBox 44"/>
            <p:cNvSpPr txBox="1"/>
            <p:nvPr/>
          </p:nvSpPr>
          <p:spPr>
            <a:xfrm>
              <a:off x="1770125" y="1084847"/>
              <a:ext cx="1423962" cy="369332"/>
            </a:xfrm>
            <a:prstGeom prst="rect">
              <a:avLst/>
            </a:prstGeom>
            <a:noFill/>
          </p:spPr>
          <p:txBody>
            <a:bodyPr wrap="square" rtlCol="0">
              <a:spAutoFit/>
            </a:bodyPr>
            <a:lstStyle/>
            <a:p>
              <a:r>
                <a:rPr lang="en-US" b="1" dirty="0" smtClean="0"/>
                <a:t>Small-Group</a:t>
              </a:r>
              <a:endParaRPr lang="en-US" b="1" dirty="0"/>
            </a:p>
          </p:txBody>
        </p:sp>
        <p:sp>
          <p:nvSpPr>
            <p:cNvPr id="46" name="TextBox 45"/>
            <p:cNvSpPr txBox="1"/>
            <p:nvPr/>
          </p:nvSpPr>
          <p:spPr>
            <a:xfrm>
              <a:off x="2984048" y="5323391"/>
              <a:ext cx="1423962" cy="369332"/>
            </a:xfrm>
            <a:prstGeom prst="rect">
              <a:avLst/>
            </a:prstGeom>
            <a:noFill/>
          </p:spPr>
          <p:txBody>
            <a:bodyPr wrap="square" rtlCol="0">
              <a:spAutoFit/>
            </a:bodyPr>
            <a:lstStyle/>
            <a:p>
              <a:r>
                <a:rPr lang="en-US" b="1" dirty="0" smtClean="0"/>
                <a:t>Individual</a:t>
              </a:r>
              <a:endParaRPr lang="en-US" b="1" dirty="0"/>
            </a:p>
          </p:txBody>
        </p:sp>
        <p:cxnSp>
          <p:nvCxnSpPr>
            <p:cNvPr id="47" name="Straight Arrow Connector 46"/>
            <p:cNvCxnSpPr/>
            <p:nvPr/>
          </p:nvCxnSpPr>
          <p:spPr>
            <a:xfrm>
              <a:off x="6556968" y="1541827"/>
              <a:ext cx="175255" cy="374017"/>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48" name="Striped Right Arrow 47"/>
          <p:cNvSpPr/>
          <p:nvPr/>
        </p:nvSpPr>
        <p:spPr>
          <a:xfrm rot="9900062">
            <a:off x="6703790" y="341904"/>
            <a:ext cx="1009040" cy="461665"/>
          </a:xfrm>
          <a:prstGeom prst="stripedRightArrow">
            <a:avLst/>
          </a:prstGeom>
          <a:solidFill>
            <a:schemeClr val="tx2">
              <a:lumMod val="25000"/>
              <a:lumOff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2">
                  <a:lumMod val="25000"/>
                  <a:lumOff val="75000"/>
                </a:schemeClr>
              </a:solidFill>
            </a:endParaRPr>
          </a:p>
        </p:txBody>
      </p:sp>
      <p:cxnSp>
        <p:nvCxnSpPr>
          <p:cNvPr id="49" name="Straight Arrow Connector 48"/>
          <p:cNvCxnSpPr>
            <a:endCxn id="4" idx="0"/>
          </p:cNvCxnSpPr>
          <p:nvPr/>
        </p:nvCxnSpPr>
        <p:spPr>
          <a:xfrm flipH="1">
            <a:off x="3186592" y="1216242"/>
            <a:ext cx="2369409" cy="1756949"/>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3" name="Rounded Rectangle 52"/>
          <p:cNvSpPr/>
          <p:nvPr/>
        </p:nvSpPr>
        <p:spPr>
          <a:xfrm>
            <a:off x="457200" y="5445302"/>
            <a:ext cx="8229600" cy="1107898"/>
          </a:xfrm>
          <a:prstGeom prst="roundRect">
            <a:avLst/>
          </a:prstGeom>
          <a:solidFill>
            <a:schemeClr val="tx2">
              <a:lumMod val="25000"/>
              <a:lumOff val="75000"/>
            </a:schemeClr>
          </a:solid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ln>
                  <a:solidFill>
                    <a:srgbClr val="595959"/>
                  </a:solidFill>
                </a:ln>
                <a:solidFill>
                  <a:srgbClr val="000000"/>
                </a:solidFill>
              </a:rPr>
              <a:t>Levels of analysis connected by interactional resources</a:t>
            </a:r>
            <a:endParaRPr lang="en-US" sz="2400" b="1" dirty="0">
              <a:ln>
                <a:solidFill>
                  <a:srgbClr val="595959"/>
                </a:solidFill>
              </a:ln>
              <a:solidFill>
                <a:srgbClr val="000000"/>
              </a:solidFill>
            </a:endParaRPr>
          </a:p>
        </p:txBody>
      </p:sp>
    </p:spTree>
    <p:extLst>
      <p:ext uri="{BB962C8B-B14F-4D97-AF65-F5344CB8AC3E}">
        <p14:creationId xmlns:p14="http://schemas.microsoft.com/office/powerpoint/2010/main" val="33114247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263" y="126539"/>
            <a:ext cx="7502766" cy="622528"/>
          </a:xfrm>
        </p:spPr>
        <p:txBody>
          <a:bodyPr>
            <a:normAutofit fontScale="90000"/>
          </a:bodyPr>
          <a:lstStyle/>
          <a:p>
            <a:r>
              <a:rPr lang="en-US" dirty="0" smtClean="0"/>
              <a:t>1. Viewing </a:t>
            </a:r>
            <a:r>
              <a:rPr lang="en-US" dirty="0"/>
              <a:t>the whole design </a:t>
            </a:r>
            <a:r>
              <a:rPr lang="en-US" dirty="0" smtClean="0"/>
              <a:t>agenda</a:t>
            </a:r>
            <a:endParaRPr lang="en-US" dirty="0"/>
          </a:p>
        </p:txBody>
      </p:sp>
      <p:sp>
        <p:nvSpPr>
          <p:cNvPr id="3" name="Content Placeholder 2"/>
          <p:cNvSpPr>
            <a:spLocks noGrp="1"/>
          </p:cNvSpPr>
          <p:nvPr>
            <p:ph sz="quarter" idx="13"/>
          </p:nvPr>
        </p:nvSpPr>
        <p:spPr>
          <a:xfrm>
            <a:off x="274320" y="851130"/>
            <a:ext cx="7629407" cy="5907644"/>
          </a:xfrm>
        </p:spPr>
        <p:txBody>
          <a:bodyPr>
            <a:normAutofit lnSpcReduction="10000"/>
          </a:bodyPr>
          <a:lstStyle/>
          <a:p>
            <a:r>
              <a:rPr lang="en-US" i="1" dirty="0" smtClean="0"/>
              <a:t>How should one translate the classic-education approach of Euclid’s geometry into the contemporary vernacular of social networking, computer visualization, and discourse-centered pedagogy?</a:t>
            </a:r>
          </a:p>
          <a:p>
            <a:endParaRPr lang="en-US" dirty="0"/>
          </a:p>
          <a:p>
            <a:r>
              <a:rPr lang="en-US" dirty="0" smtClean="0"/>
              <a:t>A multi-dimensional, iteratively evolving </a:t>
            </a:r>
            <a:r>
              <a:rPr lang="en-US" dirty="0" smtClean="0"/>
              <a:t>design</a:t>
            </a:r>
            <a:r>
              <a:rPr lang="en-US" dirty="0" smtClean="0"/>
              <a:t>-based research approach to designing a human-centered, 21</a:t>
            </a:r>
            <a:r>
              <a:rPr lang="en-US" baseline="30000" dirty="0" smtClean="0"/>
              <a:t>st</a:t>
            </a:r>
            <a:r>
              <a:rPr lang="en-US" dirty="0" smtClean="0"/>
              <a:t> century geometry education using computer-supported collaborative learning</a:t>
            </a:r>
          </a:p>
          <a:p>
            <a:endParaRPr lang="en-US" dirty="0"/>
          </a:p>
          <a:p>
            <a:r>
              <a:rPr lang="en-US" dirty="0" smtClean="0"/>
              <a:t>11 chapters of </a:t>
            </a:r>
            <a:r>
              <a:rPr lang="en-US" i="1" dirty="0" smtClean="0"/>
              <a:t>Translating Euclid </a:t>
            </a:r>
            <a:r>
              <a:rPr lang="en-US" dirty="0" smtClean="0"/>
              <a:t>book</a:t>
            </a:r>
            <a:endParaRPr lang="en-US" dirty="0"/>
          </a:p>
        </p:txBody>
      </p:sp>
      <p:pic>
        <p:nvPicPr>
          <p:cNvPr id="5" name="Picture 4" descr="euclid_cove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5595" y="4166340"/>
            <a:ext cx="2272180" cy="2691659"/>
          </a:xfrm>
          <a:prstGeom prst="rect">
            <a:avLst/>
          </a:prstGeom>
        </p:spPr>
      </p:pic>
    </p:spTree>
    <p:extLst>
      <p:ext uri="{BB962C8B-B14F-4D97-AF65-F5344CB8AC3E}">
        <p14:creationId xmlns:p14="http://schemas.microsoft.com/office/powerpoint/2010/main" val="1870752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My recent theoretical work</a:t>
            </a:r>
            <a:endParaRPr lang="en-US" dirty="0"/>
          </a:p>
        </p:txBody>
      </p:sp>
      <p:sp>
        <p:nvSpPr>
          <p:cNvPr id="3" name="Content Placeholder 2"/>
          <p:cNvSpPr>
            <a:spLocks noGrp="1"/>
          </p:cNvSpPr>
          <p:nvPr>
            <p:ph sz="quarter" idx="13"/>
          </p:nvPr>
        </p:nvSpPr>
        <p:spPr>
          <a:xfrm>
            <a:off x="274320" y="1593272"/>
            <a:ext cx="8595360" cy="4642935"/>
          </a:xfrm>
        </p:spPr>
        <p:txBody>
          <a:bodyPr>
            <a:normAutofit lnSpcReduction="10000"/>
          </a:bodyPr>
          <a:lstStyle/>
          <a:p>
            <a:pPr marL="457200" indent="-457200">
              <a:buFont typeface="Wingdings" charset="2"/>
              <a:buChar char="Ø"/>
            </a:pPr>
            <a:r>
              <a:rPr lang="en-US" dirty="0" smtClean="0"/>
              <a:t>Group cognition as focus of analysis on the inter-personal inter-action</a:t>
            </a:r>
          </a:p>
          <a:p>
            <a:pPr marL="457200" indent="-457200">
              <a:buFont typeface="Wingdings" charset="2"/>
              <a:buChar char="Ø"/>
            </a:pPr>
            <a:endParaRPr lang="en-US" dirty="0"/>
          </a:p>
          <a:p>
            <a:pPr marL="457200" indent="-457200">
              <a:buFont typeface="Wingdings" charset="2"/>
              <a:buChar char="Ø"/>
            </a:pPr>
            <a:r>
              <a:rPr lang="en-US" dirty="0" smtClean="0"/>
              <a:t>Theory of resources mediating learning</a:t>
            </a:r>
          </a:p>
          <a:p>
            <a:pPr marL="457200" indent="-457200">
              <a:buFont typeface="Wingdings" charset="2"/>
              <a:buChar char="Ø"/>
            </a:pPr>
            <a:endParaRPr lang="en-US" dirty="0"/>
          </a:p>
          <a:p>
            <a:pPr marL="457200" indent="-457200">
              <a:buFont typeface="Wingdings" charset="2"/>
              <a:buChar char="Ø"/>
            </a:pPr>
            <a:r>
              <a:rPr lang="en-US" dirty="0" smtClean="0"/>
              <a:t>Unity of levels of analysis/interaction:</a:t>
            </a:r>
          </a:p>
          <a:p>
            <a:r>
              <a:rPr lang="en-US" dirty="0" smtClean="0"/>
              <a:t>Individual, team, community (class, schooling, math)</a:t>
            </a:r>
          </a:p>
          <a:p>
            <a:pPr marL="457200" indent="-457200">
              <a:buFont typeface="Wingdings" charset="2"/>
              <a:buChar char="Ø"/>
            </a:pPr>
            <a:endParaRPr lang="en-US" dirty="0"/>
          </a:p>
          <a:p>
            <a:pPr marL="457200" indent="-457200">
              <a:buFont typeface="Wingdings" charset="2"/>
              <a:buChar char="Ø"/>
            </a:pPr>
            <a:r>
              <a:rPr lang="en-US" dirty="0" smtClean="0"/>
              <a:t>Theory implications of analyses of collaborative dynamic geometry learning</a:t>
            </a:r>
            <a:endParaRPr lang="en-US" dirty="0"/>
          </a:p>
        </p:txBody>
      </p:sp>
    </p:spTree>
    <p:extLst>
      <p:ext uri="{BB962C8B-B14F-4D97-AF65-F5344CB8AC3E}">
        <p14:creationId xmlns:p14="http://schemas.microsoft.com/office/powerpoint/2010/main" val="6513189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10. Developing </a:t>
            </a:r>
            <a:r>
              <a:rPr lang="en-US" dirty="0"/>
              <a:t>the curricular resources</a:t>
            </a:r>
          </a:p>
        </p:txBody>
      </p:sp>
      <p:sp>
        <p:nvSpPr>
          <p:cNvPr id="3" name="Content Placeholder 2"/>
          <p:cNvSpPr>
            <a:spLocks noGrp="1"/>
          </p:cNvSpPr>
          <p:nvPr>
            <p:ph sz="quarter" idx="13"/>
          </p:nvPr>
        </p:nvSpPr>
        <p:spPr>
          <a:xfrm>
            <a:off x="274320" y="851128"/>
            <a:ext cx="8595360" cy="5879872"/>
          </a:xfrm>
        </p:spPr>
        <p:txBody>
          <a:bodyPr>
            <a:normAutofit/>
          </a:bodyPr>
          <a:lstStyle/>
          <a:p>
            <a:r>
              <a:rPr lang="en-US" dirty="0" smtClean="0"/>
              <a:t>Although the VMT Project was funded to just develop the technology and analyze its effectiveness, the real problem is to design the pedagogy: approach &amp; resources</a:t>
            </a:r>
          </a:p>
          <a:p>
            <a:endParaRPr lang="en-US" dirty="0" smtClean="0"/>
          </a:p>
          <a:p>
            <a:endParaRPr lang="en-US" dirty="0" smtClean="0"/>
          </a:p>
          <a:p>
            <a:r>
              <a:rPr lang="en-US" dirty="0" smtClean="0"/>
              <a:t>We developed a set of about 18 “topics” in a workbook format that included tutorial “tours” of the technology. Each topic was intended for about a one-hour online, synchronous, collaborative session. Each topic included 3 to 10 GeoGebra tabs with guiding tasks</a:t>
            </a:r>
          </a:p>
        </p:txBody>
      </p:sp>
      <p:pic>
        <p:nvPicPr>
          <p:cNvPr id="4" name="Picture 3" descr="topics cover.jpg"/>
          <p:cNvPicPr>
            <a:picLocks noChangeAspect="1"/>
          </p:cNvPicPr>
          <p:nvPr/>
        </p:nvPicPr>
        <p:blipFill>
          <a:blip r:embed="rId3">
            <a:extLst>
              <a:ext uri="{28A0092B-C50C-407E-A947-70E740481C1C}">
                <a14:useLocalDpi xmlns:a14="http://schemas.microsoft.com/office/drawing/2010/main" val="0"/>
              </a:ext>
            </a:extLst>
          </a:blip>
          <a:srcRect l="12080" t="18019" r="4698" b="37186"/>
          <a:stretch>
            <a:fillRect/>
          </a:stretch>
        </p:blipFill>
        <p:spPr bwMode="auto">
          <a:xfrm>
            <a:off x="2968439" y="2246857"/>
            <a:ext cx="2078278" cy="1459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13222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Pedagogical focus</a:t>
            </a:r>
            <a:endParaRPr lang="en-US" dirty="0"/>
          </a:p>
        </p:txBody>
      </p:sp>
      <p:sp>
        <p:nvSpPr>
          <p:cNvPr id="3" name="Content Placeholder 2"/>
          <p:cNvSpPr>
            <a:spLocks noGrp="1"/>
          </p:cNvSpPr>
          <p:nvPr>
            <p:ph sz="quarter" idx="13"/>
          </p:nvPr>
        </p:nvSpPr>
        <p:spPr>
          <a:xfrm>
            <a:off x="274320" y="851128"/>
            <a:ext cx="8595360" cy="5833690"/>
          </a:xfrm>
        </p:spPr>
        <p:txBody>
          <a:bodyPr>
            <a:normAutofit fontScale="92500" lnSpcReduction="10000"/>
          </a:bodyPr>
          <a:lstStyle/>
          <a:p>
            <a:r>
              <a:rPr lang="en-US" dirty="0" smtClean="0"/>
              <a:t>The approach emphasis includes:</a:t>
            </a:r>
          </a:p>
          <a:p>
            <a:pPr marL="514350" indent="-514350">
              <a:buAutoNum type="arabicPeriod"/>
            </a:pPr>
            <a:r>
              <a:rPr lang="en-US" dirty="0" smtClean="0"/>
              <a:t>The importance of experiencing first-hand the actual doing of mathematics: exploration, noticing, discovering, wondering, conjecturing, creating, designing, constructing, explaining, understanding, proving, teaching</a:t>
            </a:r>
          </a:p>
          <a:p>
            <a:pPr marL="514350" indent="-514350">
              <a:buAutoNum type="arabicPeriod"/>
            </a:pPr>
            <a:r>
              <a:rPr lang="en-US" dirty="0" smtClean="0"/>
              <a:t>Resisting the tradition of accepting on authority the definitions and understandings of geometric objects</a:t>
            </a:r>
          </a:p>
          <a:p>
            <a:pPr marL="514350" indent="-514350">
              <a:buAutoNum type="arabicPeriod"/>
            </a:pPr>
            <a:r>
              <a:rPr lang="en-US" dirty="0" smtClean="0"/>
              <a:t>Resisting the temptation to use GeoGebra just to illustrate geometric facts with pretty figures or flashy simulations</a:t>
            </a:r>
          </a:p>
          <a:p>
            <a:pPr marL="514350" indent="-514350">
              <a:buAutoNum type="arabicPeriod"/>
            </a:pPr>
            <a:r>
              <a:rPr lang="en-US" dirty="0" smtClean="0"/>
              <a:t>Guiding teachers and students to design their own constructions, including the definition of custom tools</a:t>
            </a:r>
          </a:p>
          <a:p>
            <a:pPr marL="514350" indent="-514350">
              <a:buAutoNum type="arabicPeriod"/>
            </a:pPr>
            <a:r>
              <a:rPr lang="en-US" dirty="0" smtClean="0"/>
              <a:t>Emphasizing the role of dependencies in dynamic geometry</a:t>
            </a:r>
          </a:p>
        </p:txBody>
      </p:sp>
    </p:spTree>
    <p:extLst>
      <p:ext uri="{BB962C8B-B14F-4D97-AF65-F5344CB8AC3E}">
        <p14:creationId xmlns:p14="http://schemas.microsoft.com/office/powerpoint/2010/main" val="28308180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Beginning topics</a:t>
            </a:r>
            <a:endParaRPr lang="en-US" dirty="0"/>
          </a:p>
        </p:txBody>
      </p:sp>
      <p:sp>
        <p:nvSpPr>
          <p:cNvPr id="3" name="Content Placeholder 2"/>
          <p:cNvSpPr>
            <a:spLocks noGrp="1"/>
          </p:cNvSpPr>
          <p:nvPr>
            <p:ph sz="quarter" idx="13"/>
          </p:nvPr>
        </p:nvSpPr>
        <p:spPr>
          <a:xfrm>
            <a:off x="274320" y="1373908"/>
            <a:ext cx="8595360" cy="4862299"/>
          </a:xfrm>
        </p:spPr>
        <p:txBody>
          <a:bodyPr/>
          <a:lstStyle/>
          <a:p>
            <a:pPr marL="514350" indent="-514350">
              <a:buAutoNum type="arabicPeriod"/>
            </a:pPr>
            <a:r>
              <a:rPr lang="en-US" dirty="0" smtClean="0"/>
              <a:t>Warm up – login and create points</a:t>
            </a:r>
          </a:p>
          <a:p>
            <a:pPr marL="514350" indent="-514350">
              <a:buAutoNum type="arabicPeriod"/>
            </a:pPr>
            <a:r>
              <a:rPr lang="en-US" dirty="0" smtClean="0"/>
              <a:t>Messing with dynamic geometry – dragging points; copying &amp; adding segment lengths</a:t>
            </a:r>
          </a:p>
          <a:p>
            <a:pPr marL="514350" indent="-514350">
              <a:buAutoNum type="arabicPeriod"/>
            </a:pPr>
            <a:r>
              <a:rPr lang="en-US" dirty="0" smtClean="0"/>
              <a:t>Visualizing Thales’ and Pythagoras’ theorems</a:t>
            </a:r>
          </a:p>
          <a:p>
            <a:pPr marL="514350" indent="-514350">
              <a:buAutoNum type="arabicPeriod"/>
            </a:pPr>
            <a:r>
              <a:rPr lang="en-US" dirty="0" smtClean="0"/>
              <a:t>Constructing equilateral triangles</a:t>
            </a:r>
          </a:p>
          <a:p>
            <a:pPr marL="514350" indent="-514350">
              <a:buAutoNum type="arabicPeriod"/>
            </a:pPr>
            <a:r>
              <a:rPr lang="en-US" dirty="0" smtClean="0"/>
              <a:t>Programming custom tools: perpendicular lines, parallel lines, equilateral triangles</a:t>
            </a:r>
          </a:p>
          <a:p>
            <a:pPr marL="514350" indent="-514350">
              <a:buAutoNum type="arabicPeriod"/>
            </a:pPr>
            <a:r>
              <a:rPr lang="en-US" dirty="0" smtClean="0"/>
              <a:t>Finding 8 centers of triangles – challenge: Euler’s segment and the nine-point circle of a triangle</a:t>
            </a:r>
            <a:endParaRPr lang="en-US" dirty="0"/>
          </a:p>
        </p:txBody>
      </p:sp>
    </p:spTree>
    <p:extLst>
      <p:ext uri="{BB962C8B-B14F-4D97-AF65-F5344CB8AC3E}">
        <p14:creationId xmlns:p14="http://schemas.microsoft.com/office/powerpoint/2010/main" val="4109439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277" y="863029"/>
            <a:ext cx="8766267" cy="5128859"/>
          </a:xfrm>
          <a:prstGeom prst="rect">
            <a:avLst/>
          </a:prstGeom>
        </p:spPr>
      </p:pic>
    </p:spTree>
    <p:extLst>
      <p:ext uri="{BB962C8B-B14F-4D97-AF65-F5344CB8AC3E}">
        <p14:creationId xmlns:p14="http://schemas.microsoft.com/office/powerpoint/2010/main" val="10988768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Intermediate topics</a:t>
            </a:r>
            <a:endParaRPr lang="en-US" dirty="0"/>
          </a:p>
        </p:txBody>
      </p:sp>
      <p:sp>
        <p:nvSpPr>
          <p:cNvPr id="3" name="Content Placeholder 2"/>
          <p:cNvSpPr>
            <a:spLocks noGrp="1"/>
          </p:cNvSpPr>
          <p:nvPr>
            <p:ph sz="quarter" idx="13"/>
          </p:nvPr>
        </p:nvSpPr>
        <p:spPr>
          <a:xfrm>
            <a:off x="274320" y="1512454"/>
            <a:ext cx="8595360" cy="4723753"/>
          </a:xfrm>
        </p:spPr>
        <p:txBody>
          <a:bodyPr/>
          <a:lstStyle/>
          <a:p>
            <a:r>
              <a:rPr lang="en-US" dirty="0" smtClean="0"/>
              <a:t>7. Rigid transformations, symmetry, proof of area of a triangle</a:t>
            </a:r>
          </a:p>
          <a:p>
            <a:r>
              <a:rPr lang="en-US" dirty="0" smtClean="0"/>
              <a:t>8. Exploring angles of triangles and similar triangles</a:t>
            </a:r>
          </a:p>
          <a:p>
            <a:r>
              <a:rPr lang="en-US" dirty="0" smtClean="0"/>
              <a:t>9. Visualizing congruent triangles</a:t>
            </a:r>
          </a:p>
          <a:p>
            <a:r>
              <a:rPr lang="en-US" dirty="0" smtClean="0"/>
              <a:t>10. Solving typical geometry problems</a:t>
            </a:r>
          </a:p>
          <a:p>
            <a:r>
              <a:rPr lang="en-US" dirty="0" smtClean="0"/>
              <a:t>11. Constructing inscribed triangles &amp; polygons</a:t>
            </a:r>
          </a:p>
          <a:p>
            <a:r>
              <a:rPr lang="en-US" dirty="0" smtClean="0"/>
              <a:t>12. Building a hierarchy of kinds of triangles</a:t>
            </a:r>
            <a:endParaRPr lang="en-US" dirty="0"/>
          </a:p>
        </p:txBody>
      </p:sp>
    </p:spTree>
    <p:extLst>
      <p:ext uri="{BB962C8B-B14F-4D97-AF65-F5344CB8AC3E}">
        <p14:creationId xmlns:p14="http://schemas.microsoft.com/office/powerpoint/2010/main" val="7212464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6-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288" y="3168017"/>
            <a:ext cx="7596084" cy="3591351"/>
          </a:xfrm>
          <a:prstGeom prst="rect">
            <a:avLst/>
          </a:prstGeom>
        </p:spPr>
      </p:pic>
      <p:pic>
        <p:nvPicPr>
          <p:cNvPr id="4" name="Content Placeholder 3" descr="9-f.tiff"/>
          <p:cNvPicPr>
            <a:picLocks noGrp="1" noChangeAspect="1"/>
          </p:cNvPicPr>
          <p:nvPr>
            <p:ph sz="quarter" idx="13"/>
          </p:nvPr>
        </p:nvPicPr>
        <p:blipFill>
          <a:blip r:embed="rId4">
            <a:extLst>
              <a:ext uri="{28A0092B-C50C-407E-A947-70E740481C1C}">
                <a14:useLocalDpi xmlns:a14="http://schemas.microsoft.com/office/drawing/2010/main" val="0"/>
              </a:ext>
            </a:extLst>
          </a:blip>
          <a:srcRect l="2209" r="2209"/>
          <a:stretch>
            <a:fillRect/>
          </a:stretch>
        </p:blipFill>
        <p:spPr>
          <a:xfrm>
            <a:off x="169351" y="99114"/>
            <a:ext cx="5841017" cy="3445223"/>
          </a:xfrm>
        </p:spPr>
      </p:pic>
    </p:spTree>
    <p:extLst>
      <p:ext uri="{BB962C8B-B14F-4D97-AF65-F5344CB8AC3E}">
        <p14:creationId xmlns:p14="http://schemas.microsoft.com/office/powerpoint/2010/main" val="6300238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Advanced topics</a:t>
            </a:r>
            <a:endParaRPr lang="en-US" dirty="0"/>
          </a:p>
        </p:txBody>
      </p:sp>
      <p:sp>
        <p:nvSpPr>
          <p:cNvPr id="3" name="Content Placeholder 2"/>
          <p:cNvSpPr>
            <a:spLocks noGrp="1"/>
          </p:cNvSpPr>
          <p:nvPr>
            <p:ph sz="quarter" idx="13"/>
          </p:nvPr>
        </p:nvSpPr>
        <p:spPr>
          <a:xfrm>
            <a:off x="274320" y="1454726"/>
            <a:ext cx="8595360" cy="4781481"/>
          </a:xfrm>
        </p:spPr>
        <p:txBody>
          <a:bodyPr/>
          <a:lstStyle/>
          <a:p>
            <a:r>
              <a:rPr lang="en-US" dirty="0" smtClean="0"/>
              <a:t>13. Constructing a square and other quadrilaterals</a:t>
            </a:r>
          </a:p>
          <a:p>
            <a:r>
              <a:rPr lang="en-US" dirty="0" smtClean="0"/>
              <a:t>14. Building the hierarchy of quadrilaterals</a:t>
            </a:r>
          </a:p>
          <a:p>
            <a:r>
              <a:rPr lang="en-US" dirty="0" smtClean="0"/>
              <a:t>15. Constructing a tangent geometrically and using the GeoGebra algebra interface</a:t>
            </a:r>
          </a:p>
          <a:p>
            <a:r>
              <a:rPr lang="en-US" dirty="0" smtClean="0"/>
              <a:t>16. Proving incenter properties and Euler segment properties with constructed dependencies</a:t>
            </a:r>
          </a:p>
          <a:p>
            <a:r>
              <a:rPr lang="en-US" dirty="0" smtClean="0"/>
              <a:t>17. Modeling a factory workflow with systems of rigid transformations</a:t>
            </a:r>
          </a:p>
          <a:p>
            <a:r>
              <a:rPr lang="en-US" dirty="0" smtClean="0"/>
              <a:t>18. Exploring taxicab transformational geometry</a:t>
            </a:r>
            <a:endParaRPr lang="en-US" dirty="0"/>
          </a:p>
        </p:txBody>
      </p:sp>
    </p:spTree>
    <p:extLst>
      <p:ext uri="{BB962C8B-B14F-4D97-AF65-F5344CB8AC3E}">
        <p14:creationId xmlns:p14="http://schemas.microsoft.com/office/powerpoint/2010/main" val="27756851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3-a.tiff"/>
          <p:cNvPicPr>
            <a:picLocks noGrp="1" noChangeAspect="1"/>
          </p:cNvPicPr>
          <p:nvPr>
            <p:ph sz="quarter" idx="13"/>
          </p:nvPr>
        </p:nvPicPr>
        <p:blipFill>
          <a:blip r:embed="rId3">
            <a:extLst>
              <a:ext uri="{28A0092B-C50C-407E-A947-70E740481C1C}">
                <a14:useLocalDpi xmlns:a14="http://schemas.microsoft.com/office/drawing/2010/main" val="0"/>
              </a:ext>
            </a:extLst>
          </a:blip>
          <a:srcRect l="3400" r="3400"/>
          <a:stretch>
            <a:fillRect/>
          </a:stretch>
        </p:blipFill>
        <p:spPr>
          <a:xfrm>
            <a:off x="274320" y="240443"/>
            <a:ext cx="6759996" cy="3776136"/>
          </a:xfrm>
        </p:spPr>
      </p:pic>
      <p:pic>
        <p:nvPicPr>
          <p:cNvPr id="5" name="Picture 4" descr="17-a.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4680" y="3331232"/>
            <a:ext cx="4950775" cy="3288601"/>
          </a:xfrm>
          <a:prstGeom prst="rect">
            <a:avLst/>
          </a:prstGeom>
        </p:spPr>
      </p:pic>
    </p:spTree>
    <p:extLst>
      <p:ext uri="{BB962C8B-B14F-4D97-AF65-F5344CB8AC3E}">
        <p14:creationId xmlns:p14="http://schemas.microsoft.com/office/powerpoint/2010/main" val="31219413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4372" y="431251"/>
            <a:ext cx="6039703" cy="622528"/>
          </a:xfrm>
        </p:spPr>
        <p:txBody>
          <a:bodyPr>
            <a:normAutofit fontScale="90000"/>
          </a:bodyPr>
          <a:lstStyle/>
          <a:p>
            <a:r>
              <a:rPr lang="en-US" dirty="0" smtClean="0"/>
              <a:t>11. Design</a:t>
            </a:r>
            <a:r>
              <a:rPr lang="en-US" dirty="0"/>
              <a:t>-based research of human-centered </a:t>
            </a:r>
            <a:r>
              <a:rPr lang="en-US" dirty="0" smtClean="0"/>
              <a:t>geometry</a:t>
            </a:r>
            <a:endParaRPr lang="en-US" dirty="0"/>
          </a:p>
        </p:txBody>
      </p:sp>
      <p:sp>
        <p:nvSpPr>
          <p:cNvPr id="3" name="Content Placeholder 2"/>
          <p:cNvSpPr>
            <a:spLocks noGrp="1"/>
          </p:cNvSpPr>
          <p:nvPr>
            <p:ph sz="quarter" idx="13"/>
          </p:nvPr>
        </p:nvSpPr>
        <p:spPr>
          <a:xfrm>
            <a:off x="274320" y="1411690"/>
            <a:ext cx="8595360" cy="5654130"/>
          </a:xfrm>
        </p:spPr>
        <p:txBody>
          <a:bodyPr>
            <a:normAutofit fontScale="77500" lnSpcReduction="20000"/>
          </a:bodyPr>
          <a:lstStyle/>
          <a:p>
            <a:r>
              <a:rPr lang="en-US" dirty="0" smtClean="0"/>
              <a:t>Discover: The curricular topics guide student teams and teacher teams to discover dependencies in dynamic-geometric figures</a:t>
            </a:r>
          </a:p>
          <a:p>
            <a:endParaRPr lang="en-US" dirty="0" smtClean="0"/>
          </a:p>
          <a:p>
            <a:r>
              <a:rPr lang="en-US" dirty="0"/>
              <a:t>Create: The curricular topics guide student teams and teacher teams to </a:t>
            </a:r>
            <a:r>
              <a:rPr lang="en-US" dirty="0" smtClean="0"/>
              <a:t>creatively design and construct dependencies </a:t>
            </a:r>
            <a:r>
              <a:rPr lang="en-US" dirty="0"/>
              <a:t>in dynamic-geometric </a:t>
            </a:r>
            <a:r>
              <a:rPr lang="en-US" dirty="0" smtClean="0"/>
              <a:t>figures</a:t>
            </a:r>
          </a:p>
          <a:p>
            <a:endParaRPr lang="en-US" dirty="0" smtClean="0"/>
          </a:p>
          <a:p>
            <a:r>
              <a:rPr lang="en-US" dirty="0" smtClean="0"/>
              <a:t>Understand, explain, prove: Students and teachers  learn to view geometric truths in terms of constructed dependencies. They begin to see the causality of the world as human/social creative-discovery involving designed dependencies</a:t>
            </a:r>
          </a:p>
          <a:p>
            <a:endParaRPr lang="en-US" dirty="0"/>
          </a:p>
          <a:p>
            <a:r>
              <a:rPr lang="en-US" dirty="0" smtClean="0"/>
              <a:t>The VMT Project evolves its pedagogical approach through iterative analysis of interactions among teams of researchers or teachers or students using the technology and resources. The research process is reflected in its publications and presentations.</a:t>
            </a:r>
          </a:p>
        </p:txBody>
      </p:sp>
    </p:spTree>
    <p:extLst>
      <p:ext uri="{BB962C8B-B14F-4D97-AF65-F5344CB8AC3E}">
        <p14:creationId xmlns:p14="http://schemas.microsoft.com/office/powerpoint/2010/main" val="19330926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Translating from clay tablets to iPad tablets</a:t>
            </a:r>
            <a:endParaRPr lang="en-US" dirty="0"/>
          </a:p>
        </p:txBody>
      </p:sp>
      <p:pic>
        <p:nvPicPr>
          <p:cNvPr id="4" name="Content Placeholder 3" descr="Untitled1.jpg"/>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r="118"/>
          <a:stretch/>
        </p:blipFill>
        <p:spPr>
          <a:xfrm>
            <a:off x="519547" y="851130"/>
            <a:ext cx="4479635" cy="2407998"/>
          </a:xfrm>
        </p:spPr>
      </p:pic>
      <p:pic>
        <p:nvPicPr>
          <p:cNvPr id="5" name="Content Placeholder 3" descr="d1a.tiff"/>
          <p:cNvPicPr>
            <a:picLocks noChangeAspect="1"/>
          </p:cNvPicPr>
          <p:nvPr/>
        </p:nvPicPr>
        <p:blipFill>
          <a:blip r:embed="rId4">
            <a:extLst>
              <a:ext uri="{28A0092B-C50C-407E-A947-70E740481C1C}">
                <a14:useLocalDpi xmlns:a14="http://schemas.microsoft.com/office/drawing/2010/main" val="0"/>
              </a:ext>
            </a:extLst>
          </a:blip>
          <a:srcRect t="11703" b="11703"/>
          <a:stretch>
            <a:fillRect/>
          </a:stretch>
        </p:blipFill>
        <p:spPr bwMode="auto">
          <a:xfrm>
            <a:off x="3345729" y="3409219"/>
            <a:ext cx="5371089" cy="3365116"/>
          </a:xfrm>
          <a:prstGeom prst="rect">
            <a:avLst/>
          </a:prstGeom>
        </p:spPr>
      </p:pic>
    </p:spTree>
    <p:extLst>
      <p:ext uri="{BB962C8B-B14F-4D97-AF65-F5344CB8AC3E}">
        <p14:creationId xmlns:p14="http://schemas.microsoft.com/office/powerpoint/2010/main" val="31409159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549275" y="107950"/>
            <a:ext cx="7494588" cy="579438"/>
          </a:xfrm>
        </p:spPr>
        <p:txBody>
          <a:bodyPr>
            <a:normAutofit fontScale="90000"/>
          </a:bodyPr>
          <a:lstStyle/>
          <a:p>
            <a:pPr eaLnBrk="1" hangingPunct="1"/>
            <a:r>
              <a:rPr lang="en-US">
                <a:latin typeface="Chalkboard SE" charset="0"/>
              </a:rPr>
              <a:t> </a:t>
            </a:r>
          </a:p>
        </p:txBody>
      </p:sp>
      <p:pic>
        <p:nvPicPr>
          <p:cNvPr id="20482" name="Picture 5" descr="svmt.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90900" y="2209800"/>
            <a:ext cx="25971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7" descr="te.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11913" y="993775"/>
            <a:ext cx="237648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1" descr="gc.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4338" y="998538"/>
            <a:ext cx="2600325" cy="563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14"/>
          <p:cNvSpPr txBox="1">
            <a:spLocks noChangeArrowheads="1"/>
          </p:cNvSpPr>
          <p:nvPr/>
        </p:nvSpPr>
        <p:spPr bwMode="auto">
          <a:xfrm>
            <a:off x="1156812" y="107950"/>
            <a:ext cx="6887051"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News Gothic MT" charset="0"/>
                <a:ea typeface="ＭＳ Ｐゴシック" charset="0"/>
                <a:cs typeface="ＭＳ Ｐゴシック" charset="0"/>
              </a:defRPr>
            </a:lvl1pPr>
            <a:lvl2pPr marL="742950" indent="-285750" eaLnBrk="0" hangingPunct="0">
              <a:defRPr sz="2400">
                <a:solidFill>
                  <a:schemeClr val="tx1"/>
                </a:solidFill>
                <a:latin typeface="News Gothic MT" charset="0"/>
                <a:ea typeface="ＭＳ Ｐゴシック" charset="0"/>
              </a:defRPr>
            </a:lvl2pPr>
            <a:lvl3pPr marL="1143000" indent="-228600" eaLnBrk="0" hangingPunct="0">
              <a:defRPr sz="2400">
                <a:solidFill>
                  <a:schemeClr val="tx1"/>
                </a:solidFill>
                <a:latin typeface="News Gothic MT" charset="0"/>
                <a:ea typeface="ＭＳ Ｐゴシック" charset="0"/>
              </a:defRPr>
            </a:lvl3pPr>
            <a:lvl4pPr marL="1600200" indent="-228600" eaLnBrk="0" hangingPunct="0">
              <a:defRPr sz="2400">
                <a:solidFill>
                  <a:schemeClr val="tx1"/>
                </a:solidFill>
                <a:latin typeface="News Gothic MT" charset="0"/>
                <a:ea typeface="ＭＳ Ｐゴシック" charset="0"/>
              </a:defRPr>
            </a:lvl4pPr>
            <a:lvl5pPr marL="2057400" indent="-228600" eaLnBrk="0" hangingPunct="0">
              <a:defRPr sz="2400">
                <a:solidFill>
                  <a:schemeClr val="tx1"/>
                </a:solidFill>
                <a:latin typeface="News Gothic MT" charset="0"/>
                <a:ea typeface="ＭＳ Ｐゴシック" charset="0"/>
              </a:defRPr>
            </a:lvl5pPr>
            <a:lvl6pPr marL="2514600" indent="-228600" eaLnBrk="0" fontAlgn="base" hangingPunct="0">
              <a:spcBef>
                <a:spcPct val="0"/>
              </a:spcBef>
              <a:spcAft>
                <a:spcPct val="0"/>
              </a:spcAft>
              <a:defRPr sz="2400">
                <a:solidFill>
                  <a:schemeClr val="tx1"/>
                </a:solidFill>
                <a:latin typeface="News Gothic MT" charset="0"/>
                <a:ea typeface="ＭＳ Ｐゴシック" charset="0"/>
              </a:defRPr>
            </a:lvl6pPr>
            <a:lvl7pPr marL="2971800" indent="-228600" eaLnBrk="0" fontAlgn="base" hangingPunct="0">
              <a:spcBef>
                <a:spcPct val="0"/>
              </a:spcBef>
              <a:spcAft>
                <a:spcPct val="0"/>
              </a:spcAft>
              <a:defRPr sz="2400">
                <a:solidFill>
                  <a:schemeClr val="tx1"/>
                </a:solidFill>
                <a:latin typeface="News Gothic MT" charset="0"/>
                <a:ea typeface="ＭＳ Ｐゴシック" charset="0"/>
              </a:defRPr>
            </a:lvl7pPr>
            <a:lvl8pPr marL="3429000" indent="-228600" eaLnBrk="0" fontAlgn="base" hangingPunct="0">
              <a:spcBef>
                <a:spcPct val="0"/>
              </a:spcBef>
              <a:spcAft>
                <a:spcPct val="0"/>
              </a:spcAft>
              <a:defRPr sz="2400">
                <a:solidFill>
                  <a:schemeClr val="tx1"/>
                </a:solidFill>
                <a:latin typeface="News Gothic MT" charset="0"/>
                <a:ea typeface="ＭＳ Ｐゴシック" charset="0"/>
              </a:defRPr>
            </a:lvl8pPr>
            <a:lvl9pPr marL="3886200" indent="-228600" eaLnBrk="0" fontAlgn="base" hangingPunct="0">
              <a:spcBef>
                <a:spcPct val="0"/>
              </a:spcBef>
              <a:spcAft>
                <a:spcPct val="0"/>
              </a:spcAft>
              <a:defRPr sz="2400">
                <a:solidFill>
                  <a:schemeClr val="tx1"/>
                </a:solidFill>
                <a:latin typeface="News Gothic MT" charset="0"/>
                <a:ea typeface="ＭＳ Ｐゴシック" charset="0"/>
              </a:defRPr>
            </a:lvl9pPr>
          </a:lstStyle>
          <a:p>
            <a:pPr eaLnBrk="1" hangingPunct="1"/>
            <a:r>
              <a:rPr lang="en-US" sz="3600" dirty="0">
                <a:solidFill>
                  <a:srgbClr val="660066"/>
                </a:solidFill>
                <a:latin typeface="Chalkboard SE Bold" charset="0"/>
                <a:cs typeface="Chalkboard SE Bold" charset="0"/>
              </a:rPr>
              <a:t>The Virtual Math Teams Trilogy</a:t>
            </a:r>
          </a:p>
        </p:txBody>
      </p:sp>
      <p:pic>
        <p:nvPicPr>
          <p:cNvPr id="20486" name="Picture 17" descr="vmt logo.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75100" y="914400"/>
            <a:ext cx="1414463"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euclid_cover.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2968" y="1853573"/>
            <a:ext cx="1497024" cy="1773397"/>
          </a:xfrm>
          <a:prstGeom prst="rect">
            <a:avLst/>
          </a:prstGeom>
        </p:spPr>
      </p:pic>
    </p:spTree>
    <p:extLst>
      <p:ext uri="{BB962C8B-B14F-4D97-AF65-F5344CB8AC3E}">
        <p14:creationId xmlns:p14="http://schemas.microsoft.com/office/powerpoint/2010/main" val="16649160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113" y="105359"/>
            <a:ext cx="2715563" cy="623887"/>
          </a:xfrm>
        </p:spPr>
        <p:txBody>
          <a:bodyPr>
            <a:normAutofit/>
          </a:bodyPr>
          <a:lstStyle/>
          <a:p>
            <a:pPr>
              <a:defRPr/>
            </a:pPr>
            <a:r>
              <a:rPr lang="en-US" sz="2400" dirty="0" smtClean="0">
                <a:latin typeface="Apple Chancery"/>
                <a:cs typeface="Apple Chancery"/>
              </a:rPr>
              <a:t>For further info…</a:t>
            </a:r>
            <a:endParaRPr lang="en-US" sz="2400" dirty="0">
              <a:latin typeface="Apple Chancery"/>
              <a:cs typeface="Apple Chancery"/>
            </a:endParaRPr>
          </a:p>
        </p:txBody>
      </p:sp>
      <p:sp>
        <p:nvSpPr>
          <p:cNvPr id="3" name="Content Placeholder 2"/>
          <p:cNvSpPr>
            <a:spLocks noGrp="1"/>
          </p:cNvSpPr>
          <p:nvPr>
            <p:ph sz="quarter" idx="13"/>
          </p:nvPr>
        </p:nvSpPr>
        <p:spPr>
          <a:xfrm>
            <a:off x="2432050" y="904875"/>
            <a:ext cx="6254112" cy="5953125"/>
          </a:xfrm>
        </p:spPr>
        <p:txBody>
          <a:bodyPr>
            <a:normAutofit fontScale="85000" lnSpcReduction="10000"/>
          </a:bodyPr>
          <a:lstStyle/>
          <a:p>
            <a:pPr marL="0" indent="0">
              <a:lnSpc>
                <a:spcPct val="120000"/>
              </a:lnSpc>
              <a:spcBef>
                <a:spcPts val="0"/>
              </a:spcBef>
              <a:buFont typeface="Arial" charset="0"/>
              <a:buNone/>
              <a:defRPr/>
            </a:pPr>
            <a:r>
              <a:rPr lang="en-US" sz="2800" b="0" dirty="0" smtClean="0"/>
              <a:t>Email:</a:t>
            </a:r>
          </a:p>
          <a:p>
            <a:pPr marL="171450" lvl="1" indent="0">
              <a:lnSpc>
                <a:spcPct val="120000"/>
              </a:lnSpc>
              <a:spcBef>
                <a:spcPts val="0"/>
              </a:spcBef>
              <a:buNone/>
              <a:defRPr/>
            </a:pPr>
            <a:r>
              <a:rPr lang="en-US" sz="2800" dirty="0" smtClean="0"/>
              <a:t>	</a:t>
            </a:r>
            <a:r>
              <a:rPr lang="en-US" sz="2800" b="1" dirty="0" smtClean="0"/>
              <a:t>Gerry@GerryStahl.net</a:t>
            </a:r>
          </a:p>
          <a:p>
            <a:pPr marL="0" indent="0">
              <a:lnSpc>
                <a:spcPct val="120000"/>
              </a:lnSpc>
              <a:spcBef>
                <a:spcPts val="0"/>
              </a:spcBef>
              <a:buFont typeface="Arial" charset="0"/>
              <a:buNone/>
              <a:defRPr/>
            </a:pPr>
            <a:r>
              <a:rPr lang="en-US" sz="2800" b="0" dirty="0" smtClean="0"/>
              <a:t>Website</a:t>
            </a:r>
            <a:r>
              <a:rPr lang="en-US" sz="2800" b="0" dirty="0"/>
              <a:t>:</a:t>
            </a:r>
            <a:endParaRPr lang="en-US" sz="2800" b="0" dirty="0" smtClean="0"/>
          </a:p>
          <a:p>
            <a:pPr marL="0" indent="0">
              <a:lnSpc>
                <a:spcPct val="120000"/>
              </a:lnSpc>
              <a:spcBef>
                <a:spcPts val="0"/>
              </a:spcBef>
              <a:buFont typeface="Arial" charset="0"/>
              <a:buNone/>
              <a:defRPr/>
            </a:pPr>
            <a:r>
              <a:rPr lang="en-US" sz="2800" dirty="0"/>
              <a:t>	</a:t>
            </a:r>
            <a:r>
              <a:rPr lang="en-US" sz="2800" dirty="0" smtClean="0"/>
              <a:t>www.GerryStahl.net	</a:t>
            </a:r>
            <a:endParaRPr lang="en-US" sz="2800" b="0" i="1" dirty="0" smtClean="0"/>
          </a:p>
          <a:p>
            <a:pPr marL="0" indent="0">
              <a:lnSpc>
                <a:spcPct val="120000"/>
              </a:lnSpc>
              <a:spcBef>
                <a:spcPts val="0"/>
              </a:spcBef>
              <a:buFont typeface="Arial" charset="0"/>
              <a:buNone/>
              <a:defRPr/>
            </a:pPr>
            <a:r>
              <a:rPr lang="en-US" sz="2800" b="0" i="1" dirty="0" smtClean="0"/>
              <a:t>Topics in Dynamic Geometry for VMT:</a:t>
            </a:r>
          </a:p>
          <a:p>
            <a:pPr marL="0" indent="0">
              <a:lnSpc>
                <a:spcPct val="120000"/>
              </a:lnSpc>
              <a:spcBef>
                <a:spcPts val="0"/>
              </a:spcBef>
              <a:buFont typeface="Arial" charset="0"/>
              <a:buNone/>
              <a:defRPr/>
            </a:pPr>
            <a:r>
              <a:rPr lang="en-US" sz="2800" dirty="0" smtClean="0"/>
              <a:t>	www.GerryStahl.net/elibrary/topics</a:t>
            </a:r>
            <a:endParaRPr lang="en-US" sz="2800" i="1" dirty="0" smtClean="0"/>
          </a:p>
          <a:p>
            <a:pPr marL="0" indent="0">
              <a:lnSpc>
                <a:spcPct val="120000"/>
              </a:lnSpc>
              <a:spcBef>
                <a:spcPts val="0"/>
              </a:spcBef>
              <a:buFont typeface="Arial" charset="0"/>
              <a:buNone/>
              <a:defRPr/>
            </a:pPr>
            <a:r>
              <a:rPr lang="en-US" sz="2800" b="0" i="1" dirty="0" smtClean="0"/>
              <a:t>Translating Euclid:</a:t>
            </a:r>
            <a:endParaRPr lang="en-US" sz="2800" b="0" i="1" dirty="0"/>
          </a:p>
          <a:p>
            <a:pPr marL="171450" lvl="1" indent="0">
              <a:lnSpc>
                <a:spcPct val="120000"/>
              </a:lnSpc>
              <a:spcBef>
                <a:spcPts val="0"/>
              </a:spcBef>
              <a:buNone/>
              <a:defRPr/>
            </a:pPr>
            <a:r>
              <a:rPr lang="en-US" sz="2800" dirty="0" smtClean="0"/>
              <a:t>	</a:t>
            </a:r>
            <a:r>
              <a:rPr lang="en-US" sz="2800" b="1" dirty="0" smtClean="0"/>
              <a:t>www.GerryStahl.net/elibrary/</a:t>
            </a:r>
            <a:r>
              <a:rPr lang="en-US" sz="2800" b="1" dirty="0" err="1" smtClean="0"/>
              <a:t>euclid</a:t>
            </a:r>
            <a:endParaRPr lang="en-US" sz="2800" b="1" i="1" dirty="0" smtClean="0"/>
          </a:p>
          <a:p>
            <a:pPr marL="0" indent="0">
              <a:lnSpc>
                <a:spcPct val="120000"/>
              </a:lnSpc>
              <a:spcBef>
                <a:spcPts val="0"/>
              </a:spcBef>
              <a:buFont typeface="Arial" charset="0"/>
              <a:buNone/>
              <a:defRPr/>
            </a:pPr>
            <a:r>
              <a:rPr lang="en-US" sz="2800" b="0" i="1" dirty="0" smtClean="0"/>
              <a:t>Studying Virtual Math Teams:</a:t>
            </a:r>
          </a:p>
          <a:p>
            <a:pPr marL="0" indent="0">
              <a:lnSpc>
                <a:spcPct val="120000"/>
              </a:lnSpc>
              <a:spcBef>
                <a:spcPts val="0"/>
              </a:spcBef>
              <a:buFont typeface="Arial" charset="0"/>
              <a:buNone/>
              <a:defRPr/>
            </a:pPr>
            <a:r>
              <a:rPr lang="en-US" sz="2800" dirty="0" smtClean="0"/>
              <a:t>	www.GerryStahl.net/elibrary/</a:t>
            </a:r>
            <a:r>
              <a:rPr lang="en-US" sz="2800" dirty="0" err="1" smtClean="0"/>
              <a:t>svmt</a:t>
            </a:r>
            <a:endParaRPr lang="en-US" sz="2800" b="0" i="1" dirty="0" smtClean="0"/>
          </a:p>
          <a:p>
            <a:pPr marL="0" indent="0">
              <a:lnSpc>
                <a:spcPct val="120000"/>
              </a:lnSpc>
              <a:spcBef>
                <a:spcPts val="0"/>
              </a:spcBef>
              <a:buFont typeface="Arial" charset="0"/>
              <a:buNone/>
              <a:defRPr/>
            </a:pPr>
            <a:r>
              <a:rPr lang="en-US" sz="2800" b="0" i="1" dirty="0" smtClean="0"/>
              <a:t>Group Cognition:</a:t>
            </a:r>
          </a:p>
          <a:p>
            <a:pPr marL="171450" lvl="1" indent="0">
              <a:lnSpc>
                <a:spcPct val="120000"/>
              </a:lnSpc>
              <a:spcBef>
                <a:spcPts val="0"/>
              </a:spcBef>
              <a:buNone/>
              <a:defRPr/>
            </a:pPr>
            <a:r>
              <a:rPr lang="en-US" sz="2800" dirty="0" smtClean="0"/>
              <a:t>	</a:t>
            </a:r>
            <a:r>
              <a:rPr lang="en-US" sz="2800" b="1" dirty="0" smtClean="0"/>
              <a:t>www.GerryStahl.net/elibrary/</a:t>
            </a:r>
            <a:r>
              <a:rPr lang="en-US" sz="2800" b="1" dirty="0" err="1" smtClean="0"/>
              <a:t>gc</a:t>
            </a:r>
            <a:endParaRPr lang="en-US" sz="2800" b="1" dirty="0" smtClean="0"/>
          </a:p>
          <a:p>
            <a:pPr marL="0" indent="0">
              <a:lnSpc>
                <a:spcPct val="120000"/>
              </a:lnSpc>
              <a:spcBef>
                <a:spcPts val="0"/>
              </a:spcBef>
              <a:buFont typeface="Arial" charset="0"/>
              <a:buNone/>
              <a:defRPr/>
            </a:pPr>
            <a:r>
              <a:rPr lang="en-US" sz="2800" b="0" i="1" dirty="0" smtClean="0"/>
              <a:t>Slides:</a:t>
            </a:r>
          </a:p>
          <a:p>
            <a:pPr marL="687387" lvl="4" indent="0">
              <a:lnSpc>
                <a:spcPct val="120000"/>
              </a:lnSpc>
              <a:spcBef>
                <a:spcPts val="0"/>
              </a:spcBef>
              <a:buNone/>
              <a:defRPr/>
            </a:pPr>
            <a:r>
              <a:rPr lang="en-US" sz="2800" b="1" dirty="0" smtClean="0"/>
              <a:t>	</a:t>
            </a:r>
            <a:r>
              <a:rPr lang="en-US" sz="2800" b="1" dirty="0" err="1" smtClean="0"/>
              <a:t>www.GerryStahl.net</a:t>
            </a:r>
            <a:r>
              <a:rPr lang="en-US" sz="2800" b="1" dirty="0" smtClean="0"/>
              <a:t>/pub/</a:t>
            </a:r>
            <a:r>
              <a:rPr lang="en-US" sz="2800" b="1" dirty="0" err="1" smtClean="0"/>
              <a:t>designing.pdf</a:t>
            </a:r>
            <a:endParaRPr lang="en-US" sz="2800" b="1" dirty="0" smtClean="0"/>
          </a:p>
        </p:txBody>
      </p:sp>
      <p:pic>
        <p:nvPicPr>
          <p:cNvPr id="67587" name="Picture 3" descr="topics cover.jpg"/>
          <p:cNvPicPr>
            <a:picLocks noChangeAspect="1"/>
          </p:cNvPicPr>
          <p:nvPr/>
        </p:nvPicPr>
        <p:blipFill>
          <a:blip r:embed="rId2">
            <a:extLst>
              <a:ext uri="{28A0092B-C50C-407E-A947-70E740481C1C}">
                <a14:useLocalDpi xmlns:a14="http://schemas.microsoft.com/office/drawing/2010/main" val="0"/>
              </a:ext>
            </a:extLst>
          </a:blip>
          <a:srcRect l="12080" t="18019" r="4698" b="37186"/>
          <a:stretch>
            <a:fillRect/>
          </a:stretch>
        </p:blipFill>
        <p:spPr bwMode="auto">
          <a:xfrm>
            <a:off x="232167" y="1715766"/>
            <a:ext cx="2078278" cy="1459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88538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Translating </a:t>
            </a:r>
            <a:r>
              <a:rPr lang="en-US" dirty="0"/>
              <a:t>the history of </a:t>
            </a:r>
            <a:r>
              <a:rPr lang="en-US" dirty="0" smtClean="0"/>
              <a:t>geometry</a:t>
            </a:r>
            <a:endParaRPr lang="en-US" dirty="0"/>
          </a:p>
        </p:txBody>
      </p:sp>
      <p:sp>
        <p:nvSpPr>
          <p:cNvPr id="3" name="Content Placeholder 2"/>
          <p:cNvSpPr>
            <a:spLocks noGrp="1"/>
          </p:cNvSpPr>
          <p:nvPr>
            <p:ph sz="quarter" idx="13"/>
          </p:nvPr>
        </p:nvSpPr>
        <p:spPr>
          <a:xfrm>
            <a:off x="274320" y="1062182"/>
            <a:ext cx="8595360" cy="5174026"/>
          </a:xfrm>
        </p:spPr>
        <p:txBody>
          <a:bodyPr/>
          <a:lstStyle/>
          <a:p>
            <a:pPr marL="457200" indent="-457200">
              <a:buFont typeface="Wingdings" charset="2"/>
              <a:buChar char="Ø"/>
            </a:pPr>
            <a:r>
              <a:rPr lang="en-US" dirty="0" smtClean="0"/>
              <a:t>Early Greeks explored using persistent diagrams and specialized text in small, distributed community</a:t>
            </a:r>
          </a:p>
          <a:p>
            <a:pPr marL="457200" indent="-457200">
              <a:buFont typeface="Wingdings" charset="2"/>
              <a:buChar char="Ø"/>
            </a:pPr>
            <a:r>
              <a:rPr lang="en-US" dirty="0" smtClean="0"/>
              <a:t>Euclid systematized a set of postulates that built on each other to construct and prove properties of figures. Established deductive argumentation</a:t>
            </a:r>
          </a:p>
          <a:p>
            <a:pPr marL="457200" indent="-457200">
              <a:buFont typeface="Wingdings" charset="2"/>
              <a:buChar char="Ø"/>
            </a:pPr>
            <a:r>
              <a:rPr lang="en-US" dirty="0" smtClean="0"/>
              <a:t>Successive further bureaucratization of proofs as objective truth</a:t>
            </a:r>
          </a:p>
          <a:p>
            <a:pPr marL="457200" indent="-457200">
              <a:buFont typeface="Wingdings" charset="2"/>
              <a:buChar char="Ø"/>
            </a:pPr>
            <a:r>
              <a:rPr lang="en-US" dirty="0" smtClean="0"/>
              <a:t>Axiomatization and formal logic. Euler extensions. Non-Euclidean geometries</a:t>
            </a:r>
          </a:p>
          <a:p>
            <a:pPr marL="457200" indent="-457200">
              <a:buFont typeface="Wingdings" charset="2"/>
              <a:buChar char="Ø"/>
            </a:pPr>
            <a:r>
              <a:rPr lang="en-US" dirty="0" smtClean="0"/>
              <a:t>Dynamic geometry using computer interface</a:t>
            </a:r>
            <a:endParaRPr lang="en-US" dirty="0"/>
          </a:p>
        </p:txBody>
      </p:sp>
    </p:spTree>
    <p:extLst>
      <p:ext uri="{BB962C8B-B14F-4D97-AF65-F5344CB8AC3E}">
        <p14:creationId xmlns:p14="http://schemas.microsoft.com/office/powerpoint/2010/main" val="9252098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228601"/>
            <a:ext cx="8591550" cy="1122396"/>
          </a:xfrm>
        </p:spPr>
        <p:txBody>
          <a:bodyPr>
            <a:normAutofit fontScale="90000"/>
          </a:bodyPr>
          <a:lstStyle/>
          <a:p>
            <a:r>
              <a:rPr lang="en-US" dirty="0" smtClean="0"/>
              <a:t>3. Understanding </a:t>
            </a:r>
            <a:r>
              <a:rPr lang="en-US" dirty="0"/>
              <a:t>the philosophy of geometry </a:t>
            </a:r>
            <a:r>
              <a:rPr lang="en-US" dirty="0" smtClean="0"/>
              <a:t>knowledge</a:t>
            </a:r>
            <a:endParaRPr lang="en-US" dirty="0"/>
          </a:p>
        </p:txBody>
      </p:sp>
      <p:sp>
        <p:nvSpPr>
          <p:cNvPr id="3" name="Content Placeholder 2"/>
          <p:cNvSpPr>
            <a:spLocks noGrp="1"/>
          </p:cNvSpPr>
          <p:nvPr>
            <p:ph sz="quarter" idx="13"/>
          </p:nvPr>
        </p:nvSpPr>
        <p:spPr>
          <a:xfrm>
            <a:off x="274320" y="1783316"/>
            <a:ext cx="8595360" cy="4452892"/>
          </a:xfrm>
        </p:spPr>
        <p:txBody>
          <a:bodyPr/>
          <a:lstStyle/>
          <a:p>
            <a:pPr marL="457200" indent="-457200">
              <a:buFont typeface="Wingdings" charset="2"/>
              <a:buChar char="Ø"/>
            </a:pPr>
            <a:r>
              <a:rPr lang="en-US" dirty="0" smtClean="0"/>
              <a:t>Alienation of geometric objects from human creators – starting with Plato’s world of ideas</a:t>
            </a:r>
          </a:p>
          <a:p>
            <a:pPr marL="457200" indent="-457200">
              <a:buFont typeface="Wingdings" charset="2"/>
              <a:buChar char="Ø"/>
            </a:pPr>
            <a:r>
              <a:rPr lang="en-US" dirty="0" smtClean="0"/>
              <a:t>Abstraction from the construction process enabled progress, but reified the constructs into other-worldly, mental objects</a:t>
            </a:r>
          </a:p>
          <a:p>
            <a:pPr marL="457200" indent="-457200">
              <a:buFont typeface="Wingdings" charset="2"/>
              <a:buChar char="Ø"/>
            </a:pPr>
            <a:r>
              <a:rPr lang="en-US" dirty="0" smtClean="0"/>
              <a:t>The social construction of geometry was obscured by a focus on individual thought and knowledge; a widespread ideology of individualism</a:t>
            </a:r>
            <a:endParaRPr lang="en-US" dirty="0"/>
          </a:p>
        </p:txBody>
      </p:sp>
    </p:spTree>
    <p:extLst>
      <p:ext uri="{BB962C8B-B14F-4D97-AF65-F5344CB8AC3E}">
        <p14:creationId xmlns:p14="http://schemas.microsoft.com/office/powerpoint/2010/main" val="3362721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4. Mastering </a:t>
            </a:r>
            <a:r>
              <a:rPr lang="en-US" dirty="0"/>
              <a:t>the </a:t>
            </a:r>
            <a:r>
              <a:rPr lang="en-US" dirty="0" smtClean="0"/>
              <a:t>mathematics</a:t>
            </a:r>
            <a:endParaRPr lang="en-US" dirty="0"/>
          </a:p>
        </p:txBody>
      </p:sp>
      <p:sp>
        <p:nvSpPr>
          <p:cNvPr id="3" name="Content Placeholder 2"/>
          <p:cNvSpPr>
            <a:spLocks noGrp="1"/>
          </p:cNvSpPr>
          <p:nvPr>
            <p:ph sz="quarter" idx="13"/>
          </p:nvPr>
        </p:nvSpPr>
        <p:spPr>
          <a:xfrm>
            <a:off x="274320" y="1362364"/>
            <a:ext cx="8595360" cy="4873844"/>
          </a:xfrm>
        </p:spPr>
        <p:txBody>
          <a:bodyPr/>
          <a:lstStyle/>
          <a:p>
            <a:pPr marL="457200" indent="-457200">
              <a:buFont typeface="Wingdings" charset="2"/>
              <a:buChar char="Ø"/>
            </a:pPr>
            <a:r>
              <a:rPr lang="en-US" dirty="0" smtClean="0"/>
              <a:t>Dynamic geometry offers a potential to retrieve the human-centered nature of geometry as a product of creative-discovery</a:t>
            </a:r>
          </a:p>
          <a:p>
            <a:pPr marL="457200" indent="-457200">
              <a:buFont typeface="Wingdings" charset="2"/>
              <a:buChar char="Ø"/>
            </a:pPr>
            <a:r>
              <a:rPr lang="en-US" dirty="0" smtClean="0"/>
              <a:t>Collaborative dynamic geometry offers a potential to retrieve the social nature of geometry as a product of community discourse</a:t>
            </a:r>
          </a:p>
          <a:p>
            <a:pPr marL="457200" indent="-457200">
              <a:buFont typeface="Wingdings" charset="2"/>
              <a:buChar char="Ø"/>
            </a:pPr>
            <a:r>
              <a:rPr lang="en-US" dirty="0" smtClean="0"/>
              <a:t>At the core of dynamic geometry is the concept of </a:t>
            </a:r>
            <a:r>
              <a:rPr lang="en-US" i="1" dirty="0" smtClean="0"/>
              <a:t>dependency</a:t>
            </a:r>
            <a:r>
              <a:rPr lang="en-US" dirty="0" smtClean="0"/>
              <a:t>. Proof can be understood as a consequence of constructed dependencies, based on a dialectic of discovery and creation</a:t>
            </a:r>
          </a:p>
          <a:p>
            <a:endParaRPr lang="en-US" dirty="0"/>
          </a:p>
        </p:txBody>
      </p:sp>
    </p:spTree>
    <p:extLst>
      <p:ext uri="{BB962C8B-B14F-4D97-AF65-F5344CB8AC3E}">
        <p14:creationId xmlns:p14="http://schemas.microsoft.com/office/powerpoint/2010/main" val="2129160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9-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612" y="2910157"/>
            <a:ext cx="5433598" cy="3847959"/>
          </a:xfrm>
          <a:prstGeom prst="rect">
            <a:avLst/>
          </a:prstGeom>
        </p:spPr>
      </p:pic>
      <p:pic>
        <p:nvPicPr>
          <p:cNvPr id="4" name="Content Placeholder 3" descr="2-b.tiff"/>
          <p:cNvPicPr>
            <a:picLocks noGrp="1" noChangeAspect="1"/>
          </p:cNvPicPr>
          <p:nvPr>
            <p:ph sz="quarter" idx="13"/>
          </p:nvPr>
        </p:nvPicPr>
        <p:blipFill rotWithShape="1">
          <a:blip r:embed="rId4">
            <a:extLst>
              <a:ext uri="{28A0092B-C50C-407E-A947-70E740481C1C}">
                <a14:useLocalDpi xmlns:a14="http://schemas.microsoft.com/office/drawing/2010/main" val="0"/>
              </a:ext>
            </a:extLst>
          </a:blip>
          <a:srcRect t="1017" b="1242"/>
          <a:stretch/>
        </p:blipFill>
        <p:spPr>
          <a:xfrm>
            <a:off x="145883" y="0"/>
            <a:ext cx="5091492" cy="3510154"/>
          </a:xfrm>
        </p:spPr>
      </p:pic>
    </p:spTree>
    <p:extLst>
      <p:ext uri="{BB962C8B-B14F-4D97-AF65-F5344CB8AC3E}">
        <p14:creationId xmlns:p14="http://schemas.microsoft.com/office/powerpoint/2010/main" val="38243297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5. Building </a:t>
            </a:r>
            <a:r>
              <a:rPr lang="en-US" dirty="0"/>
              <a:t>the </a:t>
            </a:r>
            <a:r>
              <a:rPr lang="en-US" dirty="0" smtClean="0"/>
              <a:t>technology</a:t>
            </a:r>
            <a:endParaRPr lang="en-US" dirty="0"/>
          </a:p>
        </p:txBody>
      </p:sp>
      <p:sp>
        <p:nvSpPr>
          <p:cNvPr id="3" name="Content Placeholder 2"/>
          <p:cNvSpPr>
            <a:spLocks noGrp="1"/>
          </p:cNvSpPr>
          <p:nvPr>
            <p:ph sz="quarter" idx="13"/>
          </p:nvPr>
        </p:nvSpPr>
        <p:spPr>
          <a:xfrm>
            <a:off x="274320" y="1258454"/>
            <a:ext cx="8595360" cy="4977753"/>
          </a:xfrm>
        </p:spPr>
        <p:txBody>
          <a:bodyPr/>
          <a:lstStyle/>
          <a:p>
            <a:pPr marL="457200" indent="-457200">
              <a:buFont typeface="Wingdings" charset="2"/>
              <a:buChar char="Ø"/>
            </a:pPr>
            <a:r>
              <a:rPr lang="en-US" dirty="0" smtClean="0"/>
              <a:t>Geometer’s Sketchpad, Cabri, etc. pioneered the creation of dynamic geometry</a:t>
            </a:r>
          </a:p>
          <a:p>
            <a:pPr marL="457200" indent="-457200">
              <a:buFont typeface="Wingdings" charset="2"/>
              <a:buChar char="Ø"/>
            </a:pPr>
            <a:r>
              <a:rPr lang="en-US" dirty="0" smtClean="0"/>
              <a:t>GeoGebra makes it freely available and integrated with other math (3-d, algebra, statistics, spreadsheet, trig, calculus, etc.)</a:t>
            </a:r>
          </a:p>
          <a:p>
            <a:pPr marL="457200" indent="-457200">
              <a:buFont typeface="Wingdings" charset="2"/>
              <a:buChar char="Ø"/>
            </a:pPr>
            <a:r>
              <a:rPr lang="en-US" dirty="0" smtClean="0"/>
              <a:t>VMT provides a collaboration environment and integrates the first multi-user dynamic geometry</a:t>
            </a:r>
          </a:p>
          <a:p>
            <a:pPr marL="457200" indent="-457200">
              <a:buFont typeface="Wingdings" charset="2"/>
              <a:buChar char="Ø"/>
            </a:pPr>
            <a:endParaRPr lang="en-US" dirty="0"/>
          </a:p>
          <a:p>
            <a:pPr marL="457200" indent="-457200">
              <a:buFont typeface="Wingdings" charset="2"/>
              <a:buChar char="Ø"/>
            </a:pPr>
            <a:r>
              <a:rPr lang="en-US" dirty="0" smtClean="0"/>
              <a:t>The next dozen slides describe the design of the Virtual Math Teams (VMT) online environment</a:t>
            </a:r>
            <a:endParaRPr lang="en-US" dirty="0"/>
          </a:p>
        </p:txBody>
      </p:sp>
    </p:spTree>
    <p:extLst>
      <p:ext uri="{BB962C8B-B14F-4D97-AF65-F5344CB8AC3E}">
        <p14:creationId xmlns:p14="http://schemas.microsoft.com/office/powerpoint/2010/main" val="30838852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othenburg">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Gothenburg.thmx</Template>
  <TotalTime>1866</TotalTime>
  <Words>2567</Words>
  <Application>Microsoft Macintosh PowerPoint</Application>
  <PresentationFormat>On-screen Show (4:3)</PresentationFormat>
  <Paragraphs>311</Paragraphs>
  <Slides>41</Slides>
  <Notes>39</Notes>
  <HiddenSlides>0</HiddenSlides>
  <MMClips>4</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Gothenburg</vt:lpstr>
      <vt:lpstr>Designing a learning environment for geometry </vt:lpstr>
      <vt:lpstr>Dimensions of Design</vt:lpstr>
      <vt:lpstr>1. Viewing the whole design agenda</vt:lpstr>
      <vt:lpstr>Translating from clay tablets to iPad tablets</vt:lpstr>
      <vt:lpstr>2. Translating the history of geometry</vt:lpstr>
      <vt:lpstr>3. Understanding the philosophy of geometry knowledge</vt:lpstr>
      <vt:lpstr>4. Mastering the mathematics</vt:lpstr>
      <vt:lpstr>PowerPoint Presentation</vt:lpstr>
      <vt:lpstr>5. Building the technology</vt:lpstr>
      <vt:lpstr>Virtual Math Teams (VMT)</vt:lpstr>
      <vt:lpstr>VMT with multiple GeoGebra tabs</vt:lpstr>
      <vt:lpstr>Integration with GeoGebra</vt:lpstr>
      <vt:lpstr>Multi-user GeoGebra</vt:lpstr>
      <vt:lpstr>History Tracker</vt:lpstr>
      <vt:lpstr>History Tracker In Action</vt:lpstr>
      <vt:lpstr>Other Shared Tools</vt:lpstr>
      <vt:lpstr>VMT has built in tools for session analysis</vt:lpstr>
      <vt:lpstr>The VMT Session Replayer</vt:lpstr>
      <vt:lpstr>VMT has built in tools for session analysis</vt:lpstr>
      <vt:lpstr>Session Log Files</vt:lpstr>
      <vt:lpstr>VMT Is Publicly Available</vt:lpstr>
      <vt:lpstr>Create your own topic rooms</vt:lpstr>
      <vt:lpstr>6. Supporting collaboration</vt:lpstr>
      <vt:lpstr>Teachers collaborate on inscribed triangles</vt:lpstr>
      <vt:lpstr>PowerPoint Presentation</vt:lpstr>
      <vt:lpstr>Students collaborate on inscribed squares</vt:lpstr>
      <vt:lpstr>7. Researching the learning processes</vt:lpstr>
      <vt:lpstr>8. Theorizing the approach &amp; resources</vt:lpstr>
      <vt:lpstr>PowerPoint Presentation</vt:lpstr>
      <vt:lpstr>My recent theoretical work</vt:lpstr>
      <vt:lpstr>10. Developing the curricular resources</vt:lpstr>
      <vt:lpstr>Pedagogical focus</vt:lpstr>
      <vt:lpstr>Beginning topics</vt:lpstr>
      <vt:lpstr>PowerPoint Presentation</vt:lpstr>
      <vt:lpstr>Intermediate topics</vt:lpstr>
      <vt:lpstr>PowerPoint Presentation</vt:lpstr>
      <vt:lpstr>Advanced topics</vt:lpstr>
      <vt:lpstr>PowerPoint Presentation</vt:lpstr>
      <vt:lpstr>11. Design-based research of human-centered geometry</vt:lpstr>
      <vt:lpstr> </vt:lpstr>
      <vt:lpstr>For further info…</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Gerry Stahl</dc:creator>
  <cp:lastModifiedBy>Gerry Stahl</cp:lastModifiedBy>
  <cp:revision>55</cp:revision>
  <dcterms:created xsi:type="dcterms:W3CDTF">2013-09-15T23:01:14Z</dcterms:created>
  <dcterms:modified xsi:type="dcterms:W3CDTF">2013-10-15T19:05:32Z</dcterms:modified>
</cp:coreProperties>
</file>