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6" r:id="rId1"/>
  </p:sldMasterIdLst>
  <p:notesMasterIdLst>
    <p:notesMasterId r:id="rId45"/>
  </p:notesMasterIdLst>
  <p:sldIdLst>
    <p:sldId id="256" r:id="rId2"/>
    <p:sldId id="264" r:id="rId3"/>
    <p:sldId id="268" r:id="rId4"/>
    <p:sldId id="265" r:id="rId5"/>
    <p:sldId id="266" r:id="rId6"/>
    <p:sldId id="304" r:id="rId7"/>
    <p:sldId id="275" r:id="rId8"/>
    <p:sldId id="276" r:id="rId9"/>
    <p:sldId id="277" r:id="rId10"/>
    <p:sldId id="278" r:id="rId11"/>
    <p:sldId id="270" r:id="rId12"/>
    <p:sldId id="261" r:id="rId13"/>
    <p:sldId id="280" r:id="rId14"/>
    <p:sldId id="262" r:id="rId15"/>
    <p:sldId id="269" r:id="rId16"/>
    <p:sldId id="281" r:id="rId17"/>
    <p:sldId id="284" r:id="rId18"/>
    <p:sldId id="282" r:id="rId19"/>
    <p:sldId id="285" r:id="rId20"/>
    <p:sldId id="271" r:id="rId21"/>
    <p:sldId id="286" r:id="rId22"/>
    <p:sldId id="287" r:id="rId23"/>
    <p:sldId id="288" r:id="rId24"/>
    <p:sldId id="289" r:id="rId25"/>
    <p:sldId id="290" r:id="rId26"/>
    <p:sldId id="291" r:id="rId27"/>
    <p:sldId id="292" r:id="rId28"/>
    <p:sldId id="293" r:id="rId29"/>
    <p:sldId id="294" r:id="rId30"/>
    <p:sldId id="295" r:id="rId31"/>
    <p:sldId id="296" r:id="rId32"/>
    <p:sldId id="299" r:id="rId33"/>
    <p:sldId id="298" r:id="rId34"/>
    <p:sldId id="272" r:id="rId35"/>
    <p:sldId id="300" r:id="rId36"/>
    <p:sldId id="302" r:id="rId37"/>
    <p:sldId id="301" r:id="rId38"/>
    <p:sldId id="273" r:id="rId39"/>
    <p:sldId id="303" r:id="rId40"/>
    <p:sldId id="274" r:id="rId41"/>
    <p:sldId id="260" r:id="rId42"/>
    <p:sldId id="263" r:id="rId43"/>
    <p:sldId id="279" r:id="rId4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ndara"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ndara"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ndara"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ndara"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ndara" charset="0"/>
        <a:ea typeface="ＭＳ Ｐゴシック" charset="0"/>
        <a:cs typeface="ＭＳ Ｐゴシック" charset="0"/>
      </a:defRPr>
    </a:lvl5pPr>
    <a:lvl6pPr marL="2286000" algn="l" defTabSz="457200" rtl="0" eaLnBrk="1" latinLnBrk="0" hangingPunct="1">
      <a:defRPr kern="1200">
        <a:solidFill>
          <a:schemeClr val="tx1"/>
        </a:solidFill>
        <a:latin typeface="Candara" charset="0"/>
        <a:ea typeface="ＭＳ Ｐゴシック" charset="0"/>
        <a:cs typeface="ＭＳ Ｐゴシック" charset="0"/>
      </a:defRPr>
    </a:lvl6pPr>
    <a:lvl7pPr marL="2743200" algn="l" defTabSz="457200" rtl="0" eaLnBrk="1" latinLnBrk="0" hangingPunct="1">
      <a:defRPr kern="1200">
        <a:solidFill>
          <a:schemeClr val="tx1"/>
        </a:solidFill>
        <a:latin typeface="Candara" charset="0"/>
        <a:ea typeface="ＭＳ Ｐゴシック" charset="0"/>
        <a:cs typeface="ＭＳ Ｐゴシック" charset="0"/>
      </a:defRPr>
    </a:lvl7pPr>
    <a:lvl8pPr marL="3200400" algn="l" defTabSz="457200" rtl="0" eaLnBrk="1" latinLnBrk="0" hangingPunct="1">
      <a:defRPr kern="1200">
        <a:solidFill>
          <a:schemeClr val="tx1"/>
        </a:solidFill>
        <a:latin typeface="Candara" charset="0"/>
        <a:ea typeface="ＭＳ Ｐゴシック" charset="0"/>
        <a:cs typeface="ＭＳ Ｐゴシック" charset="0"/>
      </a:defRPr>
    </a:lvl8pPr>
    <a:lvl9pPr marL="3657600" algn="l" defTabSz="457200" rtl="0" eaLnBrk="1" latinLnBrk="0" hangingPunct="1">
      <a:defRPr kern="1200">
        <a:solidFill>
          <a:schemeClr val="tx1"/>
        </a:solidFill>
        <a:latin typeface="Candar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0" d="100"/>
          <a:sy n="110" d="100"/>
        </p:scale>
        <p:origin x="-296" y="-112"/>
      </p:cViewPr>
      <p:guideLst>
        <p:guide orient="horz" pos="2160"/>
        <p:guide pos="2880"/>
      </p:guideLst>
    </p:cSldViewPr>
  </p:slideViewPr>
  <p:notesTextViewPr>
    <p:cViewPr>
      <p:scale>
        <a:sx n="100" d="100"/>
        <a:sy n="100" d="100"/>
      </p:scale>
      <p:origin x="0" y="0"/>
    </p:cViewPr>
  </p:notesTextViewPr>
  <p:sorterViewPr>
    <p:cViewPr>
      <p:scale>
        <a:sx n="98" d="100"/>
        <a:sy n="98" d="100"/>
      </p:scale>
      <p:origin x="0" y="4216"/>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A37844-7E02-F041-8BB9-F877B8A4C7D6}" type="datetimeFigureOut">
              <a:rPr lang="en-US" smtClean="0"/>
              <a:t>10/6/13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273B9A-7477-DA41-94B5-125156431390}" type="slidenum">
              <a:rPr lang="en-US" smtClean="0"/>
              <a:t>‹#›</a:t>
            </a:fld>
            <a:endParaRPr lang="en-US"/>
          </a:p>
        </p:txBody>
      </p:sp>
    </p:spTree>
    <p:extLst>
      <p:ext uri="{BB962C8B-B14F-4D97-AF65-F5344CB8AC3E}">
        <p14:creationId xmlns:p14="http://schemas.microsoft.com/office/powerpoint/2010/main" val="8046539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Yesterday</a:t>
            </a:r>
            <a:r>
              <a:rPr lang="en-US" baseline="0" dirty="0" smtClean="0"/>
              <a:t> we discussed the design processes involved in the development of an online environment for collaborative dynamic geometry education.</a:t>
            </a:r>
          </a:p>
          <a:p>
            <a:r>
              <a:rPr lang="en-US" baseline="0" dirty="0" smtClean="0"/>
              <a:t>Today I would like to discuss more specifically the pedagogical design and how we are trying to support that</a:t>
            </a:r>
            <a:endParaRPr lang="en-US" dirty="0"/>
          </a:p>
        </p:txBody>
      </p:sp>
      <p:sp>
        <p:nvSpPr>
          <p:cNvPr id="4" name="Slide Number Placeholder 3"/>
          <p:cNvSpPr>
            <a:spLocks noGrp="1"/>
          </p:cNvSpPr>
          <p:nvPr>
            <p:ph type="sldNum" sz="quarter" idx="10"/>
          </p:nvPr>
        </p:nvSpPr>
        <p:spPr/>
        <p:txBody>
          <a:bodyPr/>
          <a:lstStyle/>
          <a:p>
            <a:fld id="{4C273B9A-7477-DA41-94B5-125156431390}" type="slidenum">
              <a:rPr lang="en-US" smtClean="0"/>
              <a:t>1</a:t>
            </a:fld>
            <a:endParaRPr lang="en-US"/>
          </a:p>
        </p:txBody>
      </p:sp>
    </p:spTree>
    <p:extLst>
      <p:ext uri="{BB962C8B-B14F-4D97-AF65-F5344CB8AC3E}">
        <p14:creationId xmlns:p14="http://schemas.microsoft.com/office/powerpoint/2010/main" val="2432355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d3b.ggb and drag</a:t>
            </a:r>
            <a:endParaRPr lang="en-US" dirty="0"/>
          </a:p>
        </p:txBody>
      </p:sp>
      <p:sp>
        <p:nvSpPr>
          <p:cNvPr id="4" name="Slide Number Placeholder 3"/>
          <p:cNvSpPr>
            <a:spLocks noGrp="1"/>
          </p:cNvSpPr>
          <p:nvPr>
            <p:ph type="sldNum" sz="quarter" idx="10"/>
          </p:nvPr>
        </p:nvSpPr>
        <p:spPr/>
        <p:txBody>
          <a:bodyPr/>
          <a:lstStyle/>
          <a:p>
            <a:fld id="{4C273B9A-7477-DA41-94B5-125156431390}" type="slidenum">
              <a:rPr lang="en-US" smtClean="0"/>
              <a:t>13</a:t>
            </a:fld>
            <a:endParaRPr lang="en-US"/>
          </a:p>
        </p:txBody>
      </p:sp>
    </p:spTree>
    <p:extLst>
      <p:ext uri="{BB962C8B-B14F-4D97-AF65-F5344CB8AC3E}">
        <p14:creationId xmlns:p14="http://schemas.microsoft.com/office/powerpoint/2010/main" val="4138327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d4a.ggb – add angle 90 and drag</a:t>
            </a:r>
            <a:endParaRPr lang="en-US" dirty="0"/>
          </a:p>
        </p:txBody>
      </p:sp>
      <p:sp>
        <p:nvSpPr>
          <p:cNvPr id="4" name="Slide Number Placeholder 3"/>
          <p:cNvSpPr>
            <a:spLocks noGrp="1"/>
          </p:cNvSpPr>
          <p:nvPr>
            <p:ph type="sldNum" sz="quarter" idx="10"/>
          </p:nvPr>
        </p:nvSpPr>
        <p:spPr/>
        <p:txBody>
          <a:bodyPr/>
          <a:lstStyle/>
          <a:p>
            <a:fld id="{4C273B9A-7477-DA41-94B5-125156431390}" type="slidenum">
              <a:rPr lang="en-US" smtClean="0"/>
              <a:t>15</a:t>
            </a:fld>
            <a:endParaRPr lang="en-US"/>
          </a:p>
        </p:txBody>
      </p:sp>
    </p:spTree>
    <p:extLst>
      <p:ext uri="{BB962C8B-B14F-4D97-AF65-F5344CB8AC3E}">
        <p14:creationId xmlns:p14="http://schemas.microsoft.com/office/powerpoint/2010/main" val="3618100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d4b.ggb and drag poly1 on top of others</a:t>
            </a:r>
          </a:p>
          <a:p>
            <a:r>
              <a:rPr lang="en-US" dirty="0" smtClean="0"/>
              <a:t>Show constraints in others</a:t>
            </a:r>
            <a:endParaRPr lang="en-US" dirty="0"/>
          </a:p>
        </p:txBody>
      </p:sp>
      <p:sp>
        <p:nvSpPr>
          <p:cNvPr id="4" name="Slide Number Placeholder 3"/>
          <p:cNvSpPr>
            <a:spLocks noGrp="1"/>
          </p:cNvSpPr>
          <p:nvPr>
            <p:ph type="sldNum" sz="quarter" idx="10"/>
          </p:nvPr>
        </p:nvSpPr>
        <p:spPr/>
        <p:txBody>
          <a:bodyPr/>
          <a:lstStyle/>
          <a:p>
            <a:fld id="{4C273B9A-7477-DA41-94B5-125156431390}" type="slidenum">
              <a:rPr lang="en-US" smtClean="0"/>
              <a:t>18</a:t>
            </a:fld>
            <a:endParaRPr lang="en-US"/>
          </a:p>
        </p:txBody>
      </p:sp>
    </p:spTree>
    <p:extLst>
      <p:ext uri="{BB962C8B-B14F-4D97-AF65-F5344CB8AC3E}">
        <p14:creationId xmlns:p14="http://schemas.microsoft.com/office/powerpoint/2010/main" val="158118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typical topic for learning dynamic geometry</a:t>
            </a:r>
          </a:p>
          <a:p>
            <a:r>
              <a:rPr lang="en-US" baseline="0" dirty="0" smtClean="0"/>
              <a:t>With prompts for collaboration and guided discussion or anchored reflection</a:t>
            </a:r>
            <a:endParaRPr lang="en-US" dirty="0"/>
          </a:p>
        </p:txBody>
      </p:sp>
      <p:sp>
        <p:nvSpPr>
          <p:cNvPr id="4" name="Slide Number Placeholder 3"/>
          <p:cNvSpPr>
            <a:spLocks noGrp="1"/>
          </p:cNvSpPr>
          <p:nvPr>
            <p:ph type="sldNum" sz="quarter" idx="10"/>
          </p:nvPr>
        </p:nvSpPr>
        <p:spPr/>
        <p:txBody>
          <a:bodyPr/>
          <a:lstStyle/>
          <a:p>
            <a:fld id="{4C273B9A-7477-DA41-94B5-125156431390}" type="slidenum">
              <a:rPr lang="en-US" smtClean="0"/>
              <a:t>19</a:t>
            </a:fld>
            <a:endParaRPr lang="en-US"/>
          </a:p>
        </p:txBody>
      </p:sp>
    </p:spTree>
    <p:extLst>
      <p:ext uri="{BB962C8B-B14F-4D97-AF65-F5344CB8AC3E}">
        <p14:creationId xmlns:p14="http://schemas.microsoft.com/office/powerpoint/2010/main" val="1155689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Open d5a.ggb</a:t>
            </a:r>
          </a:p>
        </p:txBody>
      </p:sp>
      <p:sp>
        <p:nvSpPr>
          <p:cNvPr id="4" name="Slide Number Placeholder 3"/>
          <p:cNvSpPr>
            <a:spLocks noGrp="1"/>
          </p:cNvSpPr>
          <p:nvPr>
            <p:ph type="sldNum" sz="quarter" idx="10"/>
          </p:nvPr>
        </p:nvSpPr>
        <p:spPr/>
        <p:txBody>
          <a:bodyPr/>
          <a:lstStyle/>
          <a:p>
            <a:fld id="{4C273B9A-7477-DA41-94B5-125156431390}" type="slidenum">
              <a:rPr lang="en-US" smtClean="0"/>
              <a:t>20</a:t>
            </a:fld>
            <a:endParaRPr lang="en-US"/>
          </a:p>
        </p:txBody>
      </p:sp>
    </p:spTree>
    <p:extLst>
      <p:ext uri="{BB962C8B-B14F-4D97-AF65-F5344CB8AC3E}">
        <p14:creationId xmlns:p14="http://schemas.microsoft.com/office/powerpoint/2010/main" val="532006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d5a.ggb</a:t>
            </a:r>
            <a:endParaRPr lang="en-US" dirty="0"/>
          </a:p>
        </p:txBody>
      </p:sp>
      <p:sp>
        <p:nvSpPr>
          <p:cNvPr id="4" name="Slide Number Placeholder 3"/>
          <p:cNvSpPr>
            <a:spLocks noGrp="1"/>
          </p:cNvSpPr>
          <p:nvPr>
            <p:ph type="sldNum" sz="quarter" idx="10"/>
          </p:nvPr>
        </p:nvSpPr>
        <p:spPr/>
        <p:txBody>
          <a:bodyPr/>
          <a:lstStyle/>
          <a:p>
            <a:fld id="{4C273B9A-7477-DA41-94B5-125156431390}" type="slidenum">
              <a:rPr lang="en-US" smtClean="0"/>
              <a:t>21</a:t>
            </a:fld>
            <a:endParaRPr lang="en-US"/>
          </a:p>
        </p:txBody>
      </p:sp>
    </p:spTree>
    <p:extLst>
      <p:ext uri="{BB962C8B-B14F-4D97-AF65-F5344CB8AC3E}">
        <p14:creationId xmlns:p14="http://schemas.microsoft.com/office/powerpoint/2010/main" val="129874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Open d5b.ggb</a:t>
            </a:r>
          </a:p>
        </p:txBody>
      </p:sp>
      <p:sp>
        <p:nvSpPr>
          <p:cNvPr id="4" name="Slide Number Placeholder 3"/>
          <p:cNvSpPr>
            <a:spLocks noGrp="1"/>
          </p:cNvSpPr>
          <p:nvPr>
            <p:ph type="sldNum" sz="quarter" idx="10"/>
          </p:nvPr>
        </p:nvSpPr>
        <p:spPr/>
        <p:txBody>
          <a:bodyPr/>
          <a:lstStyle/>
          <a:p>
            <a:fld id="{4C273B9A-7477-DA41-94B5-125156431390}" type="slidenum">
              <a:rPr lang="en-US" smtClean="0"/>
              <a:t>22</a:t>
            </a:fld>
            <a:endParaRPr lang="en-US"/>
          </a:p>
        </p:txBody>
      </p:sp>
    </p:spTree>
    <p:extLst>
      <p:ext uri="{BB962C8B-B14F-4D97-AF65-F5344CB8AC3E}">
        <p14:creationId xmlns:p14="http://schemas.microsoft.com/office/powerpoint/2010/main" val="3764841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Open d5b.ggb</a:t>
            </a:r>
          </a:p>
        </p:txBody>
      </p:sp>
      <p:sp>
        <p:nvSpPr>
          <p:cNvPr id="4" name="Slide Number Placeholder 3"/>
          <p:cNvSpPr>
            <a:spLocks noGrp="1"/>
          </p:cNvSpPr>
          <p:nvPr>
            <p:ph type="sldNum" sz="quarter" idx="10"/>
          </p:nvPr>
        </p:nvSpPr>
        <p:spPr/>
        <p:txBody>
          <a:bodyPr/>
          <a:lstStyle/>
          <a:p>
            <a:fld id="{4C273B9A-7477-DA41-94B5-125156431390}" type="slidenum">
              <a:rPr lang="en-US" smtClean="0"/>
              <a:t>23</a:t>
            </a:fld>
            <a:endParaRPr lang="en-US"/>
          </a:p>
        </p:txBody>
      </p:sp>
    </p:spTree>
    <p:extLst>
      <p:ext uri="{BB962C8B-B14F-4D97-AF65-F5344CB8AC3E}">
        <p14:creationId xmlns:p14="http://schemas.microsoft.com/office/powerpoint/2010/main" val="1958541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4C273B9A-7477-DA41-94B5-125156431390}" type="slidenum">
              <a:rPr lang="en-US" smtClean="0"/>
              <a:t>24</a:t>
            </a:fld>
            <a:endParaRPr lang="en-US"/>
          </a:p>
        </p:txBody>
      </p:sp>
    </p:spTree>
    <p:extLst>
      <p:ext uri="{BB962C8B-B14F-4D97-AF65-F5344CB8AC3E}">
        <p14:creationId xmlns:p14="http://schemas.microsoft.com/office/powerpoint/2010/main" val="2695677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Point F is constructed to be equidistant from points D and E or sides AB and AC</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Point H is constructed to be equidistant</a:t>
            </a:r>
            <a:r>
              <a:rPr lang="en-US" baseline="0" dirty="0" smtClean="0"/>
              <a:t> from points D and G or sides AB and BC</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Then point I – on both these bisectors – will also bisect the other angle</a:t>
            </a:r>
            <a:endParaRPr lang="en-US" dirty="0" smtClean="0"/>
          </a:p>
        </p:txBody>
      </p:sp>
      <p:sp>
        <p:nvSpPr>
          <p:cNvPr id="4" name="Slide Number Placeholder 3"/>
          <p:cNvSpPr>
            <a:spLocks noGrp="1"/>
          </p:cNvSpPr>
          <p:nvPr>
            <p:ph type="sldNum" sz="quarter" idx="10"/>
          </p:nvPr>
        </p:nvSpPr>
        <p:spPr/>
        <p:txBody>
          <a:bodyPr/>
          <a:lstStyle/>
          <a:p>
            <a:fld id="{4C273B9A-7477-DA41-94B5-125156431390}" type="slidenum">
              <a:rPr lang="en-US" smtClean="0"/>
              <a:t>25</a:t>
            </a:fld>
            <a:endParaRPr lang="en-US"/>
          </a:p>
        </p:txBody>
      </p:sp>
    </p:spTree>
    <p:extLst>
      <p:ext uri="{BB962C8B-B14F-4D97-AF65-F5344CB8AC3E}">
        <p14:creationId xmlns:p14="http://schemas.microsoft.com/office/powerpoint/2010/main" val="2154721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presentation covers these 9 points, which are inter-related</a:t>
            </a:r>
            <a:endParaRPr lang="en-US" dirty="0"/>
          </a:p>
        </p:txBody>
      </p:sp>
      <p:sp>
        <p:nvSpPr>
          <p:cNvPr id="4" name="Slide Number Placeholder 3"/>
          <p:cNvSpPr>
            <a:spLocks noGrp="1"/>
          </p:cNvSpPr>
          <p:nvPr>
            <p:ph type="sldNum" sz="quarter" idx="10"/>
          </p:nvPr>
        </p:nvSpPr>
        <p:spPr/>
        <p:txBody>
          <a:bodyPr/>
          <a:lstStyle/>
          <a:p>
            <a:fld id="{4C273B9A-7477-DA41-94B5-125156431390}" type="slidenum">
              <a:rPr lang="en-US" smtClean="0"/>
              <a:t>2</a:t>
            </a:fld>
            <a:endParaRPr lang="en-US"/>
          </a:p>
        </p:txBody>
      </p:sp>
    </p:spTree>
    <p:extLst>
      <p:ext uri="{BB962C8B-B14F-4D97-AF65-F5344CB8AC3E}">
        <p14:creationId xmlns:p14="http://schemas.microsoft.com/office/powerpoint/2010/main" val="533795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4C273B9A-7477-DA41-94B5-125156431390}" type="slidenum">
              <a:rPr lang="en-US" smtClean="0"/>
              <a:t>26</a:t>
            </a:fld>
            <a:endParaRPr lang="en-US"/>
          </a:p>
        </p:txBody>
      </p:sp>
    </p:spTree>
    <p:extLst>
      <p:ext uri="{BB962C8B-B14F-4D97-AF65-F5344CB8AC3E}">
        <p14:creationId xmlns:p14="http://schemas.microsoft.com/office/powerpoint/2010/main" val="2544274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273B9A-7477-DA41-94B5-125156431390}" type="slidenum">
              <a:rPr lang="en-US" smtClean="0"/>
              <a:t>27</a:t>
            </a:fld>
            <a:endParaRPr lang="en-US"/>
          </a:p>
        </p:txBody>
      </p:sp>
    </p:spTree>
    <p:extLst>
      <p:ext uri="{BB962C8B-B14F-4D97-AF65-F5344CB8AC3E}">
        <p14:creationId xmlns:p14="http://schemas.microsoft.com/office/powerpoint/2010/main" val="2281345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Open d5e.ggb</a:t>
            </a:r>
          </a:p>
          <a:p>
            <a:endParaRPr lang="en-US" dirty="0"/>
          </a:p>
        </p:txBody>
      </p:sp>
      <p:sp>
        <p:nvSpPr>
          <p:cNvPr id="4" name="Slide Number Placeholder 3"/>
          <p:cNvSpPr>
            <a:spLocks noGrp="1"/>
          </p:cNvSpPr>
          <p:nvPr>
            <p:ph type="sldNum" sz="quarter" idx="10"/>
          </p:nvPr>
        </p:nvSpPr>
        <p:spPr/>
        <p:txBody>
          <a:bodyPr/>
          <a:lstStyle/>
          <a:p>
            <a:fld id="{4C273B9A-7477-DA41-94B5-125156431390}" type="slidenum">
              <a:rPr lang="en-US" smtClean="0"/>
              <a:t>28</a:t>
            </a:fld>
            <a:endParaRPr lang="en-US"/>
          </a:p>
        </p:txBody>
      </p:sp>
    </p:spTree>
    <p:extLst>
      <p:ext uri="{BB962C8B-B14F-4D97-AF65-F5344CB8AC3E}">
        <p14:creationId xmlns:p14="http://schemas.microsoft.com/office/powerpoint/2010/main" val="4930513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Open d5e.ggb</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Drag</a:t>
            </a:r>
            <a:r>
              <a:rPr lang="en-US" baseline="0" dirty="0" smtClean="0"/>
              <a:t> to see all the dependencies</a:t>
            </a:r>
            <a:endParaRPr lang="en-US" dirty="0" smtClean="0"/>
          </a:p>
          <a:p>
            <a:endParaRPr lang="en-US" dirty="0"/>
          </a:p>
        </p:txBody>
      </p:sp>
      <p:sp>
        <p:nvSpPr>
          <p:cNvPr id="4" name="Slide Number Placeholder 3"/>
          <p:cNvSpPr>
            <a:spLocks noGrp="1"/>
          </p:cNvSpPr>
          <p:nvPr>
            <p:ph type="sldNum" sz="quarter" idx="10"/>
          </p:nvPr>
        </p:nvSpPr>
        <p:spPr/>
        <p:txBody>
          <a:bodyPr/>
          <a:lstStyle/>
          <a:p>
            <a:fld id="{4C273B9A-7477-DA41-94B5-125156431390}" type="slidenum">
              <a:rPr lang="en-US" smtClean="0"/>
              <a:t>29</a:t>
            </a:fld>
            <a:endParaRPr lang="en-US"/>
          </a:p>
        </p:txBody>
      </p:sp>
    </p:spTree>
    <p:extLst>
      <p:ext uri="{BB962C8B-B14F-4D97-AF65-F5344CB8AC3E}">
        <p14:creationId xmlns:p14="http://schemas.microsoft.com/office/powerpoint/2010/main" val="3194527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Open d5f.ggb</a:t>
            </a:r>
          </a:p>
          <a:p>
            <a:endParaRPr lang="en-US" dirty="0"/>
          </a:p>
        </p:txBody>
      </p:sp>
      <p:sp>
        <p:nvSpPr>
          <p:cNvPr id="4" name="Slide Number Placeholder 3"/>
          <p:cNvSpPr>
            <a:spLocks noGrp="1"/>
          </p:cNvSpPr>
          <p:nvPr>
            <p:ph type="sldNum" sz="quarter" idx="10"/>
          </p:nvPr>
        </p:nvSpPr>
        <p:spPr/>
        <p:txBody>
          <a:bodyPr/>
          <a:lstStyle/>
          <a:p>
            <a:fld id="{4C273B9A-7477-DA41-94B5-125156431390}" type="slidenum">
              <a:rPr lang="en-US" smtClean="0"/>
              <a:t>30</a:t>
            </a:fld>
            <a:endParaRPr lang="en-US"/>
          </a:p>
        </p:txBody>
      </p:sp>
    </p:spTree>
    <p:extLst>
      <p:ext uri="{BB962C8B-B14F-4D97-AF65-F5344CB8AC3E}">
        <p14:creationId xmlns:p14="http://schemas.microsoft.com/office/powerpoint/2010/main" val="3596420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Open d5f.ggb</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Drag to see the 4 centers move and still show Euler’s relationships</a:t>
            </a:r>
            <a:r>
              <a:rPr lang="en-US" baseline="0" dirty="0" smtClean="0"/>
              <a:t> and the 9-point circle</a:t>
            </a:r>
            <a:endParaRPr lang="en-US" dirty="0" smtClean="0"/>
          </a:p>
          <a:p>
            <a:endParaRPr lang="en-US" dirty="0"/>
          </a:p>
        </p:txBody>
      </p:sp>
      <p:sp>
        <p:nvSpPr>
          <p:cNvPr id="4" name="Slide Number Placeholder 3"/>
          <p:cNvSpPr>
            <a:spLocks noGrp="1"/>
          </p:cNvSpPr>
          <p:nvPr>
            <p:ph type="sldNum" sz="quarter" idx="10"/>
          </p:nvPr>
        </p:nvSpPr>
        <p:spPr/>
        <p:txBody>
          <a:bodyPr/>
          <a:lstStyle/>
          <a:p>
            <a:fld id="{4C273B9A-7477-DA41-94B5-125156431390}" type="slidenum">
              <a:rPr lang="en-US" smtClean="0"/>
              <a:t>31</a:t>
            </a:fld>
            <a:endParaRPr lang="en-US"/>
          </a:p>
        </p:txBody>
      </p:sp>
    </p:spTree>
    <p:extLst>
      <p:ext uri="{BB962C8B-B14F-4D97-AF65-F5344CB8AC3E}">
        <p14:creationId xmlns:p14="http://schemas.microsoft.com/office/powerpoint/2010/main" val="10425904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Open d5g.ggb</a:t>
            </a:r>
          </a:p>
          <a:p>
            <a:endParaRPr lang="en-US" dirty="0"/>
          </a:p>
        </p:txBody>
      </p:sp>
      <p:sp>
        <p:nvSpPr>
          <p:cNvPr id="4" name="Slide Number Placeholder 3"/>
          <p:cNvSpPr>
            <a:spLocks noGrp="1"/>
          </p:cNvSpPr>
          <p:nvPr>
            <p:ph type="sldNum" sz="quarter" idx="10"/>
          </p:nvPr>
        </p:nvSpPr>
        <p:spPr/>
        <p:txBody>
          <a:bodyPr/>
          <a:lstStyle/>
          <a:p>
            <a:fld id="{4C273B9A-7477-DA41-94B5-125156431390}" type="slidenum">
              <a:rPr lang="en-US" smtClean="0"/>
              <a:t>32</a:t>
            </a:fld>
            <a:endParaRPr lang="en-US"/>
          </a:p>
        </p:txBody>
      </p:sp>
    </p:spTree>
    <p:extLst>
      <p:ext uri="{BB962C8B-B14F-4D97-AF65-F5344CB8AC3E}">
        <p14:creationId xmlns:p14="http://schemas.microsoft.com/office/powerpoint/2010/main" val="21404738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Open d5g.ggb</a:t>
            </a:r>
          </a:p>
          <a:p>
            <a:endParaRPr lang="en-US" dirty="0"/>
          </a:p>
        </p:txBody>
      </p:sp>
      <p:sp>
        <p:nvSpPr>
          <p:cNvPr id="4" name="Slide Number Placeholder 3"/>
          <p:cNvSpPr>
            <a:spLocks noGrp="1"/>
          </p:cNvSpPr>
          <p:nvPr>
            <p:ph type="sldNum" sz="quarter" idx="10"/>
          </p:nvPr>
        </p:nvSpPr>
        <p:spPr/>
        <p:txBody>
          <a:bodyPr/>
          <a:lstStyle/>
          <a:p>
            <a:fld id="{4C273B9A-7477-DA41-94B5-125156431390}" type="slidenum">
              <a:rPr lang="en-US" smtClean="0"/>
              <a:t>33</a:t>
            </a:fld>
            <a:endParaRPr lang="en-US"/>
          </a:p>
        </p:txBody>
      </p:sp>
    </p:spTree>
    <p:extLst>
      <p:ext uri="{BB962C8B-B14F-4D97-AF65-F5344CB8AC3E}">
        <p14:creationId xmlns:p14="http://schemas.microsoft.com/office/powerpoint/2010/main" val="38632268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Open d6a.ggb and drag</a:t>
            </a:r>
            <a:r>
              <a:rPr lang="en-US" baseline="0" dirty="0" smtClean="0"/>
              <a:t> A and D</a:t>
            </a:r>
            <a:endParaRPr lang="en-US" dirty="0" smtClean="0"/>
          </a:p>
          <a:p>
            <a:endParaRPr lang="en-US" dirty="0"/>
          </a:p>
        </p:txBody>
      </p:sp>
      <p:sp>
        <p:nvSpPr>
          <p:cNvPr id="4" name="Slide Number Placeholder 3"/>
          <p:cNvSpPr>
            <a:spLocks noGrp="1"/>
          </p:cNvSpPr>
          <p:nvPr>
            <p:ph type="sldNum" sz="quarter" idx="10"/>
          </p:nvPr>
        </p:nvSpPr>
        <p:spPr/>
        <p:txBody>
          <a:bodyPr/>
          <a:lstStyle/>
          <a:p>
            <a:fld id="{4C273B9A-7477-DA41-94B5-125156431390}" type="slidenum">
              <a:rPr lang="en-US" smtClean="0"/>
              <a:t>34</a:t>
            </a:fld>
            <a:endParaRPr lang="en-US"/>
          </a:p>
        </p:txBody>
      </p:sp>
    </p:spTree>
    <p:extLst>
      <p:ext uri="{BB962C8B-B14F-4D97-AF65-F5344CB8AC3E}">
        <p14:creationId xmlns:p14="http://schemas.microsoft.com/office/powerpoint/2010/main" val="32168941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d6a.ggb and drag</a:t>
            </a:r>
            <a:r>
              <a:rPr lang="en-US" baseline="0" dirty="0" smtClean="0"/>
              <a:t> A and D</a:t>
            </a:r>
            <a:endParaRPr lang="en-US" dirty="0"/>
          </a:p>
        </p:txBody>
      </p:sp>
      <p:sp>
        <p:nvSpPr>
          <p:cNvPr id="4" name="Slide Number Placeholder 3"/>
          <p:cNvSpPr>
            <a:spLocks noGrp="1"/>
          </p:cNvSpPr>
          <p:nvPr>
            <p:ph type="sldNum" sz="quarter" idx="10"/>
          </p:nvPr>
        </p:nvSpPr>
        <p:spPr/>
        <p:txBody>
          <a:bodyPr/>
          <a:lstStyle/>
          <a:p>
            <a:fld id="{4C273B9A-7477-DA41-94B5-125156431390}" type="slidenum">
              <a:rPr lang="en-US" smtClean="0"/>
              <a:t>35</a:t>
            </a:fld>
            <a:endParaRPr lang="en-US"/>
          </a:p>
        </p:txBody>
      </p:sp>
    </p:spTree>
    <p:extLst>
      <p:ext uri="{BB962C8B-B14F-4D97-AF65-F5344CB8AC3E}">
        <p14:creationId xmlns:p14="http://schemas.microsoft.com/office/powerpoint/2010/main" val="271642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 of you are already at least a little familiar with dynamic geometry?</a:t>
            </a:r>
          </a:p>
          <a:p>
            <a:r>
              <a:rPr lang="en-US" dirty="0" smtClean="0"/>
              <a:t>Have you tried one of the dynamic geometry systems?</a:t>
            </a:r>
          </a:p>
          <a:p>
            <a:r>
              <a:rPr lang="en-US" dirty="0" smtClean="0"/>
              <a:t>Were</a:t>
            </a:r>
            <a:r>
              <a:rPr lang="en-US" baseline="0" dirty="0" smtClean="0"/>
              <a:t> you at my talk yesterday?</a:t>
            </a:r>
            <a:endParaRPr lang="en-US" dirty="0"/>
          </a:p>
        </p:txBody>
      </p:sp>
      <p:sp>
        <p:nvSpPr>
          <p:cNvPr id="4" name="Slide Number Placeholder 3"/>
          <p:cNvSpPr>
            <a:spLocks noGrp="1"/>
          </p:cNvSpPr>
          <p:nvPr>
            <p:ph type="sldNum" sz="quarter" idx="10"/>
          </p:nvPr>
        </p:nvSpPr>
        <p:spPr/>
        <p:txBody>
          <a:bodyPr/>
          <a:lstStyle/>
          <a:p>
            <a:fld id="{4C273B9A-7477-DA41-94B5-125156431390}" type="slidenum">
              <a:rPr lang="en-US" smtClean="0"/>
              <a:t>3</a:t>
            </a:fld>
            <a:endParaRPr lang="en-US"/>
          </a:p>
        </p:txBody>
      </p:sp>
    </p:spTree>
    <p:extLst>
      <p:ext uri="{BB962C8B-B14F-4D97-AF65-F5344CB8AC3E}">
        <p14:creationId xmlns:p14="http://schemas.microsoft.com/office/powerpoint/2010/main" val="21648873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Open d6b.ggb and drag</a:t>
            </a:r>
            <a:r>
              <a:rPr lang="en-US" baseline="0" dirty="0" smtClean="0"/>
              <a:t> A and G</a:t>
            </a:r>
            <a:endParaRPr lang="en-US" dirty="0" smtClean="0"/>
          </a:p>
          <a:p>
            <a:endParaRPr lang="en-US" dirty="0"/>
          </a:p>
        </p:txBody>
      </p:sp>
      <p:sp>
        <p:nvSpPr>
          <p:cNvPr id="4" name="Slide Number Placeholder 3"/>
          <p:cNvSpPr>
            <a:spLocks noGrp="1"/>
          </p:cNvSpPr>
          <p:nvPr>
            <p:ph type="sldNum" sz="quarter" idx="10"/>
          </p:nvPr>
        </p:nvSpPr>
        <p:spPr/>
        <p:txBody>
          <a:bodyPr/>
          <a:lstStyle/>
          <a:p>
            <a:fld id="{4C273B9A-7477-DA41-94B5-125156431390}" type="slidenum">
              <a:rPr lang="en-US" smtClean="0"/>
              <a:t>36</a:t>
            </a:fld>
            <a:endParaRPr lang="en-US"/>
          </a:p>
        </p:txBody>
      </p:sp>
    </p:spTree>
    <p:extLst>
      <p:ext uri="{BB962C8B-B14F-4D97-AF65-F5344CB8AC3E}">
        <p14:creationId xmlns:p14="http://schemas.microsoft.com/office/powerpoint/2010/main" val="28546792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Open d6b.ggb and drag</a:t>
            </a:r>
            <a:r>
              <a:rPr lang="en-US" baseline="0" dirty="0" smtClean="0"/>
              <a:t> A and G</a:t>
            </a:r>
            <a:endParaRPr lang="en-US" dirty="0" smtClean="0"/>
          </a:p>
          <a:p>
            <a:endParaRPr lang="en-US" dirty="0"/>
          </a:p>
        </p:txBody>
      </p:sp>
      <p:sp>
        <p:nvSpPr>
          <p:cNvPr id="4" name="Slide Number Placeholder 3"/>
          <p:cNvSpPr>
            <a:spLocks noGrp="1"/>
          </p:cNvSpPr>
          <p:nvPr>
            <p:ph type="sldNum" sz="quarter" idx="10"/>
          </p:nvPr>
        </p:nvSpPr>
        <p:spPr/>
        <p:txBody>
          <a:bodyPr/>
          <a:lstStyle/>
          <a:p>
            <a:fld id="{4C273B9A-7477-DA41-94B5-125156431390}" type="slidenum">
              <a:rPr lang="en-US" smtClean="0"/>
              <a:t>37</a:t>
            </a:fld>
            <a:endParaRPr lang="en-US"/>
          </a:p>
        </p:txBody>
      </p:sp>
    </p:spTree>
    <p:extLst>
      <p:ext uri="{BB962C8B-B14F-4D97-AF65-F5344CB8AC3E}">
        <p14:creationId xmlns:p14="http://schemas.microsoft.com/office/powerpoint/2010/main" val="24960232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this course going on right now.</a:t>
            </a:r>
          </a:p>
          <a:p>
            <a:r>
              <a:rPr lang="en-US" dirty="0" smtClean="0"/>
              <a:t>Maybe next year some of you will want to take it.</a:t>
            </a:r>
            <a:endParaRPr lang="en-US" dirty="0"/>
          </a:p>
        </p:txBody>
      </p:sp>
      <p:sp>
        <p:nvSpPr>
          <p:cNvPr id="4" name="Slide Number Placeholder 3"/>
          <p:cNvSpPr>
            <a:spLocks noGrp="1"/>
          </p:cNvSpPr>
          <p:nvPr>
            <p:ph type="sldNum" sz="quarter" idx="10"/>
          </p:nvPr>
        </p:nvSpPr>
        <p:spPr/>
        <p:txBody>
          <a:bodyPr/>
          <a:lstStyle/>
          <a:p>
            <a:fld id="{4C273B9A-7477-DA41-94B5-125156431390}" type="slidenum">
              <a:rPr lang="en-US" smtClean="0"/>
              <a:t>38</a:t>
            </a:fld>
            <a:endParaRPr lang="en-US"/>
          </a:p>
        </p:txBody>
      </p:sp>
    </p:spTree>
    <p:extLst>
      <p:ext uri="{BB962C8B-B14F-4D97-AF65-F5344CB8AC3E}">
        <p14:creationId xmlns:p14="http://schemas.microsoft.com/office/powerpoint/2010/main" val="32858277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hold</a:t>
            </a:r>
            <a:r>
              <a:rPr lang="en-US" baseline="0" dirty="0" smtClean="0"/>
              <a:t> a data session to analyze this data further tomorrow</a:t>
            </a:r>
          </a:p>
          <a:p>
            <a:r>
              <a:rPr lang="en-US" baseline="0" dirty="0" smtClean="0"/>
              <a:t>And then hopefully an all-day data session at ICLS 2014 in Boulder next June</a:t>
            </a:r>
            <a:endParaRPr lang="en-US" dirty="0"/>
          </a:p>
        </p:txBody>
      </p:sp>
      <p:sp>
        <p:nvSpPr>
          <p:cNvPr id="4" name="Slide Number Placeholder 3"/>
          <p:cNvSpPr>
            <a:spLocks noGrp="1"/>
          </p:cNvSpPr>
          <p:nvPr>
            <p:ph type="sldNum" sz="quarter" idx="10"/>
          </p:nvPr>
        </p:nvSpPr>
        <p:spPr/>
        <p:txBody>
          <a:bodyPr/>
          <a:lstStyle/>
          <a:p>
            <a:fld id="{4C273B9A-7477-DA41-94B5-125156431390}" type="slidenum">
              <a:rPr lang="en-US" smtClean="0"/>
              <a:t>41</a:t>
            </a:fld>
            <a:endParaRPr lang="en-US"/>
          </a:p>
        </p:txBody>
      </p:sp>
    </p:spTree>
    <p:extLst>
      <p:ext uri="{BB962C8B-B14F-4D97-AF65-F5344CB8AC3E}">
        <p14:creationId xmlns:p14="http://schemas.microsoft.com/office/powerpoint/2010/main" val="38564411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more information on the VMT Project:</a:t>
            </a:r>
          </a:p>
          <a:p>
            <a:r>
              <a:rPr lang="en-US" dirty="0" smtClean="0"/>
              <a:t>Its conception published</a:t>
            </a:r>
            <a:r>
              <a:rPr lang="en-US" baseline="0" dirty="0" smtClean="0"/>
              <a:t> in 2006, initial reports in 2009 and current status in 2013</a:t>
            </a:r>
            <a:endParaRPr lang="en-US" dirty="0"/>
          </a:p>
        </p:txBody>
      </p:sp>
      <p:sp>
        <p:nvSpPr>
          <p:cNvPr id="4" name="Slide Number Placeholder 3"/>
          <p:cNvSpPr>
            <a:spLocks noGrp="1"/>
          </p:cNvSpPr>
          <p:nvPr>
            <p:ph type="sldNum" sz="quarter" idx="10"/>
          </p:nvPr>
        </p:nvSpPr>
        <p:spPr/>
        <p:txBody>
          <a:bodyPr/>
          <a:lstStyle/>
          <a:p>
            <a:fld id="{4C273B9A-7477-DA41-94B5-125156431390}" type="slidenum">
              <a:rPr lang="en-US" smtClean="0"/>
              <a:t>42</a:t>
            </a:fld>
            <a:endParaRPr lang="en-US"/>
          </a:p>
        </p:txBody>
      </p:sp>
    </p:spTree>
    <p:extLst>
      <p:ext uri="{BB962C8B-B14F-4D97-AF65-F5344CB8AC3E}">
        <p14:creationId xmlns:p14="http://schemas.microsoft.com/office/powerpoint/2010/main" val="35790143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a:t>
            </a:r>
            <a:r>
              <a:rPr lang="en-US" baseline="0" dirty="0" smtClean="0"/>
              <a:t> links for following up, including copies of the slides for </a:t>
            </a:r>
            <a:r>
              <a:rPr lang="en-US" baseline="0" smtClean="0"/>
              <a:t>my presentations here</a:t>
            </a:r>
            <a:endParaRPr lang="en-US"/>
          </a:p>
        </p:txBody>
      </p:sp>
      <p:sp>
        <p:nvSpPr>
          <p:cNvPr id="4" name="Slide Number Placeholder 3"/>
          <p:cNvSpPr>
            <a:spLocks noGrp="1"/>
          </p:cNvSpPr>
          <p:nvPr>
            <p:ph type="sldNum" sz="quarter" idx="10"/>
          </p:nvPr>
        </p:nvSpPr>
        <p:spPr/>
        <p:txBody>
          <a:bodyPr/>
          <a:lstStyle/>
          <a:p>
            <a:fld id="{4C273B9A-7477-DA41-94B5-125156431390}" type="slidenum">
              <a:rPr lang="en-US" smtClean="0"/>
              <a:t>43</a:t>
            </a:fld>
            <a:endParaRPr lang="en-US"/>
          </a:p>
        </p:txBody>
      </p:sp>
    </p:spTree>
    <p:extLst>
      <p:ext uri="{BB962C8B-B14F-4D97-AF65-F5344CB8AC3E}">
        <p14:creationId xmlns:p14="http://schemas.microsoft.com/office/powerpoint/2010/main" val="3106463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screenshot</a:t>
            </a:r>
            <a:r>
              <a:rPr lang="en-US" baseline="0" dirty="0" smtClean="0"/>
              <a:t> of Euclid’s first proposition – the construction of an equilateral triangle – done on my iPad</a:t>
            </a:r>
          </a:p>
          <a:p>
            <a:r>
              <a:rPr lang="en-US" baseline="0" dirty="0" smtClean="0"/>
              <a:t>I can open GeoGebra on my laptop and show you this as an example of dynamic geometry</a:t>
            </a:r>
            <a:endParaRPr lang="en-US" dirty="0"/>
          </a:p>
        </p:txBody>
      </p:sp>
      <p:sp>
        <p:nvSpPr>
          <p:cNvPr id="4" name="Slide Number Placeholder 3"/>
          <p:cNvSpPr>
            <a:spLocks noGrp="1"/>
          </p:cNvSpPr>
          <p:nvPr>
            <p:ph type="sldNum" sz="quarter" idx="10"/>
          </p:nvPr>
        </p:nvSpPr>
        <p:spPr/>
        <p:txBody>
          <a:bodyPr/>
          <a:lstStyle/>
          <a:p>
            <a:fld id="{4C273B9A-7477-DA41-94B5-125156431390}" type="slidenum">
              <a:rPr lang="en-US" smtClean="0"/>
              <a:t>4</a:t>
            </a:fld>
            <a:endParaRPr lang="en-US"/>
          </a:p>
        </p:txBody>
      </p:sp>
    </p:spTree>
    <p:extLst>
      <p:ext uri="{BB962C8B-B14F-4D97-AF65-F5344CB8AC3E}">
        <p14:creationId xmlns:p14="http://schemas.microsoft.com/office/powerpoint/2010/main" val="1086149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 the apparent potential of</a:t>
            </a:r>
            <a:r>
              <a:rPr lang="en-US" baseline="0" dirty="0" smtClean="0"/>
              <a:t> dynamic geometry to support student inquiry, exploration, discovery and creativity,</a:t>
            </a:r>
          </a:p>
          <a:p>
            <a:r>
              <a:rPr lang="en-US" baseline="0" dirty="0" smtClean="0"/>
              <a:t>How can we design pedagogy to encourage this?</a:t>
            </a:r>
            <a:endParaRPr lang="en-US" dirty="0"/>
          </a:p>
        </p:txBody>
      </p:sp>
      <p:sp>
        <p:nvSpPr>
          <p:cNvPr id="4" name="Slide Number Placeholder 3"/>
          <p:cNvSpPr>
            <a:spLocks noGrp="1"/>
          </p:cNvSpPr>
          <p:nvPr>
            <p:ph type="sldNum" sz="quarter" idx="10"/>
          </p:nvPr>
        </p:nvSpPr>
        <p:spPr/>
        <p:txBody>
          <a:bodyPr/>
          <a:lstStyle/>
          <a:p>
            <a:fld id="{4C273B9A-7477-DA41-94B5-125156431390}" type="slidenum">
              <a:rPr lang="en-US" smtClean="0"/>
              <a:t>5</a:t>
            </a:fld>
            <a:endParaRPr lang="en-US"/>
          </a:p>
        </p:txBody>
      </p:sp>
    </p:spTree>
    <p:extLst>
      <p:ext uri="{BB962C8B-B14F-4D97-AF65-F5344CB8AC3E}">
        <p14:creationId xmlns:p14="http://schemas.microsoft.com/office/powerpoint/2010/main" val="3378127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been developing an online environment called Virtual Math Teams (or VMT) since 2012</a:t>
            </a:r>
          </a:p>
          <a:p>
            <a:r>
              <a:rPr lang="en-US" dirty="0" smtClean="0"/>
              <a:t>Now </a:t>
            </a:r>
            <a:r>
              <a:rPr lang="en-US" dirty="0" smtClean="0"/>
              <a:t>the</a:t>
            </a:r>
            <a:r>
              <a:rPr lang="en-US" baseline="0" dirty="0" smtClean="0"/>
              <a:t> VMT environment can include multiple GeoGebra tabs</a:t>
            </a:r>
          </a:p>
          <a:p>
            <a:r>
              <a:rPr lang="en-US" baseline="0" dirty="0" smtClean="0"/>
              <a:t>They are integrated with the chat communication </a:t>
            </a:r>
            <a:r>
              <a:rPr lang="en-US" baseline="0" dirty="0" smtClean="0"/>
              <a:t>channel and </a:t>
            </a:r>
            <a:r>
              <a:rPr lang="en-US" baseline="0" dirty="0" smtClean="0"/>
              <a:t>many other features for collaborative learning.</a:t>
            </a:r>
            <a:endParaRPr lang="en-US" dirty="0"/>
          </a:p>
        </p:txBody>
      </p:sp>
      <p:sp>
        <p:nvSpPr>
          <p:cNvPr id="4" name="Slide Number Placeholder 3"/>
          <p:cNvSpPr>
            <a:spLocks noGrp="1"/>
          </p:cNvSpPr>
          <p:nvPr>
            <p:ph type="sldNum" sz="quarter" idx="10"/>
          </p:nvPr>
        </p:nvSpPr>
        <p:spPr/>
        <p:txBody>
          <a:bodyPr/>
          <a:lstStyle/>
          <a:p>
            <a:fld id="{97075F32-F94A-9949-B7C2-C105D76AAD25}" type="slidenum">
              <a:rPr lang="en-US" smtClean="0"/>
              <a:t>6</a:t>
            </a:fld>
            <a:endParaRPr lang="en-US"/>
          </a:p>
        </p:txBody>
      </p:sp>
    </p:spTree>
    <p:extLst>
      <p:ext uri="{BB962C8B-B14F-4D97-AF65-F5344CB8AC3E}">
        <p14:creationId xmlns:p14="http://schemas.microsoft.com/office/powerpoint/2010/main" val="3101370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d2.ggb – check Points, Line, Circle</a:t>
            </a:r>
          </a:p>
          <a:p>
            <a:r>
              <a:rPr lang="en-US" dirty="0" smtClean="0"/>
              <a:t>Everything is built up from the simple point at a location</a:t>
            </a:r>
          </a:p>
          <a:p>
            <a:r>
              <a:rPr lang="en-US" dirty="0" smtClean="0"/>
              <a:t>But</a:t>
            </a:r>
            <a:r>
              <a:rPr lang="en-US" baseline="0" dirty="0" smtClean="0"/>
              <a:t> now the point can be dragged to other locations</a:t>
            </a:r>
            <a:endParaRPr lang="en-US" dirty="0"/>
          </a:p>
        </p:txBody>
      </p:sp>
      <p:sp>
        <p:nvSpPr>
          <p:cNvPr id="4" name="Slide Number Placeholder 3"/>
          <p:cNvSpPr>
            <a:spLocks noGrp="1"/>
          </p:cNvSpPr>
          <p:nvPr>
            <p:ph type="sldNum" sz="quarter" idx="10"/>
          </p:nvPr>
        </p:nvSpPr>
        <p:spPr/>
        <p:txBody>
          <a:bodyPr/>
          <a:lstStyle/>
          <a:p>
            <a:fld id="{4C273B9A-7477-DA41-94B5-125156431390}" type="slidenum">
              <a:rPr lang="en-US" smtClean="0"/>
              <a:t>7</a:t>
            </a:fld>
            <a:endParaRPr lang="en-US"/>
          </a:p>
        </p:txBody>
      </p:sp>
    </p:spTree>
    <p:extLst>
      <p:ext uri="{BB962C8B-B14F-4D97-AF65-F5344CB8AC3E}">
        <p14:creationId xmlns:p14="http://schemas.microsoft.com/office/powerpoint/2010/main" val="1102162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Still using d2.ggb</a:t>
            </a:r>
            <a:r>
              <a:rPr lang="en-US" baseline="0" dirty="0" smtClean="0"/>
              <a:t> – unclick Point, Line, Circle – check Free, Constrained, Dependent</a:t>
            </a:r>
            <a:endParaRPr lang="en-US" dirty="0"/>
          </a:p>
        </p:txBody>
      </p:sp>
      <p:sp>
        <p:nvSpPr>
          <p:cNvPr id="4" name="Slide Number Placeholder 3"/>
          <p:cNvSpPr>
            <a:spLocks noGrp="1"/>
          </p:cNvSpPr>
          <p:nvPr>
            <p:ph type="sldNum" sz="quarter" idx="10"/>
          </p:nvPr>
        </p:nvSpPr>
        <p:spPr/>
        <p:txBody>
          <a:bodyPr/>
          <a:lstStyle/>
          <a:p>
            <a:fld id="{4C273B9A-7477-DA41-94B5-125156431390}" type="slidenum">
              <a:rPr lang="en-US" smtClean="0"/>
              <a:t>9</a:t>
            </a:fld>
            <a:endParaRPr lang="en-US"/>
          </a:p>
        </p:txBody>
      </p:sp>
    </p:spTree>
    <p:extLst>
      <p:ext uri="{BB962C8B-B14F-4D97-AF65-F5344CB8AC3E}">
        <p14:creationId xmlns:p14="http://schemas.microsoft.com/office/powerpoint/2010/main" val="920589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d3a.ggb and drag</a:t>
            </a:r>
            <a:endParaRPr lang="en-US" dirty="0"/>
          </a:p>
        </p:txBody>
      </p:sp>
      <p:sp>
        <p:nvSpPr>
          <p:cNvPr id="4" name="Slide Number Placeholder 3"/>
          <p:cNvSpPr>
            <a:spLocks noGrp="1"/>
          </p:cNvSpPr>
          <p:nvPr>
            <p:ph type="sldNum" sz="quarter" idx="10"/>
          </p:nvPr>
        </p:nvSpPr>
        <p:spPr/>
        <p:txBody>
          <a:bodyPr/>
          <a:lstStyle/>
          <a:p>
            <a:fld id="{4C273B9A-7477-DA41-94B5-125156431390}" type="slidenum">
              <a:rPr lang="en-US" smtClean="0"/>
              <a:t>11</a:t>
            </a:fld>
            <a:endParaRPr lang="en-US"/>
          </a:p>
        </p:txBody>
      </p:sp>
    </p:spTree>
    <p:extLst>
      <p:ext uri="{BB962C8B-B14F-4D97-AF65-F5344CB8AC3E}">
        <p14:creationId xmlns:p14="http://schemas.microsoft.com/office/powerpoint/2010/main" val="3724158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7"/>
          <p:cNvSpPr>
            <a:spLocks noChangeAspect="1" noEditPoints="1"/>
          </p:cNvSpPr>
          <p:nvPr/>
        </p:nvSpPr>
        <p:spPr bwMode="auto">
          <a:xfrm>
            <a:off x="276225" y="0"/>
            <a:ext cx="1755775" cy="3548063"/>
          </a:xfrm>
          <a:custGeom>
            <a:avLst/>
            <a:gdLst>
              <a:gd name="T0" fmla="*/ 2147483647 w 2409"/>
              <a:gd name="T1" fmla="*/ 2147483647 h 4865"/>
              <a:gd name="T2" fmla="*/ 2147483647 w 2409"/>
              <a:gd name="T3" fmla="*/ 2147483647 h 4865"/>
              <a:gd name="T4" fmla="*/ 2147483647 w 2409"/>
              <a:gd name="T5" fmla="*/ 2147483647 h 4865"/>
              <a:gd name="T6" fmla="*/ 2147483647 w 2409"/>
              <a:gd name="T7" fmla="*/ 2147483647 h 4865"/>
              <a:gd name="T8" fmla="*/ 2147483647 w 2409"/>
              <a:gd name="T9" fmla="*/ 2147483647 h 4865"/>
              <a:gd name="T10" fmla="*/ 2147483647 w 2409"/>
              <a:gd name="T11" fmla="*/ 2147483647 h 4865"/>
              <a:gd name="T12" fmla="*/ 2147483647 w 2409"/>
              <a:gd name="T13" fmla="*/ 2147483647 h 4865"/>
              <a:gd name="T14" fmla="*/ 2147483647 w 2409"/>
              <a:gd name="T15" fmla="*/ 2147483647 h 4865"/>
              <a:gd name="T16" fmla="*/ 2147483647 w 2409"/>
              <a:gd name="T17" fmla="*/ 2147483647 h 4865"/>
              <a:gd name="T18" fmla="*/ 2147483647 w 2409"/>
              <a:gd name="T19" fmla="*/ 2147483647 h 4865"/>
              <a:gd name="T20" fmla="*/ 2147483647 w 2409"/>
              <a:gd name="T21" fmla="*/ 2147483647 h 4865"/>
              <a:gd name="T22" fmla="*/ 2147483647 w 2409"/>
              <a:gd name="T23" fmla="*/ 2147483647 h 4865"/>
              <a:gd name="T24" fmla="*/ 2147483647 w 2409"/>
              <a:gd name="T25" fmla="*/ 2147483647 h 4865"/>
              <a:gd name="T26" fmla="*/ 2147483647 w 2409"/>
              <a:gd name="T27" fmla="*/ 2147483647 h 4865"/>
              <a:gd name="T28" fmla="*/ 2147483647 w 2409"/>
              <a:gd name="T29" fmla="*/ 2147483647 h 4865"/>
              <a:gd name="T30" fmla="*/ 2147483647 w 2409"/>
              <a:gd name="T31" fmla="*/ 2147483647 h 4865"/>
              <a:gd name="T32" fmla="*/ 2147483647 w 2409"/>
              <a:gd name="T33" fmla="*/ 2147483647 h 4865"/>
              <a:gd name="T34" fmla="*/ 2147483647 w 2409"/>
              <a:gd name="T35" fmla="*/ 2147483647 h 4865"/>
              <a:gd name="T36" fmla="*/ 2147483647 w 2409"/>
              <a:gd name="T37" fmla="*/ 2147483647 h 4865"/>
              <a:gd name="T38" fmla="*/ 2147483647 w 2409"/>
              <a:gd name="T39" fmla="*/ 2147483647 h 4865"/>
              <a:gd name="T40" fmla="*/ 2147483647 w 2409"/>
              <a:gd name="T41" fmla="*/ 2147483647 h 4865"/>
              <a:gd name="T42" fmla="*/ 2147483647 w 2409"/>
              <a:gd name="T43" fmla="*/ 2147483647 h 4865"/>
              <a:gd name="T44" fmla="*/ 2147483647 w 2409"/>
              <a:gd name="T45" fmla="*/ 2147483647 h 4865"/>
              <a:gd name="T46" fmla="*/ 2147483647 w 2409"/>
              <a:gd name="T47" fmla="*/ 2147483647 h 4865"/>
              <a:gd name="T48" fmla="*/ 2147483647 w 2409"/>
              <a:gd name="T49" fmla="*/ 2147483647 h 4865"/>
              <a:gd name="T50" fmla="*/ 2147483647 w 2409"/>
              <a:gd name="T51" fmla="*/ 2147483647 h 4865"/>
              <a:gd name="T52" fmla="*/ 2147483647 w 2409"/>
              <a:gd name="T53" fmla="*/ 2147483647 h 4865"/>
              <a:gd name="T54" fmla="*/ 2147483647 w 2409"/>
              <a:gd name="T55" fmla="*/ 2147483647 h 4865"/>
              <a:gd name="T56" fmla="*/ 2147483647 w 2409"/>
              <a:gd name="T57" fmla="*/ 2147483647 h 4865"/>
              <a:gd name="T58" fmla="*/ 2147483647 w 2409"/>
              <a:gd name="T59" fmla="*/ 2147483647 h 4865"/>
              <a:gd name="T60" fmla="*/ 2147483647 w 2409"/>
              <a:gd name="T61" fmla="*/ 2147483647 h 4865"/>
              <a:gd name="T62" fmla="*/ 2147483647 w 2409"/>
              <a:gd name="T63" fmla="*/ 2147483647 h 4865"/>
              <a:gd name="T64" fmla="*/ 2147483647 w 2409"/>
              <a:gd name="T65" fmla="*/ 2147483647 h 4865"/>
              <a:gd name="T66" fmla="*/ 2147483647 w 2409"/>
              <a:gd name="T67" fmla="*/ 2147483647 h 4865"/>
              <a:gd name="T68" fmla="*/ 2147483647 w 2409"/>
              <a:gd name="T69" fmla="*/ 2147483647 h 4865"/>
              <a:gd name="T70" fmla="*/ 2147483647 w 2409"/>
              <a:gd name="T71" fmla="*/ 2147483647 h 4865"/>
              <a:gd name="T72" fmla="*/ 2147483647 w 2409"/>
              <a:gd name="T73" fmla="*/ 2147483647 h 4865"/>
              <a:gd name="T74" fmla="*/ 2147483647 w 2409"/>
              <a:gd name="T75" fmla="*/ 2147483647 h 4865"/>
              <a:gd name="T76" fmla="*/ 2147483647 w 2409"/>
              <a:gd name="T77" fmla="*/ 2147483647 h 4865"/>
              <a:gd name="T78" fmla="*/ 2147483647 w 2409"/>
              <a:gd name="T79" fmla="*/ 2147483647 h 4865"/>
              <a:gd name="T80" fmla="*/ 2147483647 w 2409"/>
              <a:gd name="T81" fmla="*/ 2147483647 h 4865"/>
              <a:gd name="T82" fmla="*/ 2147483647 w 2409"/>
              <a:gd name="T83" fmla="*/ 2147483647 h 4865"/>
              <a:gd name="T84" fmla="*/ 2147483647 w 2409"/>
              <a:gd name="T85" fmla="*/ 2147483647 h 4865"/>
              <a:gd name="T86" fmla="*/ 2147483647 w 2409"/>
              <a:gd name="T87" fmla="*/ 2147483647 h 4865"/>
              <a:gd name="T88" fmla="*/ 2147483647 w 2409"/>
              <a:gd name="T89" fmla="*/ 2147483647 h 4865"/>
              <a:gd name="T90" fmla="*/ 2147483647 w 2409"/>
              <a:gd name="T91" fmla="*/ 2147483647 h 4865"/>
              <a:gd name="T92" fmla="*/ 2147483647 w 2409"/>
              <a:gd name="T93" fmla="*/ 2147483647 h 4865"/>
              <a:gd name="T94" fmla="*/ 2147483647 w 2409"/>
              <a:gd name="T95" fmla="*/ 2147483647 h 4865"/>
              <a:gd name="T96" fmla="*/ 2147483647 w 2409"/>
              <a:gd name="T97" fmla="*/ 2147483647 h 4865"/>
              <a:gd name="T98" fmla="*/ 2147483647 w 2409"/>
              <a:gd name="T99" fmla="*/ 2147483647 h 4865"/>
              <a:gd name="T100" fmla="*/ 2147483647 w 2409"/>
              <a:gd name="T101" fmla="*/ 2147483647 h 4865"/>
              <a:gd name="T102" fmla="*/ 2147483647 w 2409"/>
              <a:gd name="T103" fmla="*/ 2147483647 h 4865"/>
              <a:gd name="T104" fmla="*/ 2147483647 w 2409"/>
              <a:gd name="T105" fmla="*/ 2147483647 h 4865"/>
              <a:gd name="T106" fmla="*/ 2147483647 w 2409"/>
              <a:gd name="T107" fmla="*/ 2147483647 h 4865"/>
              <a:gd name="T108" fmla="*/ 2147483647 w 2409"/>
              <a:gd name="T109" fmla="*/ 2147483647 h 4865"/>
              <a:gd name="T110" fmla="*/ 2147483647 w 2409"/>
              <a:gd name="T111" fmla="*/ 2147483647 h 4865"/>
              <a:gd name="T112" fmla="*/ 2147483647 w 2409"/>
              <a:gd name="T113" fmla="*/ 2147483647 h 4865"/>
              <a:gd name="T114" fmla="*/ 2147483647 w 2409"/>
              <a:gd name="T115" fmla="*/ 2147483647 h 4865"/>
              <a:gd name="T116" fmla="*/ 2147483647 w 2409"/>
              <a:gd name="T117" fmla="*/ 2147483647 h 4865"/>
              <a:gd name="T118" fmla="*/ 2147483647 w 2409"/>
              <a:gd name="T119" fmla="*/ 2147483647 h 4865"/>
              <a:gd name="T120" fmla="*/ 2147483647 w 2409"/>
              <a:gd name="T121" fmla="*/ 2147483647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pic>
        <p:nvPicPr>
          <p:cNvPr id="6" name="Picture 7" descr="icon.tif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409950"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vmt logo.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311650"/>
            <a:ext cx="3409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743323" y="3721473"/>
            <a:ext cx="5120640" cy="1581150"/>
          </a:xfrm>
        </p:spPr>
        <p:txBody>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dirty="0" smtClean="0"/>
              <a:t>Click to edit Master title style</a:t>
            </a:r>
            <a:endParaRPr lang="en-US" dirty="0"/>
          </a:p>
        </p:txBody>
      </p:sp>
      <p:sp>
        <p:nvSpPr>
          <p:cNvPr id="8" name="Slide Number Placeholder 5"/>
          <p:cNvSpPr>
            <a:spLocks noGrp="1"/>
          </p:cNvSpPr>
          <p:nvPr>
            <p:ph type="sldNum" sz="quarter" idx="10"/>
          </p:nvPr>
        </p:nvSpPr>
        <p:spPr/>
        <p:txBody>
          <a:bodyPr/>
          <a:lstStyle>
            <a:lvl1pPr>
              <a:defRPr/>
            </a:lvl1pPr>
          </a:lstStyle>
          <a:p>
            <a:pPr>
              <a:defRPr/>
            </a:pPr>
            <a:fld id="{62699B85-6911-E946-B443-8F8AE0012820}" type="slidenum">
              <a:rPr lang="en-US"/>
              <a:pPr>
                <a:defRPr/>
              </a:pPr>
              <a:t>‹#›</a:t>
            </a:fld>
            <a:endParaRPr lang="en-US" dirty="0"/>
          </a:p>
        </p:txBody>
      </p:sp>
    </p:spTree>
    <p:extLst>
      <p:ext uri="{BB962C8B-B14F-4D97-AF65-F5344CB8AC3E}">
        <p14:creationId xmlns:p14="http://schemas.microsoft.com/office/powerpoint/2010/main" val="22760744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76225" y="6429375"/>
            <a:ext cx="2133600" cy="292100"/>
          </a:xfrm>
          <a:prstGeom prst="rect">
            <a:avLst/>
          </a:prstGeom>
        </p:spPr>
        <p:txBody>
          <a:bodyPr/>
          <a:lstStyle>
            <a:lvl1pPr fontAlgn="auto">
              <a:spcBef>
                <a:spcPts val="0"/>
              </a:spcBef>
              <a:spcAft>
                <a:spcPts val="0"/>
              </a:spcAft>
              <a:defRPr>
                <a:latin typeface="+mn-lt"/>
                <a:ea typeface="+mn-ea"/>
                <a:cs typeface="+mn-cs"/>
              </a:defRPr>
            </a:lvl1pPr>
          </a:lstStyle>
          <a:p>
            <a:pPr>
              <a:defRPr/>
            </a:pPr>
            <a:fld id="{3A78497E-4DEA-4C4E-8D92-B2203D4C7061}" type="datetimeFigureOut">
              <a:rPr lang="en-US"/>
              <a:pPr>
                <a:defRPr/>
              </a:pPr>
              <a:t>10/6/13</a:t>
            </a:fld>
            <a:endParaRPr lang="en-US"/>
          </a:p>
        </p:txBody>
      </p:sp>
      <p:sp>
        <p:nvSpPr>
          <p:cNvPr id="5" name="Footer Placeholder 4"/>
          <p:cNvSpPr>
            <a:spLocks noGrp="1"/>
          </p:cNvSpPr>
          <p:nvPr>
            <p:ph type="ftr" sz="quarter" idx="11"/>
          </p:nvPr>
        </p:nvSpPr>
        <p:spPr>
          <a:xfrm>
            <a:off x="3743325" y="6429375"/>
            <a:ext cx="4086225" cy="29210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2F338C-F53E-7847-976F-6914509A03A9}" type="slidenum">
              <a:rPr lang="en-US"/>
              <a:pPr>
                <a:defRPr/>
              </a:pPr>
              <a:t>‹#›</a:t>
            </a:fld>
            <a:endParaRPr lang="en-US"/>
          </a:p>
        </p:txBody>
      </p:sp>
    </p:spTree>
    <p:extLst>
      <p:ext uri="{BB962C8B-B14F-4D97-AF65-F5344CB8AC3E}">
        <p14:creationId xmlns:p14="http://schemas.microsoft.com/office/powerpoint/2010/main" val="3934284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76225" y="6429375"/>
            <a:ext cx="2133600" cy="292100"/>
          </a:xfrm>
          <a:prstGeom prst="rect">
            <a:avLst/>
          </a:prstGeom>
        </p:spPr>
        <p:txBody>
          <a:bodyPr/>
          <a:lstStyle>
            <a:lvl1pPr fontAlgn="auto">
              <a:spcBef>
                <a:spcPts val="0"/>
              </a:spcBef>
              <a:spcAft>
                <a:spcPts val="0"/>
              </a:spcAft>
              <a:defRPr>
                <a:latin typeface="+mn-lt"/>
                <a:ea typeface="+mn-ea"/>
                <a:cs typeface="+mn-cs"/>
              </a:defRPr>
            </a:lvl1pPr>
          </a:lstStyle>
          <a:p>
            <a:pPr>
              <a:defRPr/>
            </a:pPr>
            <a:fld id="{1B4D82D4-C7AC-C344-B3C5-407385B631F1}" type="datetimeFigureOut">
              <a:rPr lang="en-US"/>
              <a:pPr>
                <a:defRPr/>
              </a:pPr>
              <a:t>10/6/13</a:t>
            </a:fld>
            <a:endParaRPr lang="en-US"/>
          </a:p>
        </p:txBody>
      </p:sp>
      <p:sp>
        <p:nvSpPr>
          <p:cNvPr id="5" name="Footer Placeholder 4"/>
          <p:cNvSpPr>
            <a:spLocks noGrp="1"/>
          </p:cNvSpPr>
          <p:nvPr>
            <p:ph type="ftr" sz="quarter" idx="11"/>
          </p:nvPr>
        </p:nvSpPr>
        <p:spPr>
          <a:xfrm>
            <a:off x="3743325" y="6429375"/>
            <a:ext cx="4086225" cy="29210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4920FF-849A-AF40-BD80-7D79F148BA5F}" type="slidenum">
              <a:rPr lang="en-US"/>
              <a:pPr>
                <a:defRPr/>
              </a:pPr>
              <a:t>‹#›</a:t>
            </a:fld>
            <a:endParaRPr lang="en-US"/>
          </a:p>
        </p:txBody>
      </p:sp>
    </p:spTree>
    <p:extLst>
      <p:ext uri="{BB962C8B-B14F-4D97-AF65-F5344CB8AC3E}">
        <p14:creationId xmlns:p14="http://schemas.microsoft.com/office/powerpoint/2010/main" val="33989244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4"/>
          <p:cNvSpPr>
            <a:spLocks noChangeAspect="1" noEditPoints="1"/>
          </p:cNvSpPr>
          <p:nvPr/>
        </p:nvSpPr>
        <p:spPr bwMode="auto">
          <a:xfrm>
            <a:off x="5475288" y="0"/>
            <a:ext cx="3394075" cy="6858000"/>
          </a:xfrm>
          <a:custGeom>
            <a:avLst/>
            <a:gdLst>
              <a:gd name="T0" fmla="*/ 2147483647 w 2409"/>
              <a:gd name="T1" fmla="*/ 2147483647 h 4865"/>
              <a:gd name="T2" fmla="*/ 2147483647 w 2409"/>
              <a:gd name="T3" fmla="*/ 2147483647 h 4865"/>
              <a:gd name="T4" fmla="*/ 2147483647 w 2409"/>
              <a:gd name="T5" fmla="*/ 2147483647 h 4865"/>
              <a:gd name="T6" fmla="*/ 2147483647 w 2409"/>
              <a:gd name="T7" fmla="*/ 2147483647 h 4865"/>
              <a:gd name="T8" fmla="*/ 2147483647 w 2409"/>
              <a:gd name="T9" fmla="*/ 2147483647 h 4865"/>
              <a:gd name="T10" fmla="*/ 2147483647 w 2409"/>
              <a:gd name="T11" fmla="*/ 2147483647 h 4865"/>
              <a:gd name="T12" fmla="*/ 2147483647 w 2409"/>
              <a:gd name="T13" fmla="*/ 2147483647 h 4865"/>
              <a:gd name="T14" fmla="*/ 2147483647 w 2409"/>
              <a:gd name="T15" fmla="*/ 2147483647 h 4865"/>
              <a:gd name="T16" fmla="*/ 2147483647 w 2409"/>
              <a:gd name="T17" fmla="*/ 2147483647 h 4865"/>
              <a:gd name="T18" fmla="*/ 2147483647 w 2409"/>
              <a:gd name="T19" fmla="*/ 2147483647 h 4865"/>
              <a:gd name="T20" fmla="*/ 2147483647 w 2409"/>
              <a:gd name="T21" fmla="*/ 2147483647 h 4865"/>
              <a:gd name="T22" fmla="*/ 2147483647 w 2409"/>
              <a:gd name="T23" fmla="*/ 2147483647 h 4865"/>
              <a:gd name="T24" fmla="*/ 2147483647 w 2409"/>
              <a:gd name="T25" fmla="*/ 2147483647 h 4865"/>
              <a:gd name="T26" fmla="*/ 2147483647 w 2409"/>
              <a:gd name="T27" fmla="*/ 2147483647 h 4865"/>
              <a:gd name="T28" fmla="*/ 2147483647 w 2409"/>
              <a:gd name="T29" fmla="*/ 2147483647 h 4865"/>
              <a:gd name="T30" fmla="*/ 2147483647 w 2409"/>
              <a:gd name="T31" fmla="*/ 2147483647 h 4865"/>
              <a:gd name="T32" fmla="*/ 2147483647 w 2409"/>
              <a:gd name="T33" fmla="*/ 2147483647 h 4865"/>
              <a:gd name="T34" fmla="*/ 2147483647 w 2409"/>
              <a:gd name="T35" fmla="*/ 2147483647 h 4865"/>
              <a:gd name="T36" fmla="*/ 2147483647 w 2409"/>
              <a:gd name="T37" fmla="*/ 2147483647 h 4865"/>
              <a:gd name="T38" fmla="*/ 2147483647 w 2409"/>
              <a:gd name="T39" fmla="*/ 2147483647 h 4865"/>
              <a:gd name="T40" fmla="*/ 2147483647 w 2409"/>
              <a:gd name="T41" fmla="*/ 2147483647 h 4865"/>
              <a:gd name="T42" fmla="*/ 2147483647 w 2409"/>
              <a:gd name="T43" fmla="*/ 2147483647 h 4865"/>
              <a:gd name="T44" fmla="*/ 2147483647 w 2409"/>
              <a:gd name="T45" fmla="*/ 2147483647 h 4865"/>
              <a:gd name="T46" fmla="*/ 2147483647 w 2409"/>
              <a:gd name="T47" fmla="*/ 2147483647 h 4865"/>
              <a:gd name="T48" fmla="*/ 2147483647 w 2409"/>
              <a:gd name="T49" fmla="*/ 2147483647 h 4865"/>
              <a:gd name="T50" fmla="*/ 2147483647 w 2409"/>
              <a:gd name="T51" fmla="*/ 2147483647 h 4865"/>
              <a:gd name="T52" fmla="*/ 2147483647 w 2409"/>
              <a:gd name="T53" fmla="*/ 2147483647 h 4865"/>
              <a:gd name="T54" fmla="*/ 2147483647 w 2409"/>
              <a:gd name="T55" fmla="*/ 2147483647 h 4865"/>
              <a:gd name="T56" fmla="*/ 2147483647 w 2409"/>
              <a:gd name="T57" fmla="*/ 2147483647 h 4865"/>
              <a:gd name="T58" fmla="*/ 2147483647 w 2409"/>
              <a:gd name="T59" fmla="*/ 2147483647 h 4865"/>
              <a:gd name="T60" fmla="*/ 2147483647 w 2409"/>
              <a:gd name="T61" fmla="*/ 2147483647 h 4865"/>
              <a:gd name="T62" fmla="*/ 2147483647 w 2409"/>
              <a:gd name="T63" fmla="*/ 2147483647 h 4865"/>
              <a:gd name="T64" fmla="*/ 2147483647 w 2409"/>
              <a:gd name="T65" fmla="*/ 2147483647 h 4865"/>
              <a:gd name="T66" fmla="*/ 2147483647 w 2409"/>
              <a:gd name="T67" fmla="*/ 2147483647 h 4865"/>
              <a:gd name="T68" fmla="*/ 2147483647 w 2409"/>
              <a:gd name="T69" fmla="*/ 2147483647 h 4865"/>
              <a:gd name="T70" fmla="*/ 2147483647 w 2409"/>
              <a:gd name="T71" fmla="*/ 2147483647 h 4865"/>
              <a:gd name="T72" fmla="*/ 2147483647 w 2409"/>
              <a:gd name="T73" fmla="*/ 2147483647 h 4865"/>
              <a:gd name="T74" fmla="*/ 2147483647 w 2409"/>
              <a:gd name="T75" fmla="*/ 2147483647 h 4865"/>
              <a:gd name="T76" fmla="*/ 2147483647 w 2409"/>
              <a:gd name="T77" fmla="*/ 2147483647 h 4865"/>
              <a:gd name="T78" fmla="*/ 2147483647 w 2409"/>
              <a:gd name="T79" fmla="*/ 2147483647 h 4865"/>
              <a:gd name="T80" fmla="*/ 2147483647 w 2409"/>
              <a:gd name="T81" fmla="*/ 2147483647 h 4865"/>
              <a:gd name="T82" fmla="*/ 2147483647 w 2409"/>
              <a:gd name="T83" fmla="*/ 2147483647 h 4865"/>
              <a:gd name="T84" fmla="*/ 2147483647 w 2409"/>
              <a:gd name="T85" fmla="*/ 2147483647 h 4865"/>
              <a:gd name="T86" fmla="*/ 2147483647 w 2409"/>
              <a:gd name="T87" fmla="*/ 2147483647 h 4865"/>
              <a:gd name="T88" fmla="*/ 2147483647 w 2409"/>
              <a:gd name="T89" fmla="*/ 2147483647 h 4865"/>
              <a:gd name="T90" fmla="*/ 2147483647 w 2409"/>
              <a:gd name="T91" fmla="*/ 2147483647 h 4865"/>
              <a:gd name="T92" fmla="*/ 2147483647 w 2409"/>
              <a:gd name="T93" fmla="*/ 2147483647 h 4865"/>
              <a:gd name="T94" fmla="*/ 2147483647 w 2409"/>
              <a:gd name="T95" fmla="*/ 2147483647 h 4865"/>
              <a:gd name="T96" fmla="*/ 2147483647 w 2409"/>
              <a:gd name="T97" fmla="*/ 2147483647 h 4865"/>
              <a:gd name="T98" fmla="*/ 2147483647 w 2409"/>
              <a:gd name="T99" fmla="*/ 2147483647 h 4865"/>
              <a:gd name="T100" fmla="*/ 2147483647 w 2409"/>
              <a:gd name="T101" fmla="*/ 2147483647 h 4865"/>
              <a:gd name="T102" fmla="*/ 2147483647 w 2409"/>
              <a:gd name="T103" fmla="*/ 2147483647 h 4865"/>
              <a:gd name="T104" fmla="*/ 2147483647 w 2409"/>
              <a:gd name="T105" fmla="*/ 2147483647 h 4865"/>
              <a:gd name="T106" fmla="*/ 2147483647 w 2409"/>
              <a:gd name="T107" fmla="*/ 2147483647 h 4865"/>
              <a:gd name="T108" fmla="*/ 2147483647 w 2409"/>
              <a:gd name="T109" fmla="*/ 2147483647 h 4865"/>
              <a:gd name="T110" fmla="*/ 2147483647 w 2409"/>
              <a:gd name="T111" fmla="*/ 2147483647 h 4865"/>
              <a:gd name="T112" fmla="*/ 2147483647 w 2409"/>
              <a:gd name="T113" fmla="*/ 2147483647 h 4865"/>
              <a:gd name="T114" fmla="*/ 2147483647 w 2409"/>
              <a:gd name="T115" fmla="*/ 2147483647 h 4865"/>
              <a:gd name="T116" fmla="*/ 2147483647 w 2409"/>
              <a:gd name="T117" fmla="*/ 2147483647 h 4865"/>
              <a:gd name="T118" fmla="*/ 2147483647 w 2409"/>
              <a:gd name="T119" fmla="*/ 2147483647 h 4865"/>
              <a:gd name="T120" fmla="*/ 2147483647 w 2409"/>
              <a:gd name="T121" fmla="*/ 2147483647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98"/>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 name="Title Placeholder 1"/>
          <p:cNvSpPr>
            <a:spLocks noGrp="1"/>
          </p:cNvSpPr>
          <p:nvPr>
            <p:ph type="title"/>
          </p:nvPr>
        </p:nvSpPr>
        <p:spPr>
          <a:xfrm>
            <a:off x="276225" y="228601"/>
            <a:ext cx="8591550" cy="622528"/>
          </a:xfrm>
          <a:prstGeom prst="rect">
            <a:avLst/>
          </a:prstGeom>
        </p:spPr>
        <p:txBody>
          <a:bodyPr rtlCol="0">
            <a:normAutofit/>
          </a:bodyPr>
          <a:lstStyle>
            <a:lvl1pPr algn="ctr">
              <a:defRPr/>
            </a:lvl1pPr>
          </a:lstStyle>
          <a:p>
            <a:r>
              <a:rPr lang="en-US" dirty="0" smtClean="0"/>
              <a:t>Click to edit Master title style</a:t>
            </a:r>
            <a:endParaRPr lang="en-US" dirty="0"/>
          </a:p>
        </p:txBody>
      </p:sp>
      <p:sp>
        <p:nvSpPr>
          <p:cNvPr id="31" name="Content Placeholder 30"/>
          <p:cNvSpPr>
            <a:spLocks noGrp="1"/>
          </p:cNvSpPr>
          <p:nvPr>
            <p:ph sz="quarter" idx="13"/>
          </p:nvPr>
        </p:nvSpPr>
        <p:spPr>
          <a:xfrm>
            <a:off x="274320" y="851128"/>
            <a:ext cx="8595360" cy="5385080"/>
          </a:xfrm>
        </p:spPr>
        <p:txBody>
          <a:bodyPr/>
          <a:lstStyle>
            <a:lvl2pPr marL="171450" indent="0">
              <a:buNone/>
              <a:defRPr sz="2400" b="1" i="0" baseline="0">
                <a:latin typeface="Times New Roman"/>
                <a:cs typeface="Times New Roman"/>
                <a:sym typeface="Wingdings"/>
              </a:defRPr>
            </a:lvl2pPr>
            <a:lvl4pPr>
              <a:defRPr sz="2000" b="1" i="0">
                <a:latin typeface="Times New Roman"/>
                <a:cs typeface="Times New Roman"/>
              </a:defRPr>
            </a:lvl4pPr>
          </a:lstStyle>
          <a:p>
            <a:pPr lvl="0"/>
            <a:r>
              <a:rPr lang="en-US" dirty="0" smtClean="0"/>
              <a:t>Click to edit Master text styles</a:t>
            </a:r>
          </a:p>
          <a:p>
            <a:pPr lvl="1"/>
            <a:r>
              <a:rPr lang="en-US" dirty="0" smtClean="0"/>
              <a:t>	   Second level</a:t>
            </a:r>
          </a:p>
          <a:p>
            <a:pPr lvl="3"/>
            <a:r>
              <a:rPr lang="en-US" dirty="0" smtClean="0"/>
              <a:t>		Third level</a:t>
            </a:r>
          </a:p>
        </p:txBody>
      </p:sp>
      <p:sp>
        <p:nvSpPr>
          <p:cNvPr id="5" name="Slide Number Placeholder 5"/>
          <p:cNvSpPr>
            <a:spLocks noGrp="1"/>
          </p:cNvSpPr>
          <p:nvPr>
            <p:ph type="sldNum" sz="quarter" idx="14"/>
          </p:nvPr>
        </p:nvSpPr>
        <p:spPr/>
        <p:txBody>
          <a:bodyPr/>
          <a:lstStyle>
            <a:lvl1pPr>
              <a:defRPr/>
            </a:lvl1pPr>
          </a:lstStyle>
          <a:p>
            <a:pPr>
              <a:defRPr/>
            </a:pPr>
            <a:fld id="{EDE70E6E-1679-7349-8F53-A86069949A3D}" type="slidenum">
              <a:rPr lang="en-US"/>
              <a:pPr>
                <a:defRPr/>
              </a:pPr>
              <a:t>‹#›</a:t>
            </a:fld>
            <a:endParaRPr lang="en-US"/>
          </a:p>
        </p:txBody>
      </p:sp>
    </p:spTree>
    <p:extLst>
      <p:ext uri="{BB962C8B-B14F-4D97-AF65-F5344CB8AC3E}">
        <p14:creationId xmlns:p14="http://schemas.microsoft.com/office/powerpoint/2010/main" val="6839403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7"/>
          <p:cNvSpPr>
            <a:spLocks noChangeAspect="1" noEditPoints="1"/>
          </p:cNvSpPr>
          <p:nvPr/>
        </p:nvSpPr>
        <p:spPr bwMode="auto">
          <a:xfrm>
            <a:off x="34925" y="136525"/>
            <a:ext cx="3325813" cy="6721475"/>
          </a:xfrm>
          <a:custGeom>
            <a:avLst/>
            <a:gdLst>
              <a:gd name="T0" fmla="*/ 2147483647 w 2409"/>
              <a:gd name="T1" fmla="*/ 2147483647 h 4865"/>
              <a:gd name="T2" fmla="*/ 2147483647 w 2409"/>
              <a:gd name="T3" fmla="*/ 2147483647 h 4865"/>
              <a:gd name="T4" fmla="*/ 2147483647 w 2409"/>
              <a:gd name="T5" fmla="*/ 2147483647 h 4865"/>
              <a:gd name="T6" fmla="*/ 2147483647 w 2409"/>
              <a:gd name="T7" fmla="*/ 2147483647 h 4865"/>
              <a:gd name="T8" fmla="*/ 2147483647 w 2409"/>
              <a:gd name="T9" fmla="*/ 2147483647 h 4865"/>
              <a:gd name="T10" fmla="*/ 2147483647 w 2409"/>
              <a:gd name="T11" fmla="*/ 2147483647 h 4865"/>
              <a:gd name="T12" fmla="*/ 2147483647 w 2409"/>
              <a:gd name="T13" fmla="*/ 2147483647 h 4865"/>
              <a:gd name="T14" fmla="*/ 2147483647 w 2409"/>
              <a:gd name="T15" fmla="*/ 2147483647 h 4865"/>
              <a:gd name="T16" fmla="*/ 2147483647 w 2409"/>
              <a:gd name="T17" fmla="*/ 2147483647 h 4865"/>
              <a:gd name="T18" fmla="*/ 2147483647 w 2409"/>
              <a:gd name="T19" fmla="*/ 2147483647 h 4865"/>
              <a:gd name="T20" fmla="*/ 2147483647 w 2409"/>
              <a:gd name="T21" fmla="*/ 2147483647 h 4865"/>
              <a:gd name="T22" fmla="*/ 2147483647 w 2409"/>
              <a:gd name="T23" fmla="*/ 2147483647 h 4865"/>
              <a:gd name="T24" fmla="*/ 2147483647 w 2409"/>
              <a:gd name="T25" fmla="*/ 2147483647 h 4865"/>
              <a:gd name="T26" fmla="*/ 2147483647 w 2409"/>
              <a:gd name="T27" fmla="*/ 2147483647 h 4865"/>
              <a:gd name="T28" fmla="*/ 2147483647 w 2409"/>
              <a:gd name="T29" fmla="*/ 2147483647 h 4865"/>
              <a:gd name="T30" fmla="*/ 2147483647 w 2409"/>
              <a:gd name="T31" fmla="*/ 2147483647 h 4865"/>
              <a:gd name="T32" fmla="*/ 2147483647 w 2409"/>
              <a:gd name="T33" fmla="*/ 2147483647 h 4865"/>
              <a:gd name="T34" fmla="*/ 2147483647 w 2409"/>
              <a:gd name="T35" fmla="*/ 2147483647 h 4865"/>
              <a:gd name="T36" fmla="*/ 2147483647 w 2409"/>
              <a:gd name="T37" fmla="*/ 2147483647 h 4865"/>
              <a:gd name="T38" fmla="*/ 2147483647 w 2409"/>
              <a:gd name="T39" fmla="*/ 2147483647 h 4865"/>
              <a:gd name="T40" fmla="*/ 2147483647 w 2409"/>
              <a:gd name="T41" fmla="*/ 2147483647 h 4865"/>
              <a:gd name="T42" fmla="*/ 2147483647 w 2409"/>
              <a:gd name="T43" fmla="*/ 2147483647 h 4865"/>
              <a:gd name="T44" fmla="*/ 2147483647 w 2409"/>
              <a:gd name="T45" fmla="*/ 2147483647 h 4865"/>
              <a:gd name="T46" fmla="*/ 2147483647 w 2409"/>
              <a:gd name="T47" fmla="*/ 2147483647 h 4865"/>
              <a:gd name="T48" fmla="*/ 2147483647 w 2409"/>
              <a:gd name="T49" fmla="*/ 2147483647 h 4865"/>
              <a:gd name="T50" fmla="*/ 2147483647 w 2409"/>
              <a:gd name="T51" fmla="*/ 2147483647 h 4865"/>
              <a:gd name="T52" fmla="*/ 2147483647 w 2409"/>
              <a:gd name="T53" fmla="*/ 2147483647 h 4865"/>
              <a:gd name="T54" fmla="*/ 2147483647 w 2409"/>
              <a:gd name="T55" fmla="*/ 2147483647 h 4865"/>
              <a:gd name="T56" fmla="*/ 2147483647 w 2409"/>
              <a:gd name="T57" fmla="*/ 2147483647 h 4865"/>
              <a:gd name="T58" fmla="*/ 2147483647 w 2409"/>
              <a:gd name="T59" fmla="*/ 2147483647 h 4865"/>
              <a:gd name="T60" fmla="*/ 2147483647 w 2409"/>
              <a:gd name="T61" fmla="*/ 2147483647 h 4865"/>
              <a:gd name="T62" fmla="*/ 2147483647 w 2409"/>
              <a:gd name="T63" fmla="*/ 2147483647 h 4865"/>
              <a:gd name="T64" fmla="*/ 2147483647 w 2409"/>
              <a:gd name="T65" fmla="*/ 2147483647 h 4865"/>
              <a:gd name="T66" fmla="*/ 2147483647 w 2409"/>
              <a:gd name="T67" fmla="*/ 2147483647 h 4865"/>
              <a:gd name="T68" fmla="*/ 2147483647 w 2409"/>
              <a:gd name="T69" fmla="*/ 2147483647 h 4865"/>
              <a:gd name="T70" fmla="*/ 2147483647 w 2409"/>
              <a:gd name="T71" fmla="*/ 2147483647 h 4865"/>
              <a:gd name="T72" fmla="*/ 2147483647 w 2409"/>
              <a:gd name="T73" fmla="*/ 2147483647 h 4865"/>
              <a:gd name="T74" fmla="*/ 2147483647 w 2409"/>
              <a:gd name="T75" fmla="*/ 2147483647 h 4865"/>
              <a:gd name="T76" fmla="*/ 2147483647 w 2409"/>
              <a:gd name="T77" fmla="*/ 2147483647 h 4865"/>
              <a:gd name="T78" fmla="*/ 2147483647 w 2409"/>
              <a:gd name="T79" fmla="*/ 2147483647 h 4865"/>
              <a:gd name="T80" fmla="*/ 2147483647 w 2409"/>
              <a:gd name="T81" fmla="*/ 2147483647 h 4865"/>
              <a:gd name="T82" fmla="*/ 2147483647 w 2409"/>
              <a:gd name="T83" fmla="*/ 2147483647 h 4865"/>
              <a:gd name="T84" fmla="*/ 2147483647 w 2409"/>
              <a:gd name="T85" fmla="*/ 2147483647 h 4865"/>
              <a:gd name="T86" fmla="*/ 2147483647 w 2409"/>
              <a:gd name="T87" fmla="*/ 2147483647 h 4865"/>
              <a:gd name="T88" fmla="*/ 2147483647 w 2409"/>
              <a:gd name="T89" fmla="*/ 2147483647 h 4865"/>
              <a:gd name="T90" fmla="*/ 2147483647 w 2409"/>
              <a:gd name="T91" fmla="*/ 2147483647 h 4865"/>
              <a:gd name="T92" fmla="*/ 2147483647 w 2409"/>
              <a:gd name="T93" fmla="*/ 2147483647 h 4865"/>
              <a:gd name="T94" fmla="*/ 2147483647 w 2409"/>
              <a:gd name="T95" fmla="*/ 2147483647 h 4865"/>
              <a:gd name="T96" fmla="*/ 2147483647 w 2409"/>
              <a:gd name="T97" fmla="*/ 2147483647 h 4865"/>
              <a:gd name="T98" fmla="*/ 2147483647 w 2409"/>
              <a:gd name="T99" fmla="*/ 2147483647 h 4865"/>
              <a:gd name="T100" fmla="*/ 2147483647 w 2409"/>
              <a:gd name="T101" fmla="*/ 2147483647 h 4865"/>
              <a:gd name="T102" fmla="*/ 2147483647 w 2409"/>
              <a:gd name="T103" fmla="*/ 2147483647 h 4865"/>
              <a:gd name="T104" fmla="*/ 2147483647 w 2409"/>
              <a:gd name="T105" fmla="*/ 2147483647 h 4865"/>
              <a:gd name="T106" fmla="*/ 2147483647 w 2409"/>
              <a:gd name="T107" fmla="*/ 2147483647 h 4865"/>
              <a:gd name="T108" fmla="*/ 2147483647 w 2409"/>
              <a:gd name="T109" fmla="*/ 2147483647 h 4865"/>
              <a:gd name="T110" fmla="*/ 2147483647 w 2409"/>
              <a:gd name="T111" fmla="*/ 2147483647 h 4865"/>
              <a:gd name="T112" fmla="*/ 2147483647 w 2409"/>
              <a:gd name="T113" fmla="*/ 2147483647 h 4865"/>
              <a:gd name="T114" fmla="*/ 2147483647 w 2409"/>
              <a:gd name="T115" fmla="*/ 2147483647 h 4865"/>
              <a:gd name="T116" fmla="*/ 2147483647 w 2409"/>
              <a:gd name="T117" fmla="*/ 2147483647 h 4865"/>
              <a:gd name="T118" fmla="*/ 2147483647 w 2409"/>
              <a:gd name="T119" fmla="*/ 2147483647 h 4865"/>
              <a:gd name="T120" fmla="*/ 2147483647 w 2409"/>
              <a:gd name="T121" fmla="*/ 2147483647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15" name="Subtitle 2"/>
          <p:cNvSpPr>
            <a:spLocks noGrp="1"/>
          </p:cNvSpPr>
          <p:nvPr>
            <p:ph type="subTitle" idx="1"/>
          </p:nvPr>
        </p:nvSpPr>
        <p:spPr>
          <a:xfrm>
            <a:off x="3743324" y="1400174"/>
            <a:ext cx="5120640" cy="1476375"/>
          </a:xfrm>
        </p:spPr>
        <p:txBody>
          <a:bodyPr anchor="b" anchorCtr="0"/>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276225" y="6429375"/>
            <a:ext cx="2133600" cy="292100"/>
          </a:xfrm>
          <a:prstGeom prst="rect">
            <a:avLst/>
          </a:prstGeom>
        </p:spPr>
        <p:txBody>
          <a:bodyPr/>
          <a:lstStyle>
            <a:lvl1pPr fontAlgn="auto">
              <a:spcBef>
                <a:spcPts val="0"/>
              </a:spcBef>
              <a:spcAft>
                <a:spcPts val="0"/>
              </a:spcAft>
              <a:defRPr>
                <a:solidFill>
                  <a:schemeClr val="bg2"/>
                </a:solidFill>
                <a:latin typeface="+mn-lt"/>
                <a:ea typeface="+mn-ea"/>
                <a:cs typeface="+mn-cs"/>
              </a:defRPr>
            </a:lvl1pPr>
          </a:lstStyle>
          <a:p>
            <a:pPr>
              <a:defRPr/>
            </a:pPr>
            <a:fld id="{2E79F814-F609-F34A-8750-19D80FC1BAD6}" type="datetimeFigureOut">
              <a:rPr lang="en-US"/>
              <a:pPr>
                <a:defRPr/>
              </a:pPr>
              <a:t>10/6/13</a:t>
            </a:fld>
            <a:endParaRPr lang="en-US"/>
          </a:p>
        </p:txBody>
      </p:sp>
      <p:sp>
        <p:nvSpPr>
          <p:cNvPr id="7" name="Footer Placeholder 4"/>
          <p:cNvSpPr>
            <a:spLocks noGrp="1"/>
          </p:cNvSpPr>
          <p:nvPr>
            <p:ph type="ftr" sz="quarter" idx="11"/>
          </p:nvPr>
        </p:nvSpPr>
        <p:spPr>
          <a:xfrm>
            <a:off x="3743325" y="6429375"/>
            <a:ext cx="4086225" cy="29210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87ADA499-8E56-FE4F-906E-8868F3E97E2C}" type="slidenum">
              <a:rPr lang="en-US"/>
              <a:pPr>
                <a:defRPr/>
              </a:pPr>
              <a:t>‹#›</a:t>
            </a:fld>
            <a:endParaRPr lang="en-US"/>
          </a:p>
        </p:txBody>
      </p:sp>
    </p:spTree>
    <p:extLst>
      <p:ext uri="{BB962C8B-B14F-4D97-AF65-F5344CB8AC3E}">
        <p14:creationId xmlns:p14="http://schemas.microsoft.com/office/powerpoint/2010/main" val="11897772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276225" y="228601"/>
            <a:ext cx="8591550" cy="1066800"/>
          </a:xfrm>
          <a:prstGeom prst="rect">
            <a:avLst/>
          </a:prstGeom>
        </p:spPr>
        <p:txBody>
          <a:bodyPr rtlCol="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5"/>
          </p:nvPr>
        </p:nvSpPr>
        <p:spPr>
          <a:xfrm>
            <a:off x="276225" y="6429375"/>
            <a:ext cx="2133600" cy="292100"/>
          </a:xfrm>
          <a:prstGeom prst="rect">
            <a:avLst/>
          </a:prstGeom>
        </p:spPr>
        <p:txBody>
          <a:bodyPr/>
          <a:lstStyle>
            <a:lvl1pPr fontAlgn="auto">
              <a:spcBef>
                <a:spcPts val="0"/>
              </a:spcBef>
              <a:spcAft>
                <a:spcPts val="0"/>
              </a:spcAft>
              <a:defRPr>
                <a:latin typeface="+mn-lt"/>
                <a:ea typeface="+mn-ea"/>
                <a:cs typeface="+mn-cs"/>
              </a:defRPr>
            </a:lvl1pPr>
          </a:lstStyle>
          <a:p>
            <a:pPr>
              <a:defRPr/>
            </a:pPr>
            <a:fld id="{19EF47F4-2161-3E42-939E-C808800F3C9E}" type="datetimeFigureOut">
              <a:rPr lang="en-US"/>
              <a:pPr>
                <a:defRPr/>
              </a:pPr>
              <a:t>10/6/13</a:t>
            </a:fld>
            <a:endParaRPr lang="en-US"/>
          </a:p>
        </p:txBody>
      </p:sp>
      <p:sp>
        <p:nvSpPr>
          <p:cNvPr id="6" name="Footer Placeholder 5"/>
          <p:cNvSpPr>
            <a:spLocks noGrp="1"/>
          </p:cNvSpPr>
          <p:nvPr>
            <p:ph type="ftr" sz="quarter" idx="16"/>
          </p:nvPr>
        </p:nvSpPr>
        <p:spPr>
          <a:xfrm>
            <a:off x="3743325" y="6429375"/>
            <a:ext cx="4086225" cy="29210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7"/>
          </p:nvPr>
        </p:nvSpPr>
        <p:spPr/>
        <p:txBody>
          <a:bodyPr/>
          <a:lstStyle>
            <a:lvl1pPr>
              <a:defRPr/>
            </a:lvl1pPr>
          </a:lstStyle>
          <a:p>
            <a:pPr>
              <a:defRPr/>
            </a:pPr>
            <a:fld id="{DBA3C0B1-D44A-524E-94F9-EAAEC586C61E}" type="slidenum">
              <a:rPr lang="en-US"/>
              <a:pPr>
                <a:defRPr/>
              </a:pPr>
              <a:t>‹#›</a:t>
            </a:fld>
            <a:endParaRPr lang="en-US"/>
          </a:p>
        </p:txBody>
      </p:sp>
    </p:spTree>
    <p:extLst>
      <p:ext uri="{BB962C8B-B14F-4D97-AF65-F5344CB8AC3E}">
        <p14:creationId xmlns:p14="http://schemas.microsoft.com/office/powerpoint/2010/main" val="16136403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276225" y="228601"/>
            <a:ext cx="8591550" cy="1066800"/>
          </a:xfrm>
          <a:prstGeom prst="rect">
            <a:avLst/>
          </a:prstGeom>
        </p:spPr>
        <p:txBody>
          <a:bodyPr rtlCol="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6"/>
          <p:cNvSpPr>
            <a:spLocks noGrp="1"/>
          </p:cNvSpPr>
          <p:nvPr>
            <p:ph type="dt" sz="half" idx="16"/>
          </p:nvPr>
        </p:nvSpPr>
        <p:spPr>
          <a:xfrm>
            <a:off x="276225" y="6429375"/>
            <a:ext cx="2133600" cy="292100"/>
          </a:xfrm>
          <a:prstGeom prst="rect">
            <a:avLst/>
          </a:prstGeom>
        </p:spPr>
        <p:txBody>
          <a:bodyPr/>
          <a:lstStyle>
            <a:lvl1pPr fontAlgn="auto">
              <a:spcBef>
                <a:spcPts val="0"/>
              </a:spcBef>
              <a:spcAft>
                <a:spcPts val="0"/>
              </a:spcAft>
              <a:defRPr>
                <a:latin typeface="+mn-lt"/>
                <a:ea typeface="+mn-ea"/>
                <a:cs typeface="+mn-cs"/>
              </a:defRPr>
            </a:lvl1pPr>
          </a:lstStyle>
          <a:p>
            <a:pPr>
              <a:defRPr/>
            </a:pPr>
            <a:fld id="{3E24CAAF-5F15-4F42-8DF7-E51793953F0F}" type="datetimeFigureOut">
              <a:rPr lang="en-US"/>
              <a:pPr>
                <a:defRPr/>
              </a:pPr>
              <a:t>10/6/13</a:t>
            </a:fld>
            <a:endParaRPr lang="en-US"/>
          </a:p>
        </p:txBody>
      </p:sp>
      <p:sp>
        <p:nvSpPr>
          <p:cNvPr id="8" name="Footer Placeholder 7"/>
          <p:cNvSpPr>
            <a:spLocks noGrp="1"/>
          </p:cNvSpPr>
          <p:nvPr>
            <p:ph type="ftr" sz="quarter" idx="17"/>
          </p:nvPr>
        </p:nvSpPr>
        <p:spPr>
          <a:xfrm>
            <a:off x="3743325" y="6429375"/>
            <a:ext cx="4086225" cy="29210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9" name="Slide Number Placeholder 8"/>
          <p:cNvSpPr>
            <a:spLocks noGrp="1"/>
          </p:cNvSpPr>
          <p:nvPr>
            <p:ph type="sldNum" sz="quarter" idx="18"/>
          </p:nvPr>
        </p:nvSpPr>
        <p:spPr/>
        <p:txBody>
          <a:bodyPr/>
          <a:lstStyle>
            <a:lvl1pPr>
              <a:defRPr/>
            </a:lvl1pPr>
          </a:lstStyle>
          <a:p>
            <a:pPr>
              <a:defRPr/>
            </a:pPr>
            <a:fld id="{4D676D38-92A5-9E45-A47E-2D0A1FB8D8FC}" type="slidenum">
              <a:rPr lang="en-US"/>
              <a:pPr>
                <a:defRPr/>
              </a:pPr>
              <a:t>‹#›</a:t>
            </a:fld>
            <a:endParaRPr lang="en-US"/>
          </a:p>
        </p:txBody>
      </p:sp>
    </p:spTree>
    <p:extLst>
      <p:ext uri="{BB962C8B-B14F-4D97-AF65-F5344CB8AC3E}">
        <p14:creationId xmlns:p14="http://schemas.microsoft.com/office/powerpoint/2010/main" val="2395453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276225" y="228601"/>
            <a:ext cx="8591550" cy="1066800"/>
          </a:xfrm>
          <a:prstGeom prst="rect">
            <a:avLst/>
          </a:prstGeom>
        </p:spPr>
        <p:txBody>
          <a:bodyPr rtlCol="0">
            <a:normAutofit/>
          </a:bodyPr>
          <a:lstStyle/>
          <a:p>
            <a:r>
              <a:rPr lang="en-US" smtClean="0"/>
              <a:t>Click to edit Master title style</a:t>
            </a:r>
            <a:endParaRPr lang="en-US" dirty="0"/>
          </a:p>
        </p:txBody>
      </p:sp>
      <p:sp>
        <p:nvSpPr>
          <p:cNvPr id="3" name="Date Placeholder 2"/>
          <p:cNvSpPr>
            <a:spLocks noGrp="1"/>
          </p:cNvSpPr>
          <p:nvPr>
            <p:ph type="dt" sz="half" idx="10"/>
          </p:nvPr>
        </p:nvSpPr>
        <p:spPr>
          <a:xfrm>
            <a:off x="276225" y="6429375"/>
            <a:ext cx="2133600" cy="292100"/>
          </a:xfrm>
          <a:prstGeom prst="rect">
            <a:avLst/>
          </a:prstGeom>
        </p:spPr>
        <p:txBody>
          <a:bodyPr/>
          <a:lstStyle>
            <a:lvl1pPr fontAlgn="auto">
              <a:spcBef>
                <a:spcPts val="0"/>
              </a:spcBef>
              <a:spcAft>
                <a:spcPts val="0"/>
              </a:spcAft>
              <a:defRPr>
                <a:solidFill>
                  <a:schemeClr val="tx2"/>
                </a:solidFill>
                <a:latin typeface="+mn-lt"/>
                <a:ea typeface="+mn-ea"/>
                <a:cs typeface="+mn-cs"/>
              </a:defRPr>
            </a:lvl1pPr>
          </a:lstStyle>
          <a:p>
            <a:pPr>
              <a:defRPr/>
            </a:pPr>
            <a:fld id="{6BD0C189-0949-BB42-A5C9-CA5CA248D737}" type="datetimeFigureOut">
              <a:rPr lang="en-US"/>
              <a:pPr>
                <a:defRPr/>
              </a:pPr>
              <a:t>10/6/13</a:t>
            </a:fld>
            <a:endParaRPr lang="en-US"/>
          </a:p>
        </p:txBody>
      </p:sp>
      <p:sp>
        <p:nvSpPr>
          <p:cNvPr id="4" name="Footer Placeholder 3"/>
          <p:cNvSpPr>
            <a:spLocks noGrp="1"/>
          </p:cNvSpPr>
          <p:nvPr>
            <p:ph type="ftr" sz="quarter" idx="11"/>
          </p:nvPr>
        </p:nvSpPr>
        <p:spPr>
          <a:xfrm>
            <a:off x="3743325" y="6429375"/>
            <a:ext cx="4086225" cy="29210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9FFF9FCA-7300-8E44-A554-ABD072986D26}" type="slidenum">
              <a:rPr lang="en-US"/>
              <a:pPr>
                <a:defRPr/>
              </a:pPr>
              <a:t>‹#›</a:t>
            </a:fld>
            <a:endParaRPr lang="en-US"/>
          </a:p>
        </p:txBody>
      </p:sp>
    </p:spTree>
    <p:extLst>
      <p:ext uri="{BB962C8B-B14F-4D97-AF65-F5344CB8AC3E}">
        <p14:creationId xmlns:p14="http://schemas.microsoft.com/office/powerpoint/2010/main" val="21515093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76225" y="6429375"/>
            <a:ext cx="2133600" cy="292100"/>
          </a:xfrm>
          <a:prstGeom prst="rect">
            <a:avLst/>
          </a:prstGeom>
        </p:spPr>
        <p:txBody>
          <a:bodyPr/>
          <a:lstStyle>
            <a:lvl1pPr fontAlgn="auto">
              <a:spcBef>
                <a:spcPts val="0"/>
              </a:spcBef>
              <a:spcAft>
                <a:spcPts val="0"/>
              </a:spcAft>
              <a:defRPr>
                <a:latin typeface="+mn-lt"/>
                <a:ea typeface="+mn-ea"/>
                <a:cs typeface="+mn-cs"/>
              </a:defRPr>
            </a:lvl1pPr>
          </a:lstStyle>
          <a:p>
            <a:pPr>
              <a:defRPr/>
            </a:pPr>
            <a:fld id="{52A8EAD6-8EF4-C141-9175-B8C063DDC7ED}" type="datetimeFigureOut">
              <a:rPr lang="en-US"/>
              <a:pPr>
                <a:defRPr/>
              </a:pPr>
              <a:t>10/6/13</a:t>
            </a:fld>
            <a:endParaRPr lang="en-US"/>
          </a:p>
        </p:txBody>
      </p:sp>
      <p:sp>
        <p:nvSpPr>
          <p:cNvPr id="3" name="Footer Placeholder 2"/>
          <p:cNvSpPr>
            <a:spLocks noGrp="1"/>
          </p:cNvSpPr>
          <p:nvPr>
            <p:ph type="ftr" sz="quarter" idx="11"/>
          </p:nvPr>
        </p:nvSpPr>
        <p:spPr>
          <a:xfrm>
            <a:off x="3743325" y="6429375"/>
            <a:ext cx="4086225" cy="29210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B505837F-7E05-0940-B692-ED0AF1CC91B6}" type="slidenum">
              <a:rPr lang="en-US"/>
              <a:pPr>
                <a:defRPr/>
              </a:pPr>
              <a:t>‹#›</a:t>
            </a:fld>
            <a:endParaRPr lang="en-US"/>
          </a:p>
        </p:txBody>
      </p:sp>
    </p:spTree>
    <p:extLst>
      <p:ext uri="{BB962C8B-B14F-4D97-AF65-F5344CB8AC3E}">
        <p14:creationId xmlns:p14="http://schemas.microsoft.com/office/powerpoint/2010/main" val="36162686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itle Placeholder 1"/>
          <p:cNvSpPr>
            <a:spLocks noGrp="1"/>
          </p:cNvSpPr>
          <p:nvPr>
            <p:ph type="title"/>
          </p:nvPr>
        </p:nvSpPr>
        <p:spPr>
          <a:xfrm>
            <a:off x="276225" y="228601"/>
            <a:ext cx="2834640" cy="1298448"/>
          </a:xfrm>
          <a:prstGeom prst="rect">
            <a:avLst/>
          </a:prstGeom>
        </p:spPr>
        <p:txBody>
          <a:bodyPr rtlCol="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5"/>
          </p:nvPr>
        </p:nvSpPr>
        <p:spPr>
          <a:xfrm>
            <a:off x="276225" y="6429375"/>
            <a:ext cx="2133600" cy="292100"/>
          </a:xfrm>
          <a:prstGeom prst="rect">
            <a:avLst/>
          </a:prstGeom>
        </p:spPr>
        <p:txBody>
          <a:bodyPr/>
          <a:lstStyle>
            <a:lvl1pPr fontAlgn="auto">
              <a:spcBef>
                <a:spcPts val="0"/>
              </a:spcBef>
              <a:spcAft>
                <a:spcPts val="0"/>
              </a:spcAft>
              <a:defRPr>
                <a:solidFill>
                  <a:schemeClr val="bg2"/>
                </a:solidFill>
                <a:latin typeface="+mn-lt"/>
                <a:ea typeface="+mn-ea"/>
                <a:cs typeface="+mn-cs"/>
              </a:defRPr>
            </a:lvl1pPr>
          </a:lstStyle>
          <a:p>
            <a:pPr>
              <a:defRPr/>
            </a:pPr>
            <a:fld id="{4A30DA0E-10CD-3E45-B523-48A9CE7D39A8}" type="datetimeFigureOut">
              <a:rPr lang="en-US"/>
              <a:pPr>
                <a:defRPr/>
              </a:pPr>
              <a:t>10/6/13</a:t>
            </a:fld>
            <a:endParaRPr lang="en-US"/>
          </a:p>
        </p:txBody>
      </p:sp>
      <p:sp>
        <p:nvSpPr>
          <p:cNvPr id="7" name="Footer Placeholder 5"/>
          <p:cNvSpPr>
            <a:spLocks noGrp="1"/>
          </p:cNvSpPr>
          <p:nvPr>
            <p:ph type="ftr" sz="quarter" idx="16"/>
          </p:nvPr>
        </p:nvSpPr>
        <p:spPr>
          <a:xfrm>
            <a:off x="3743325" y="6429375"/>
            <a:ext cx="4086225" cy="29210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8" name="Slide Number Placeholder 6"/>
          <p:cNvSpPr>
            <a:spLocks noGrp="1"/>
          </p:cNvSpPr>
          <p:nvPr>
            <p:ph type="sldNum" sz="quarter" idx="17"/>
          </p:nvPr>
        </p:nvSpPr>
        <p:spPr/>
        <p:txBody>
          <a:bodyPr/>
          <a:lstStyle>
            <a:lvl1pPr>
              <a:defRPr/>
            </a:lvl1pPr>
          </a:lstStyle>
          <a:p>
            <a:pPr>
              <a:defRPr/>
            </a:pPr>
            <a:fld id="{9E5F265B-C24F-C946-BD7F-EB6C01608543}" type="slidenum">
              <a:rPr lang="en-US"/>
              <a:pPr>
                <a:defRPr/>
              </a:pPr>
              <a:t>‹#›</a:t>
            </a:fld>
            <a:endParaRPr lang="en-US"/>
          </a:p>
        </p:txBody>
      </p:sp>
    </p:spTree>
    <p:extLst>
      <p:ext uri="{BB962C8B-B14F-4D97-AF65-F5344CB8AC3E}">
        <p14:creationId xmlns:p14="http://schemas.microsoft.com/office/powerpoint/2010/main" val="6222227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21" name="Title Placeholder 1"/>
          <p:cNvSpPr>
            <a:spLocks noGrp="1"/>
          </p:cNvSpPr>
          <p:nvPr>
            <p:ph type="title"/>
          </p:nvPr>
        </p:nvSpPr>
        <p:spPr>
          <a:xfrm>
            <a:off x="276224" y="228600"/>
            <a:ext cx="2834640" cy="1295399"/>
          </a:xfrm>
          <a:prstGeom prst="rect">
            <a:avLst/>
          </a:prstGeom>
        </p:spPr>
        <p:txBody>
          <a:bodyPr rtlCol="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6" name="Date Placeholder 4"/>
          <p:cNvSpPr>
            <a:spLocks noGrp="1"/>
          </p:cNvSpPr>
          <p:nvPr>
            <p:ph type="dt" sz="half" idx="14"/>
          </p:nvPr>
        </p:nvSpPr>
        <p:spPr>
          <a:xfrm>
            <a:off x="276225" y="6429375"/>
            <a:ext cx="2133600" cy="292100"/>
          </a:xfrm>
          <a:prstGeom prst="rect">
            <a:avLst/>
          </a:prstGeom>
        </p:spPr>
        <p:txBody>
          <a:bodyPr/>
          <a:lstStyle>
            <a:lvl1pPr fontAlgn="auto">
              <a:spcBef>
                <a:spcPts val="0"/>
              </a:spcBef>
              <a:spcAft>
                <a:spcPts val="0"/>
              </a:spcAft>
              <a:defRPr>
                <a:solidFill>
                  <a:schemeClr val="bg2"/>
                </a:solidFill>
                <a:latin typeface="+mn-lt"/>
                <a:ea typeface="+mn-ea"/>
                <a:cs typeface="+mn-cs"/>
              </a:defRPr>
            </a:lvl1pPr>
          </a:lstStyle>
          <a:p>
            <a:pPr>
              <a:defRPr/>
            </a:pPr>
            <a:fld id="{57562DDC-B670-4144-8B59-25D5E5805A59}" type="datetimeFigureOut">
              <a:rPr lang="en-US"/>
              <a:pPr>
                <a:defRPr/>
              </a:pPr>
              <a:t>10/6/13</a:t>
            </a:fld>
            <a:endParaRPr lang="en-US"/>
          </a:p>
        </p:txBody>
      </p:sp>
      <p:sp>
        <p:nvSpPr>
          <p:cNvPr id="7" name="Footer Placeholder 5"/>
          <p:cNvSpPr>
            <a:spLocks noGrp="1"/>
          </p:cNvSpPr>
          <p:nvPr>
            <p:ph type="ftr" sz="quarter" idx="15"/>
          </p:nvPr>
        </p:nvSpPr>
        <p:spPr>
          <a:xfrm>
            <a:off x="3743325" y="6429375"/>
            <a:ext cx="4086225" cy="29210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8" name="Slide Number Placeholder 6"/>
          <p:cNvSpPr>
            <a:spLocks noGrp="1"/>
          </p:cNvSpPr>
          <p:nvPr>
            <p:ph type="sldNum" sz="quarter" idx="16"/>
          </p:nvPr>
        </p:nvSpPr>
        <p:spPr/>
        <p:txBody>
          <a:bodyPr/>
          <a:lstStyle>
            <a:lvl1pPr>
              <a:defRPr/>
            </a:lvl1pPr>
          </a:lstStyle>
          <a:p>
            <a:pPr>
              <a:defRPr/>
            </a:pPr>
            <a:fld id="{637E3411-81ED-3A42-8AA9-F2A0BA7E3C68}" type="slidenum">
              <a:rPr lang="en-US"/>
              <a:pPr>
                <a:defRPr/>
              </a:pPr>
              <a:t>‹#›</a:t>
            </a:fld>
            <a:endParaRPr lang="en-US"/>
          </a:p>
        </p:txBody>
      </p:sp>
    </p:spTree>
    <p:extLst>
      <p:ext uri="{BB962C8B-B14F-4D97-AF65-F5344CB8AC3E}">
        <p14:creationId xmlns:p14="http://schemas.microsoft.com/office/powerpoint/2010/main" val="31431086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76225" y="228600"/>
            <a:ext cx="85915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 name="Text Placeholder 2"/>
          <p:cNvSpPr>
            <a:spLocks noGrp="1"/>
          </p:cNvSpPr>
          <p:nvPr>
            <p:ph type="body" idx="1"/>
          </p:nvPr>
        </p:nvSpPr>
        <p:spPr>
          <a:xfrm>
            <a:off x="276225" y="1295400"/>
            <a:ext cx="8591550" cy="4933950"/>
          </a:xfrm>
          <a:prstGeom prst="rect">
            <a:avLst/>
          </a:prstGeom>
        </p:spPr>
        <p:txBody>
          <a:bodyPr vert="horz" lIns="91440" tIns="45720" rIns="91440" bIns="45720" rtlCol="0">
            <a:normAutofit/>
          </a:bodyPr>
          <a:lstStyle/>
          <a:p>
            <a:pPr lvl="0"/>
            <a:r>
              <a:rPr lang="en-US" dirty="0" smtClean="0"/>
              <a:t>Click to edit Master text styles</a:t>
            </a:r>
          </a:p>
          <a:p>
            <a:pPr lvl="3"/>
            <a:r>
              <a:rPr lang="en-US" dirty="0" smtClean="0"/>
              <a:t>	Second level</a:t>
            </a:r>
          </a:p>
          <a:p>
            <a:pPr lvl="4"/>
            <a:r>
              <a:rPr lang="en-US" dirty="0" smtClean="0"/>
              <a:t>      Third level</a:t>
            </a:r>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fontAlgn="auto">
              <a:spcBef>
                <a:spcPts val="0"/>
              </a:spcBef>
              <a:spcAft>
                <a:spcPts val="0"/>
              </a:spcAft>
              <a:defRPr sz="1600" b="1">
                <a:solidFill>
                  <a:schemeClr val="tx2"/>
                </a:solidFill>
                <a:latin typeface="+mn-lt"/>
                <a:ea typeface="+mn-ea"/>
                <a:cs typeface="+mn-cs"/>
              </a:defRPr>
            </a:lvl1pPr>
          </a:lstStyle>
          <a:p>
            <a:pPr>
              <a:defRPr/>
            </a:pPr>
            <a:fld id="{886622AA-1B43-C645-A304-8E5909E5FAE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xStyles>
    <p:titleStyle>
      <a:lvl1pPr algn="ctr" rtl="0" eaLnBrk="0" fontAlgn="base" hangingPunct="0">
        <a:spcBef>
          <a:spcPts val="400"/>
        </a:spcBef>
        <a:spcAft>
          <a:spcPct val="0"/>
        </a:spcAft>
        <a:defRPr sz="3600" b="1" kern="1200">
          <a:solidFill>
            <a:srgbClr val="660066"/>
          </a:solidFill>
          <a:latin typeface="+mj-lt"/>
          <a:ea typeface="ＭＳ Ｐゴシック" charset="0"/>
          <a:cs typeface="Tunga" pitchFamily="2"/>
        </a:defRPr>
      </a:lvl1pPr>
      <a:lvl2pPr algn="ctr" rtl="0" eaLnBrk="0" fontAlgn="base" hangingPunct="0">
        <a:spcBef>
          <a:spcPts val="400"/>
        </a:spcBef>
        <a:spcAft>
          <a:spcPct val="0"/>
        </a:spcAft>
        <a:defRPr sz="3600" b="1">
          <a:solidFill>
            <a:srgbClr val="660066"/>
          </a:solidFill>
          <a:latin typeface="Candara" charset="0"/>
          <a:ea typeface="ＭＳ Ｐゴシック" charset="0"/>
        </a:defRPr>
      </a:lvl2pPr>
      <a:lvl3pPr algn="ctr" rtl="0" eaLnBrk="0" fontAlgn="base" hangingPunct="0">
        <a:spcBef>
          <a:spcPts val="400"/>
        </a:spcBef>
        <a:spcAft>
          <a:spcPct val="0"/>
        </a:spcAft>
        <a:defRPr sz="3600" b="1">
          <a:solidFill>
            <a:srgbClr val="660066"/>
          </a:solidFill>
          <a:latin typeface="Candara" charset="0"/>
          <a:ea typeface="ＭＳ Ｐゴシック" charset="0"/>
        </a:defRPr>
      </a:lvl3pPr>
      <a:lvl4pPr algn="ctr" rtl="0" eaLnBrk="0" fontAlgn="base" hangingPunct="0">
        <a:spcBef>
          <a:spcPts val="400"/>
        </a:spcBef>
        <a:spcAft>
          <a:spcPct val="0"/>
        </a:spcAft>
        <a:defRPr sz="3600" b="1">
          <a:solidFill>
            <a:srgbClr val="660066"/>
          </a:solidFill>
          <a:latin typeface="Candara" charset="0"/>
          <a:ea typeface="ＭＳ Ｐゴシック" charset="0"/>
        </a:defRPr>
      </a:lvl4pPr>
      <a:lvl5pPr algn="ctr" rtl="0" eaLnBrk="0" fontAlgn="base" hangingPunct="0">
        <a:spcBef>
          <a:spcPts val="400"/>
        </a:spcBef>
        <a:spcAft>
          <a:spcPct val="0"/>
        </a:spcAft>
        <a:defRPr sz="3600" b="1">
          <a:solidFill>
            <a:srgbClr val="660066"/>
          </a:solidFill>
          <a:latin typeface="Candara" charset="0"/>
          <a:ea typeface="ＭＳ Ｐゴシック" charset="0"/>
        </a:defRPr>
      </a:lvl5pPr>
      <a:lvl6pPr marL="457200" algn="l" rtl="0" fontAlgn="base">
        <a:spcBef>
          <a:spcPts val="400"/>
        </a:spcBef>
        <a:spcAft>
          <a:spcPct val="0"/>
        </a:spcAft>
        <a:defRPr sz="3600">
          <a:solidFill>
            <a:schemeClr val="tx2"/>
          </a:solidFill>
          <a:latin typeface="Candara" charset="0"/>
          <a:ea typeface="ＭＳ Ｐゴシック" charset="0"/>
        </a:defRPr>
      </a:lvl6pPr>
      <a:lvl7pPr marL="914400" algn="l" rtl="0" fontAlgn="base">
        <a:spcBef>
          <a:spcPts val="400"/>
        </a:spcBef>
        <a:spcAft>
          <a:spcPct val="0"/>
        </a:spcAft>
        <a:defRPr sz="3600">
          <a:solidFill>
            <a:schemeClr val="tx2"/>
          </a:solidFill>
          <a:latin typeface="Candara" charset="0"/>
          <a:ea typeface="ＭＳ Ｐゴシック" charset="0"/>
        </a:defRPr>
      </a:lvl7pPr>
      <a:lvl8pPr marL="1371600" algn="l" rtl="0" fontAlgn="base">
        <a:spcBef>
          <a:spcPts val="400"/>
        </a:spcBef>
        <a:spcAft>
          <a:spcPct val="0"/>
        </a:spcAft>
        <a:defRPr sz="3600">
          <a:solidFill>
            <a:schemeClr val="tx2"/>
          </a:solidFill>
          <a:latin typeface="Candara" charset="0"/>
          <a:ea typeface="ＭＳ Ｐゴシック" charset="0"/>
        </a:defRPr>
      </a:lvl8pPr>
      <a:lvl9pPr marL="1828800" algn="l" rtl="0" fontAlgn="base">
        <a:spcBef>
          <a:spcPts val="400"/>
        </a:spcBef>
        <a:spcAft>
          <a:spcPct val="0"/>
        </a:spcAft>
        <a:defRPr sz="3600">
          <a:solidFill>
            <a:schemeClr val="tx2"/>
          </a:solidFill>
          <a:latin typeface="Candara" charset="0"/>
          <a:ea typeface="ＭＳ Ｐゴシック" charset="0"/>
        </a:defRPr>
      </a:lvl9pPr>
    </p:titleStyle>
    <p:bodyStyle>
      <a:lvl1pPr marL="171450" indent="-173038" algn="l" rtl="0" eaLnBrk="0" fontAlgn="base" hangingPunct="0">
        <a:spcBef>
          <a:spcPts val="600"/>
        </a:spcBef>
        <a:spcAft>
          <a:spcPct val="0"/>
        </a:spcAft>
        <a:buClr>
          <a:schemeClr val="accent1"/>
        </a:buClr>
        <a:buFont typeface="Arial" charset="0"/>
        <a:buChar char="•"/>
        <a:defRPr sz="2800" b="1" kern="1200" spc="30">
          <a:solidFill>
            <a:schemeClr val="tx2"/>
          </a:solidFill>
          <a:latin typeface="Times New Roman"/>
          <a:ea typeface="ＭＳ Ｐゴシック" charset="0"/>
          <a:cs typeface="Times New Roman"/>
        </a:defRPr>
      </a:lvl1pPr>
      <a:lvl2pPr marL="344488" indent="-173038" algn="l" rtl="0" eaLnBrk="0" fontAlgn="base" hangingPunct="0">
        <a:spcBef>
          <a:spcPts val="600"/>
        </a:spcBef>
        <a:spcAft>
          <a:spcPct val="0"/>
        </a:spcAft>
        <a:buClr>
          <a:schemeClr val="accent1"/>
        </a:buClr>
        <a:buFont typeface="Arial" charset="0"/>
        <a:buChar char="•"/>
        <a:defRPr sz="2000" kern="1200">
          <a:solidFill>
            <a:schemeClr val="tx2"/>
          </a:solidFill>
          <a:latin typeface="+mn-lt"/>
          <a:ea typeface="ＭＳ Ｐゴシック" charset="0"/>
          <a:cs typeface="Tahoma" pitchFamily="34" charset="0"/>
        </a:defRPr>
      </a:lvl2pPr>
      <a:lvl3pPr marL="515938" indent="-173038" algn="l" rtl="0" eaLnBrk="0" fontAlgn="base" hangingPunct="0">
        <a:spcBef>
          <a:spcPts val="600"/>
        </a:spcBef>
        <a:spcAft>
          <a:spcPct val="0"/>
        </a:spcAft>
        <a:buClr>
          <a:schemeClr val="accent1"/>
        </a:buClr>
        <a:buFont typeface="Wingdings" charset="0"/>
        <a:buChar char="à"/>
        <a:defRPr kern="1200">
          <a:solidFill>
            <a:schemeClr val="tx2"/>
          </a:solidFill>
          <a:latin typeface="+mn-lt"/>
          <a:ea typeface="ＭＳ Ｐゴシック" charset="0"/>
          <a:cs typeface="Tahoma" pitchFamily="34" charset="0"/>
        </a:defRPr>
      </a:lvl3pPr>
      <a:lvl4pPr marL="857250" indent="-342900" algn="l" rtl="0" eaLnBrk="0" fontAlgn="base" hangingPunct="0">
        <a:spcBef>
          <a:spcPts val="600"/>
        </a:spcBef>
        <a:spcAft>
          <a:spcPct val="0"/>
        </a:spcAft>
        <a:buClr>
          <a:schemeClr val="accent1"/>
        </a:buClr>
        <a:buFont typeface="Wingdings" charset="0"/>
        <a:buChar char="Ø"/>
        <a:defRPr sz="2400" b="1" kern="1200">
          <a:solidFill>
            <a:schemeClr val="tx2"/>
          </a:solidFill>
          <a:latin typeface="Times New Roman"/>
          <a:ea typeface="ＭＳ Ｐゴシック" charset="0"/>
          <a:cs typeface="Times New Roman"/>
          <a:sym typeface="Wingdings" charset="0"/>
        </a:defRPr>
      </a:lvl4pPr>
      <a:lvl5pPr marL="971550" indent="-285750" algn="l" rtl="0" eaLnBrk="0" fontAlgn="base" hangingPunct="0">
        <a:spcBef>
          <a:spcPts val="600"/>
        </a:spcBef>
        <a:spcAft>
          <a:spcPct val="0"/>
        </a:spcAft>
        <a:buClr>
          <a:schemeClr val="accent1"/>
        </a:buClr>
        <a:buFont typeface="Wingdings" charset="0"/>
        <a:buChar char="u"/>
        <a:defRPr sz="2000" b="1" kern="1200">
          <a:solidFill>
            <a:schemeClr val="tx2"/>
          </a:solidFill>
          <a:latin typeface="Times New Roman"/>
          <a:ea typeface="Times New Roman" charset="0"/>
          <a:cs typeface="Times New Roman"/>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92550" y="4540250"/>
            <a:ext cx="5119688" cy="2116138"/>
          </a:xfrm>
        </p:spPr>
        <p:txBody>
          <a:bodyPr/>
          <a:lstStyle/>
          <a:p>
            <a:pPr eaLnBrk="1" fontAlgn="auto" hangingPunct="1">
              <a:spcAft>
                <a:spcPts val="0"/>
              </a:spcAft>
              <a:buFont typeface="Arial" pitchFamily="34" charset="0"/>
              <a:buNone/>
              <a:defRPr/>
            </a:pPr>
            <a:r>
              <a:rPr lang="en-US" b="1" dirty="0" err="1" smtClean="0">
                <a:ea typeface="+mn-ea"/>
              </a:rPr>
              <a:t>LinCS</a:t>
            </a:r>
            <a:r>
              <a:rPr lang="en-US" b="1" dirty="0" smtClean="0">
                <a:ea typeface="+mn-ea"/>
              </a:rPr>
              <a:t> Seminar, Göteborg</a:t>
            </a:r>
          </a:p>
          <a:p>
            <a:pPr eaLnBrk="1" fontAlgn="auto" hangingPunct="1">
              <a:spcAft>
                <a:spcPts val="0"/>
              </a:spcAft>
              <a:buFont typeface="Arial" pitchFamily="34" charset="0"/>
              <a:buNone/>
              <a:defRPr/>
            </a:pPr>
            <a:r>
              <a:rPr lang="en-US" b="1" dirty="0" smtClean="0">
                <a:ea typeface="+mn-ea"/>
              </a:rPr>
              <a:t>October 10, 2013</a:t>
            </a:r>
          </a:p>
          <a:p>
            <a:pPr eaLnBrk="1" fontAlgn="auto" hangingPunct="1">
              <a:spcAft>
                <a:spcPts val="0"/>
              </a:spcAft>
              <a:buFont typeface="Arial" pitchFamily="34" charset="0"/>
              <a:buNone/>
              <a:defRPr/>
            </a:pPr>
            <a:endParaRPr lang="en-US" dirty="0">
              <a:ea typeface="+mn-ea"/>
            </a:endParaRPr>
          </a:p>
          <a:p>
            <a:pPr eaLnBrk="1" fontAlgn="auto" hangingPunct="1">
              <a:spcAft>
                <a:spcPts val="0"/>
              </a:spcAft>
              <a:buFont typeface="Arial" pitchFamily="34" charset="0"/>
              <a:buNone/>
              <a:defRPr/>
            </a:pPr>
            <a:r>
              <a:rPr lang="en-US" sz="4000" b="1" dirty="0" smtClean="0">
                <a:ea typeface="+mn-ea"/>
              </a:rPr>
              <a:t>Gerry Stahl</a:t>
            </a:r>
            <a:endParaRPr lang="en-US" sz="4000" b="1" dirty="0">
              <a:ea typeface="+mn-ea"/>
            </a:endParaRPr>
          </a:p>
        </p:txBody>
      </p:sp>
      <p:sp>
        <p:nvSpPr>
          <p:cNvPr id="2" name="Title 1"/>
          <p:cNvSpPr>
            <a:spLocks noGrp="1"/>
          </p:cNvSpPr>
          <p:nvPr>
            <p:ph type="title"/>
          </p:nvPr>
        </p:nvSpPr>
        <p:spPr>
          <a:xfrm>
            <a:off x="3892550" y="2046288"/>
            <a:ext cx="5119688" cy="2303462"/>
          </a:xfrm>
        </p:spPr>
        <p:txBody>
          <a:bodyPr rtlCol="0"/>
          <a:lstStyle/>
          <a:p>
            <a:pPr algn="l" eaLnBrk="1" fontAlgn="auto" hangingPunct="1">
              <a:spcAft>
                <a:spcPts val="0"/>
              </a:spcAft>
              <a:defRPr/>
            </a:pPr>
            <a:r>
              <a:rPr lang="en-US" dirty="0">
                <a:ea typeface="+mj-ea"/>
              </a:rPr>
              <a:t>Didactics of human-centered dynamic geometry</a:t>
            </a:r>
          </a:p>
        </p:txBody>
      </p:sp>
      <p:pic>
        <p:nvPicPr>
          <p:cNvPr id="13315" name="Picture 4" descr="slide_logo.tiff"/>
          <p:cNvPicPr>
            <a:picLocks noChangeAspect="1"/>
          </p:cNvPicPr>
          <p:nvPr/>
        </p:nvPicPr>
        <p:blipFill>
          <a:blip r:embed="rId3">
            <a:extLst>
              <a:ext uri="{28A0092B-C50C-407E-A947-70E740481C1C}">
                <a14:useLocalDpi xmlns:a14="http://schemas.microsoft.com/office/drawing/2010/main" val="0"/>
              </a:ext>
            </a:extLst>
          </a:blip>
          <a:srcRect t="2377" b="1903"/>
          <a:stretch>
            <a:fillRect/>
          </a:stretch>
        </p:blipFill>
        <p:spPr bwMode="auto">
          <a:xfrm>
            <a:off x="0" y="0"/>
            <a:ext cx="3417888"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0"/>
            <a:ext cx="8591550" cy="622300"/>
          </a:xfrm>
        </p:spPr>
        <p:txBody>
          <a:bodyPr>
            <a:normAutofit fontScale="90000"/>
          </a:bodyPr>
          <a:lstStyle/>
          <a:p>
            <a:pPr>
              <a:defRPr/>
            </a:pPr>
            <a:r>
              <a:rPr lang="en-US" dirty="0" smtClean="0"/>
              <a:t>Free, constrained, dependent points</a:t>
            </a:r>
            <a:endParaRPr lang="en-US" dirty="0"/>
          </a:p>
        </p:txBody>
      </p:sp>
      <p:pic>
        <p:nvPicPr>
          <p:cNvPr id="37890" name="Content Placeholder 3" descr="d2b.tiff"/>
          <p:cNvPicPr>
            <a:picLocks noGrp="1" noChangeAspect="1"/>
          </p:cNvPicPr>
          <p:nvPr>
            <p:ph sz="quarter" idx="13"/>
          </p:nvPr>
        </p:nvPicPr>
        <p:blipFill>
          <a:blip r:embed="rId2">
            <a:extLst>
              <a:ext uri="{28A0092B-C50C-407E-A947-70E740481C1C}">
                <a14:useLocalDpi xmlns:a14="http://schemas.microsoft.com/office/drawing/2010/main" val="0"/>
              </a:ext>
            </a:extLst>
          </a:blip>
          <a:srcRect t="1341" b="10229"/>
          <a:stretch>
            <a:fillRect/>
          </a:stretch>
        </p:blipFill>
        <p:spPr bwMode="auto">
          <a:xfrm>
            <a:off x="490538" y="1000125"/>
            <a:ext cx="8128000" cy="5661025"/>
          </a:xfr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00125"/>
          </a:xfrm>
        </p:spPr>
        <p:txBody>
          <a:bodyPr>
            <a:normAutofit fontScale="90000"/>
          </a:bodyPr>
          <a:lstStyle/>
          <a:p>
            <a:pPr>
              <a:defRPr/>
            </a:pPr>
            <a:r>
              <a:rPr lang="en-US" dirty="0" smtClean="0"/>
              <a:t>3. </a:t>
            </a:r>
            <a:r>
              <a:rPr lang="en-US" dirty="0"/>
              <a:t>Constructing propositions using dependencies</a:t>
            </a:r>
            <a:br>
              <a:rPr lang="en-US" dirty="0"/>
            </a:br>
            <a:endParaRPr lang="en-US" dirty="0"/>
          </a:p>
        </p:txBody>
      </p:sp>
      <p:sp>
        <p:nvSpPr>
          <p:cNvPr id="3" name="Content Placeholder 2"/>
          <p:cNvSpPr>
            <a:spLocks noGrp="1"/>
          </p:cNvSpPr>
          <p:nvPr>
            <p:ph sz="quarter" idx="13"/>
          </p:nvPr>
        </p:nvSpPr>
        <p:spPr>
          <a:xfrm>
            <a:off x="274638" y="1228725"/>
            <a:ext cx="8594725" cy="5006975"/>
          </a:xfrm>
        </p:spPr>
        <p:txBody>
          <a:bodyPr>
            <a:normAutofit fontScale="92500" lnSpcReduction="20000"/>
          </a:bodyPr>
          <a:lstStyle/>
          <a:p>
            <a:pPr marL="0" indent="0">
              <a:buFont typeface="Arial" charset="0"/>
              <a:buNone/>
              <a:defRPr/>
            </a:pPr>
            <a:r>
              <a:rPr lang="en-US" dirty="0"/>
              <a:t>Euclid’s Proposition #1 as a dynamic construction procedure:</a:t>
            </a:r>
          </a:p>
          <a:p>
            <a:pPr>
              <a:defRPr/>
            </a:pPr>
            <a:r>
              <a:rPr lang="en-US" dirty="0"/>
              <a:t>In Euclid’s construction of an equilateral triangle, he made the lengths of the three sides of the triangle dependent on each other by constructing each of them as radii of congruent circles. </a:t>
            </a:r>
          </a:p>
          <a:p>
            <a:pPr marL="0" indent="0">
              <a:buFont typeface="Arial" charset="0"/>
              <a:buNone/>
              <a:defRPr/>
            </a:pPr>
            <a:endParaRPr lang="en-US" dirty="0"/>
          </a:p>
          <a:p>
            <a:pPr marL="0" indent="0">
              <a:buFont typeface="Arial" charset="0"/>
              <a:buNone/>
              <a:defRPr/>
            </a:pPr>
            <a:r>
              <a:rPr lang="en-US" dirty="0"/>
              <a:t>Euclid’s proof of the equilateral triangle:</a:t>
            </a:r>
          </a:p>
          <a:p>
            <a:pPr>
              <a:defRPr/>
            </a:pPr>
            <a:r>
              <a:rPr lang="en-US" dirty="0"/>
              <a:t>Then to prove that the triangle was equilateral, all he had to do was to point out that the lengths of the three sides of the triangle were all radii of congruent circles and therefore they were all equal. Of course, he had created this by his construction!</a:t>
            </a:r>
          </a:p>
          <a:p>
            <a:pPr>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5063" y="904875"/>
            <a:ext cx="2674937" cy="1352550"/>
          </a:xfrm>
        </p:spPr>
        <p:txBody>
          <a:bodyPr>
            <a:normAutofit fontScale="90000"/>
          </a:bodyPr>
          <a:lstStyle/>
          <a:p>
            <a:pPr eaLnBrk="1" fontAlgn="auto" hangingPunct="1">
              <a:spcAft>
                <a:spcPts val="0"/>
              </a:spcAft>
              <a:defRPr/>
            </a:pPr>
            <a:r>
              <a:rPr lang="en-US" dirty="0" smtClean="0">
                <a:ea typeface="+mj-ea"/>
              </a:rPr>
              <a:t>Constructing an equilateral triangle</a:t>
            </a:r>
            <a:endParaRPr lang="en-US" dirty="0">
              <a:ea typeface="+mj-ea"/>
            </a:endParaRPr>
          </a:p>
        </p:txBody>
      </p:sp>
      <p:pic>
        <p:nvPicPr>
          <p:cNvPr id="14338" name="Content Placeholder 7" descr="eq &amp; isosc tri.tiff"/>
          <p:cNvPicPr>
            <a:picLocks noGrp="1" noChangeAspect="1"/>
          </p:cNvPicPr>
          <p:nvPr>
            <p:ph sz="quarter" idx="13"/>
          </p:nvPr>
        </p:nvPicPr>
        <p:blipFill>
          <a:blip r:embed="rId2">
            <a:extLst>
              <a:ext uri="{28A0092B-C50C-407E-A947-70E740481C1C}">
                <a14:useLocalDpi xmlns:a14="http://schemas.microsoft.com/office/drawing/2010/main" val="0"/>
              </a:ext>
            </a:extLst>
          </a:blip>
          <a:srcRect l="450" r="450"/>
          <a:stretch>
            <a:fillRect/>
          </a:stretch>
        </p:blipFill>
        <p:spPr bwMode="auto">
          <a:xfrm>
            <a:off x="166688" y="228600"/>
            <a:ext cx="5695950" cy="6391275"/>
          </a:xfr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74638" y="850900"/>
            <a:ext cx="8594725" cy="5384800"/>
          </a:xfrm>
        </p:spPr>
        <p:txBody>
          <a:bodyPr>
            <a:normAutofit fontScale="92500" lnSpcReduction="20000"/>
          </a:bodyPr>
          <a:lstStyle/>
          <a:p>
            <a:pPr marL="0" indent="0">
              <a:buFont typeface="Arial" charset="0"/>
              <a:buNone/>
              <a:defRPr/>
            </a:pPr>
            <a:r>
              <a:rPr lang="en-US" dirty="0"/>
              <a:t>Euclid’s Proposition #2:</a:t>
            </a:r>
          </a:p>
          <a:p>
            <a:pPr>
              <a:defRPr/>
            </a:pPr>
            <a:r>
              <a:rPr lang="en-US" dirty="0"/>
              <a:t>Using his construction of an equilateral triangle, Euclid showed how to copy the length of a line segment to an arbitrary new endpoint. He used the equality of radii extensively as well as the transitivity of equality of length: if lengths x=y and y=z, then x=z.</a:t>
            </a:r>
          </a:p>
          <a:p>
            <a:pPr marL="0" indent="0">
              <a:buFont typeface="Arial" charset="0"/>
              <a:buNone/>
              <a:defRPr/>
            </a:pPr>
            <a:r>
              <a:rPr lang="en-US" dirty="0"/>
              <a:t> </a:t>
            </a:r>
          </a:p>
          <a:p>
            <a:pPr>
              <a:defRPr/>
            </a:pPr>
            <a:r>
              <a:rPr lang="en-US" dirty="0"/>
              <a:t>I add another circle to allow the copied segment to point in any direction. </a:t>
            </a:r>
          </a:p>
          <a:p>
            <a:pPr>
              <a:defRPr/>
            </a:pPr>
            <a:r>
              <a:rPr lang="en-US" dirty="0"/>
              <a:t>Then I define a GeoGebra custom tool equivalent to compass tool.</a:t>
            </a:r>
          </a:p>
          <a:p>
            <a:pPr>
              <a:defRPr/>
            </a:pPr>
            <a:r>
              <a:rPr lang="en-US" dirty="0"/>
              <a:t>Given points A, B, C as input, the custom tool produces a circle around center C with radius =AB. This provides useful functionality while hiding a complicated sequence of 10 construction steps and several logical steps.</a:t>
            </a:r>
          </a:p>
          <a:p>
            <a:pPr>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992313" y="39688"/>
            <a:ext cx="5249862" cy="757237"/>
          </a:xfrm>
        </p:spPr>
        <p:txBody>
          <a:bodyPr>
            <a:normAutofit fontScale="90000"/>
          </a:bodyPr>
          <a:lstStyle/>
          <a:p>
            <a:pPr eaLnBrk="1" hangingPunct="1">
              <a:defRPr/>
            </a:pPr>
            <a:r>
              <a:rPr lang="en-US">
                <a:latin typeface="Candara" charset="0"/>
              </a:rPr>
              <a:t>Copying a segment length</a:t>
            </a:r>
          </a:p>
        </p:txBody>
      </p:sp>
      <p:pic>
        <p:nvPicPr>
          <p:cNvPr id="15362" name="Content Placeholder 7" descr="copy segment.tiff"/>
          <p:cNvPicPr>
            <a:picLocks noGrp="1" noChangeAspect="1"/>
          </p:cNvPicPr>
          <p:nvPr>
            <p:ph sz="quarter" idx="13"/>
          </p:nvPr>
        </p:nvPicPr>
        <p:blipFill>
          <a:blip r:embed="rId2">
            <a:extLst>
              <a:ext uri="{28A0092B-C50C-407E-A947-70E740481C1C}">
                <a14:useLocalDpi xmlns:a14="http://schemas.microsoft.com/office/drawing/2010/main" val="0"/>
              </a:ext>
            </a:extLst>
          </a:blip>
          <a:srcRect l="4004" r="4004"/>
          <a:stretch>
            <a:fillRect/>
          </a:stretch>
        </p:blipFill>
        <p:spPr bwMode="auto">
          <a:xfrm>
            <a:off x="71438" y="796925"/>
            <a:ext cx="8634412" cy="5945188"/>
          </a:xfr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0"/>
            <a:ext cx="8591550" cy="892175"/>
          </a:xfrm>
        </p:spPr>
        <p:txBody>
          <a:bodyPr>
            <a:normAutofit fontScale="90000"/>
          </a:bodyPr>
          <a:lstStyle/>
          <a:p>
            <a:pPr>
              <a:defRPr/>
            </a:pPr>
            <a:r>
              <a:rPr lang="en-US" dirty="0" smtClean="0"/>
              <a:t>4. </a:t>
            </a:r>
            <a:r>
              <a:rPr lang="en-US" dirty="0"/>
              <a:t>Abstracting dependencies in custom tools</a:t>
            </a:r>
            <a:br>
              <a:rPr lang="en-US" dirty="0"/>
            </a:br>
            <a:endParaRPr lang="en-US" dirty="0"/>
          </a:p>
        </p:txBody>
      </p:sp>
      <p:sp>
        <p:nvSpPr>
          <p:cNvPr id="3" name="Content Placeholder 2"/>
          <p:cNvSpPr>
            <a:spLocks noGrp="1"/>
          </p:cNvSpPr>
          <p:nvPr>
            <p:ph sz="quarter" idx="13"/>
          </p:nvPr>
        </p:nvSpPr>
        <p:spPr>
          <a:xfrm>
            <a:off x="274638" y="850900"/>
            <a:ext cx="8594725" cy="5864225"/>
          </a:xfrm>
        </p:spPr>
        <p:txBody>
          <a:bodyPr wrap="square" numCol="1" anchor="t" anchorCtr="0" compatLnSpc="1">
            <a:prstTxWarp prst="textNoShape">
              <a:avLst/>
            </a:prstTxWarp>
          </a:bodyPr>
          <a:lstStyle/>
          <a:p>
            <a:pPr marL="0" indent="0">
              <a:lnSpc>
                <a:spcPct val="80000"/>
              </a:lnSpc>
              <a:buFont typeface="Arial" charset="0"/>
              <a:buNone/>
            </a:pPr>
            <a:r>
              <a:rPr lang="en-US" sz="2400">
                <a:latin typeface="Times New Roman" charset="0"/>
              </a:rPr>
              <a:t>The tools in GeoGebra consist of the following sets:</a:t>
            </a:r>
          </a:p>
          <a:p>
            <a:pPr marL="0" indent="0">
              <a:lnSpc>
                <a:spcPct val="80000"/>
              </a:lnSpc>
              <a:buFont typeface="Candara" charset="0"/>
              <a:buAutoNum type="arabicPeriod"/>
            </a:pPr>
            <a:r>
              <a:rPr lang="en-US" sz="2400">
                <a:latin typeface="Times New Roman" charset="0"/>
              </a:rPr>
              <a:t>Tools to construct individual points, lines, conics, polygons.</a:t>
            </a:r>
          </a:p>
          <a:p>
            <a:pPr marL="0" indent="0">
              <a:lnSpc>
                <a:spcPct val="80000"/>
              </a:lnSpc>
              <a:buFont typeface="Candara" charset="0"/>
              <a:buAutoNum type="arabicPeriod"/>
            </a:pPr>
            <a:r>
              <a:rPr lang="en-US" sz="2400">
                <a:latin typeface="Times New Roman" charset="0"/>
              </a:rPr>
              <a:t>Tools to construct figures consisting of dependent objects, such as perpendicular lines, equilateral triangles, centers of triangles.</a:t>
            </a:r>
          </a:p>
          <a:p>
            <a:pPr marL="0" indent="0">
              <a:lnSpc>
                <a:spcPct val="80000"/>
              </a:lnSpc>
              <a:buFont typeface="Candara" charset="0"/>
              <a:buAutoNum type="arabicPeriod"/>
            </a:pPr>
            <a:r>
              <a:rPr lang="en-US" sz="2400">
                <a:latin typeface="Times New Roman" charset="0"/>
              </a:rPr>
              <a:t>Tools to modify the appearance of the interface.</a:t>
            </a:r>
          </a:p>
          <a:p>
            <a:pPr marL="0" indent="0">
              <a:lnSpc>
                <a:spcPct val="80000"/>
              </a:lnSpc>
            </a:pPr>
            <a:endParaRPr lang="en-US" sz="2400">
              <a:latin typeface="Times New Roman" charset="0"/>
            </a:endParaRPr>
          </a:p>
          <a:p>
            <a:pPr marL="0" indent="0">
              <a:lnSpc>
                <a:spcPct val="80000"/>
              </a:lnSpc>
            </a:pPr>
            <a:r>
              <a:rPr lang="en-US" sz="2400">
                <a:latin typeface="Times New Roman" charset="0"/>
              </a:rPr>
              <a:t>Set (1) provides the primitive objects of GeoGebra (Euclid’s definitions and postulates).</a:t>
            </a:r>
          </a:p>
          <a:p>
            <a:pPr marL="0" indent="0">
              <a:lnSpc>
                <a:spcPct val="80000"/>
              </a:lnSpc>
            </a:pPr>
            <a:r>
              <a:rPr lang="en-US" sz="2400">
                <a:latin typeface="Times New Roman" charset="0"/>
              </a:rPr>
              <a:t>Set (2) abstracts sequences of constructions with their dependencies. E.g., there are tools for an equilateral triangle, for copying a segment length to a given location, to bisect an angle, to locate the midpoint of a segment, to construct a perpendicular line from a point on or off the first line (Euclid’s propositions #1, 2, 9, 10, 11, 12).</a:t>
            </a:r>
          </a:p>
          <a:p>
            <a:pPr marL="0" indent="0">
              <a:lnSpc>
                <a:spcPct val="80000"/>
              </a:lnSpc>
            </a:pPr>
            <a:r>
              <a:rPr lang="en-US" sz="2400">
                <a:latin typeface="Times New Roman" charset="0"/>
              </a:rPr>
              <a:t>Set (3) is for convenience and is not of mathematical relevance.</a:t>
            </a:r>
          </a:p>
          <a:p>
            <a:pPr marL="0" indent="0">
              <a:lnSpc>
                <a:spcPct val="80000"/>
              </a:lnSpc>
            </a:pPr>
            <a:endParaRPr lang="en-US" sz="2400">
              <a:latin typeface="Times New Roman"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390525"/>
            <a:ext cx="8591550" cy="622300"/>
          </a:xfrm>
        </p:spPr>
        <p:txBody>
          <a:bodyPr>
            <a:normAutofit fontScale="90000"/>
          </a:bodyPr>
          <a:lstStyle/>
          <a:p>
            <a:pPr>
              <a:defRPr/>
            </a:pPr>
            <a:r>
              <a:rPr lang="en-US" dirty="0" smtClean="0"/>
              <a:t>Construct the midpoint &amp; perpendicular bisector of a segment</a:t>
            </a:r>
            <a:endParaRPr lang="en-US" dirty="0"/>
          </a:p>
        </p:txBody>
      </p:sp>
      <p:pic>
        <p:nvPicPr>
          <p:cNvPr id="41986" name="Content Placeholder 3" descr="d4a.tiff"/>
          <p:cNvPicPr>
            <a:picLocks noGrp="1" noChangeAspect="1"/>
          </p:cNvPicPr>
          <p:nvPr>
            <p:ph sz="quarter" idx="13"/>
          </p:nvPr>
        </p:nvPicPr>
        <p:blipFill>
          <a:blip r:embed="rId2">
            <a:extLst>
              <a:ext uri="{28A0092B-C50C-407E-A947-70E740481C1C}">
                <a14:useLocalDpi xmlns:a14="http://schemas.microsoft.com/office/drawing/2010/main" val="0"/>
              </a:ext>
            </a:extLst>
          </a:blip>
          <a:srcRect t="13847" b="-1167"/>
          <a:stretch>
            <a:fillRect/>
          </a:stretch>
        </p:blipFill>
        <p:spPr bwMode="auto">
          <a:xfrm>
            <a:off x="904875" y="1012825"/>
            <a:ext cx="7242175" cy="5521325"/>
          </a:xfr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74638" y="850900"/>
            <a:ext cx="8594725" cy="5384800"/>
          </a:xfrm>
        </p:spPr>
        <p:txBody>
          <a:bodyPr/>
          <a:lstStyle/>
          <a:p>
            <a:pPr marL="0" indent="0">
              <a:buFont typeface="Arial" charset="0"/>
              <a:buNone/>
              <a:defRPr/>
            </a:pPr>
            <a:r>
              <a:rPr lang="en-US" dirty="0"/>
              <a:t>Set (2) can be constructed by users from set (1) by defining custom tools – in theory. </a:t>
            </a:r>
            <a:endParaRPr lang="en-US" dirty="0" smtClean="0"/>
          </a:p>
          <a:p>
            <a:pPr lvl="1">
              <a:defRPr/>
            </a:pPr>
            <a:r>
              <a:rPr lang="en-US" dirty="0" smtClean="0"/>
              <a:t>(In </a:t>
            </a:r>
            <a:r>
              <a:rPr lang="en-US" dirty="0"/>
              <a:t>fact, there are some limitations to the GeoGebra implementation of custom tools, in part due to a theoretical continuity problem</a:t>
            </a:r>
            <a:r>
              <a:rPr lang="en-US" dirty="0" smtClean="0"/>
              <a:t>.)</a:t>
            </a:r>
          </a:p>
          <a:p>
            <a:pPr marL="0" indent="0">
              <a:buFont typeface="Arial" charset="0"/>
              <a:buNone/>
              <a:defRPr/>
            </a:pPr>
            <a:r>
              <a:rPr lang="en-US" dirty="0" smtClean="0"/>
              <a:t> </a:t>
            </a:r>
          </a:p>
          <a:p>
            <a:pPr>
              <a:defRPr/>
            </a:pPr>
            <a:r>
              <a:rPr lang="en-US" dirty="0" smtClean="0"/>
              <a:t>For </a:t>
            </a:r>
            <a:r>
              <a:rPr lang="en-US" dirty="0"/>
              <a:t>instance, students can build their own tools for Euclid’s propositions #1, 2, 9, 10, 11, 12. </a:t>
            </a:r>
            <a:endParaRPr lang="en-US" dirty="0" smtClean="0"/>
          </a:p>
          <a:p>
            <a:pPr>
              <a:defRPr/>
            </a:pPr>
            <a:r>
              <a:rPr lang="en-US" dirty="0" smtClean="0"/>
              <a:t>They </a:t>
            </a:r>
            <a:r>
              <a:rPr lang="en-US" dirty="0"/>
              <a:t>can build tools to construct the different centers of triangles for exploring the Euler segment. </a:t>
            </a:r>
            <a:endParaRPr lang="en-US" dirty="0" smtClean="0"/>
          </a:p>
          <a:p>
            <a:pPr>
              <a:defRPr/>
            </a:pPr>
            <a:r>
              <a:rPr lang="en-US" dirty="0" smtClean="0"/>
              <a:t>They </a:t>
            </a:r>
            <a:r>
              <a:rPr lang="en-US" dirty="0"/>
              <a:t>could build their own geometries. </a:t>
            </a:r>
          </a:p>
          <a:p>
            <a:pPr>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74638" y="161925"/>
            <a:ext cx="8594725" cy="6696075"/>
          </a:xfrm>
        </p:spPr>
        <p:txBody>
          <a:bodyPr>
            <a:normAutofit fontScale="85000" lnSpcReduction="10000"/>
          </a:bodyPr>
          <a:lstStyle/>
          <a:p>
            <a:pPr marL="0" indent="0">
              <a:buFont typeface="Arial" charset="0"/>
              <a:buNone/>
              <a:defRPr/>
            </a:pPr>
            <a:r>
              <a:rPr lang="en-US" dirty="0"/>
              <a:t>If students build their own tools, they may better understand the dependencies which are abstracted and hidden in the tools. The power of geometry consists in the dependencies, which are designed into various constructions. When these dependencies are hidden by hiding circles that constrain locations of points, using tools from set (2), providing students with pre-constructed figures to drag or just to view, the relationships among geometric objects are mystified. When dependencies are hidden behind ancient terminology and memorization based on accepted authority—rather than having students create and take ownership of the dependencies—the objects of geometry are alienated from the students.</a:t>
            </a:r>
          </a:p>
          <a:p>
            <a:pPr marL="0" indent="0">
              <a:buFont typeface="Arial" charset="0"/>
              <a:buNone/>
              <a:defRPr/>
            </a:pPr>
            <a:r>
              <a:rPr lang="en-US" dirty="0"/>
              <a:t> </a:t>
            </a:r>
          </a:p>
          <a:p>
            <a:pPr marL="0" indent="0">
              <a:buFont typeface="Arial" charset="0"/>
              <a:buNone/>
              <a:defRPr/>
            </a:pPr>
            <a:r>
              <a:rPr lang="en-US" dirty="0"/>
              <a:t>Compare:</a:t>
            </a:r>
          </a:p>
          <a:p>
            <a:pPr lvl="1">
              <a:defRPr/>
            </a:pPr>
            <a:r>
              <a:rPr lang="en-US" dirty="0" smtClean="0"/>
              <a:t> Drilling </a:t>
            </a:r>
            <a:r>
              <a:rPr lang="en-US" dirty="0"/>
              <a:t>students on the definitions of “special” triangles (equilateral, right, isosceles) or “special” quadrilaterals (square, rectangle, rhombus, kite), with</a:t>
            </a:r>
          </a:p>
          <a:p>
            <a:pPr lvl="1">
              <a:defRPr/>
            </a:pPr>
            <a:r>
              <a:rPr lang="en-US" dirty="0" smtClean="0"/>
              <a:t> Having </a:t>
            </a:r>
            <a:r>
              <a:rPr lang="en-US" dirty="0"/>
              <a:t>students explore the dependencies that distinguish all the possible kinds of triangles or quadrilaterals (number of equal sides, equal angles, parallel sides, etc.).</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813" y="539750"/>
            <a:ext cx="8591550" cy="622300"/>
          </a:xfrm>
        </p:spPr>
        <p:txBody>
          <a:bodyPr>
            <a:normAutofit fontScale="90000"/>
          </a:bodyPr>
          <a:lstStyle/>
          <a:p>
            <a:pPr>
              <a:defRPr/>
            </a:pPr>
            <a:r>
              <a:rPr lang="en-US" dirty="0" smtClean="0"/>
              <a:t>A curricular unit on classifying kinds of triangles based on construction dependencies</a:t>
            </a:r>
            <a:endParaRPr lang="en-US" dirty="0"/>
          </a:p>
        </p:txBody>
      </p:sp>
      <p:pic>
        <p:nvPicPr>
          <p:cNvPr id="45058" name="Content Placeholder 3" descr="d4b.tiff"/>
          <p:cNvPicPr>
            <a:picLocks noGrp="1" noChangeAspect="1"/>
          </p:cNvPicPr>
          <p:nvPr>
            <p:ph sz="quarter" idx="13"/>
          </p:nvPr>
        </p:nvPicPr>
        <p:blipFill>
          <a:blip r:embed="rId3">
            <a:extLst>
              <a:ext uri="{28A0092B-C50C-407E-A947-70E740481C1C}">
                <a14:useLocalDpi xmlns:a14="http://schemas.microsoft.com/office/drawing/2010/main" val="0"/>
              </a:ext>
            </a:extLst>
          </a:blip>
          <a:srcRect t="20403" b="-1038"/>
          <a:stretch>
            <a:fillRect/>
          </a:stretch>
        </p:blipFill>
        <p:spPr bwMode="auto">
          <a:xfrm>
            <a:off x="49213" y="1512888"/>
            <a:ext cx="9094787" cy="5075237"/>
          </a:xfr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0"/>
            <a:ext cx="8591550" cy="1054100"/>
          </a:xfrm>
        </p:spPr>
        <p:txBody>
          <a:bodyPr>
            <a:normAutofit fontScale="90000"/>
          </a:bodyPr>
          <a:lstStyle/>
          <a:p>
            <a:pPr>
              <a:defRPr/>
            </a:pPr>
            <a:r>
              <a:rPr lang="en-US" dirty="0"/>
              <a:t>Didactics of human-centered dynamic geometry</a:t>
            </a:r>
            <a:br>
              <a:rPr lang="en-US" dirty="0"/>
            </a:br>
            <a:endParaRPr lang="en-US" dirty="0"/>
          </a:p>
        </p:txBody>
      </p:sp>
      <p:sp>
        <p:nvSpPr>
          <p:cNvPr id="3" name="Content Placeholder 2"/>
          <p:cNvSpPr>
            <a:spLocks noGrp="1"/>
          </p:cNvSpPr>
          <p:nvPr>
            <p:ph sz="quarter" idx="13"/>
          </p:nvPr>
        </p:nvSpPr>
        <p:spPr>
          <a:xfrm>
            <a:off x="273050" y="1282700"/>
            <a:ext cx="8594725" cy="5386388"/>
          </a:xfrm>
        </p:spPr>
        <p:txBody>
          <a:bodyPr>
            <a:noAutofit/>
          </a:bodyPr>
          <a:lstStyle/>
          <a:p>
            <a:pPr marL="0" indent="0">
              <a:buFont typeface="Arial" charset="0"/>
              <a:buNone/>
              <a:defRPr/>
            </a:pPr>
            <a:r>
              <a:rPr lang="en-US" dirty="0"/>
              <a:t>1. Introduction</a:t>
            </a:r>
          </a:p>
          <a:p>
            <a:pPr marL="0" indent="0">
              <a:buFont typeface="Arial" charset="0"/>
              <a:buNone/>
              <a:defRPr/>
            </a:pPr>
            <a:r>
              <a:rPr lang="en-US" dirty="0"/>
              <a:t>2. Constructing geometric objects in GeoGebra </a:t>
            </a:r>
          </a:p>
          <a:p>
            <a:pPr marL="0" indent="0">
              <a:buFont typeface="Arial" charset="0"/>
              <a:buNone/>
              <a:defRPr/>
            </a:pPr>
            <a:r>
              <a:rPr lang="en-US" dirty="0"/>
              <a:t>3. Abstracting dependencies in custom tools</a:t>
            </a:r>
          </a:p>
          <a:p>
            <a:pPr marL="0" indent="0">
              <a:buFont typeface="Arial" charset="0"/>
              <a:buNone/>
              <a:defRPr/>
            </a:pPr>
            <a:r>
              <a:rPr lang="en-US" dirty="0"/>
              <a:t>4. Constructing propositions using dependencies</a:t>
            </a:r>
          </a:p>
          <a:p>
            <a:pPr marL="0" indent="0">
              <a:buFont typeface="Arial" charset="0"/>
              <a:buNone/>
              <a:defRPr/>
            </a:pPr>
            <a:r>
              <a:rPr lang="en-US" dirty="0"/>
              <a:t>5. Proving propositions using dependencies</a:t>
            </a:r>
          </a:p>
          <a:p>
            <a:pPr marL="0" indent="0">
              <a:buFont typeface="Arial" charset="0"/>
              <a:buNone/>
              <a:defRPr/>
            </a:pPr>
            <a:r>
              <a:rPr lang="en-US" dirty="0"/>
              <a:t>6. Creative-discovery as a human-centered approach</a:t>
            </a:r>
          </a:p>
          <a:p>
            <a:pPr marL="0" indent="0">
              <a:buFont typeface="Arial" charset="0"/>
              <a:buNone/>
              <a:defRPr/>
            </a:pPr>
            <a:r>
              <a:rPr lang="en-US" dirty="0"/>
              <a:t>7. Teaching this approach to teachers collaboratively</a:t>
            </a:r>
          </a:p>
          <a:p>
            <a:pPr marL="0" indent="0">
              <a:buFont typeface="Arial" charset="0"/>
              <a:buNone/>
              <a:defRPr/>
            </a:pPr>
            <a:r>
              <a:rPr lang="en-US" dirty="0"/>
              <a:t>8. Teaching this approach to students collaboratively</a:t>
            </a:r>
          </a:p>
          <a:p>
            <a:pPr marL="0" indent="0">
              <a:buFont typeface="Arial" charset="0"/>
              <a:buNone/>
              <a:defRPr/>
            </a:pPr>
            <a:r>
              <a:rPr lang="en-US" dirty="0"/>
              <a:t>9. Analyzing how teachers and students learn this approach in their discourse and </a:t>
            </a:r>
            <a:r>
              <a:rPr lang="en-US" dirty="0" smtClean="0"/>
              <a:t>interaction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0"/>
            <a:ext cx="8591550" cy="622300"/>
          </a:xfrm>
        </p:spPr>
        <p:txBody>
          <a:bodyPr>
            <a:normAutofit fontScale="90000"/>
          </a:bodyPr>
          <a:lstStyle/>
          <a:p>
            <a:pPr>
              <a:defRPr/>
            </a:pPr>
            <a:r>
              <a:rPr lang="en-US" dirty="0"/>
              <a:t>5. Proving propositions using dependencies</a:t>
            </a:r>
            <a:r>
              <a:rPr lang="en-US" dirty="0" smtClean="0"/>
              <a:t> </a:t>
            </a:r>
            <a:endParaRPr lang="en-US" dirty="0"/>
          </a:p>
        </p:txBody>
      </p:sp>
      <p:sp>
        <p:nvSpPr>
          <p:cNvPr id="3" name="Content Placeholder 2"/>
          <p:cNvSpPr>
            <a:spLocks noGrp="1"/>
          </p:cNvSpPr>
          <p:nvPr>
            <p:ph sz="quarter" idx="13"/>
          </p:nvPr>
        </p:nvSpPr>
        <p:spPr>
          <a:xfrm>
            <a:off x="630238" y="1184275"/>
            <a:ext cx="8451850" cy="5673725"/>
          </a:xfrm>
        </p:spPr>
        <p:txBody>
          <a:bodyPr>
            <a:normAutofit lnSpcReduction="10000"/>
          </a:bodyPr>
          <a:lstStyle/>
          <a:p>
            <a:pPr marL="0" indent="0">
              <a:buFont typeface="Arial" charset="0"/>
              <a:buNone/>
              <a:defRPr/>
            </a:pPr>
            <a:r>
              <a:rPr lang="en-US" dirty="0" smtClean="0"/>
              <a:t>Students of basic geometry are supposed to be surprised that a simple generic triangle has special properties of an “incenter” that can be discovered and proven.</a:t>
            </a:r>
          </a:p>
          <a:p>
            <a:pPr marL="0" indent="0">
              <a:buFont typeface="Arial" charset="0"/>
              <a:buNone/>
              <a:defRPr/>
            </a:pPr>
            <a:endParaRPr lang="en-US" dirty="0" smtClean="0"/>
          </a:p>
          <a:p>
            <a:pPr marL="0" indent="0">
              <a:buFont typeface="Arial" charset="0"/>
              <a:buNone/>
              <a:defRPr/>
            </a:pPr>
            <a:r>
              <a:rPr lang="en-US" dirty="0" smtClean="0"/>
              <a:t>Students of modern (post-1900) geometry are supposed to be surprised at the complex innate properties of a simple triangle associated with “Euler’s segment”.</a:t>
            </a:r>
          </a:p>
          <a:p>
            <a:pPr marL="0" indent="0">
              <a:buFont typeface="Arial" charset="0"/>
              <a:buNone/>
              <a:defRPr/>
            </a:pPr>
            <a:endParaRPr lang="en-US" dirty="0" smtClean="0"/>
          </a:p>
          <a:p>
            <a:pPr marL="0" indent="0">
              <a:buFont typeface="Arial" charset="0"/>
              <a:buNone/>
              <a:defRPr/>
            </a:pPr>
            <a:r>
              <a:rPr lang="en-US" dirty="0" smtClean="0">
                <a:solidFill>
                  <a:srgbClr val="0000FF"/>
                </a:solidFill>
              </a:rPr>
              <a:t>But we can see that these are nothing but dependencies built in by our construction of the incenter and of Euler’s segment</a:t>
            </a:r>
            <a:endParaRPr lang="en-US" dirty="0">
              <a:solidFill>
                <a:srgbClr val="0000FF"/>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431800"/>
            <a:ext cx="8591550" cy="622300"/>
          </a:xfrm>
        </p:spPr>
        <p:txBody>
          <a:bodyPr>
            <a:normAutofit fontScale="90000"/>
          </a:bodyPr>
          <a:lstStyle/>
          <a:p>
            <a:pPr>
              <a:defRPr/>
            </a:pPr>
            <a:r>
              <a:rPr lang="en-US" dirty="0" smtClean="0"/>
              <a:t>The incenter of triangle ABC</a:t>
            </a:r>
            <a:br>
              <a:rPr lang="en-US" dirty="0" smtClean="0"/>
            </a:br>
            <a:r>
              <a:rPr lang="en-US" dirty="0" smtClean="0"/>
              <a:t>with a radius of the inscribed circle</a:t>
            </a:r>
            <a:endParaRPr lang="en-US" dirty="0"/>
          </a:p>
        </p:txBody>
      </p:sp>
      <p:pic>
        <p:nvPicPr>
          <p:cNvPr id="47106" name="Content Placeholder 5" descr="d5a.tiff"/>
          <p:cNvPicPr>
            <a:picLocks noGrp="1" noChangeAspect="1"/>
          </p:cNvPicPr>
          <p:nvPr>
            <p:ph sz="quarter" idx="13"/>
          </p:nvPr>
        </p:nvPicPr>
        <p:blipFill>
          <a:blip r:embed="rId3">
            <a:extLst>
              <a:ext uri="{28A0092B-C50C-407E-A947-70E740481C1C}">
                <a14:useLocalDpi xmlns:a14="http://schemas.microsoft.com/office/drawing/2010/main" val="0"/>
              </a:ext>
            </a:extLst>
          </a:blip>
          <a:srcRect l="349" r="349"/>
          <a:stretch>
            <a:fillRect/>
          </a:stretch>
        </p:blipFill>
        <p:spPr bwMode="auto">
          <a:xfrm>
            <a:off x="276225" y="1377950"/>
            <a:ext cx="8594725" cy="5384800"/>
          </a:xfr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0"/>
            <a:ext cx="8591550" cy="622300"/>
          </a:xfrm>
        </p:spPr>
        <p:txBody>
          <a:bodyPr>
            <a:normAutofit fontScale="90000"/>
          </a:bodyPr>
          <a:lstStyle/>
          <a:p>
            <a:pPr>
              <a:defRPr/>
            </a:pPr>
            <a:r>
              <a:rPr lang="en-US" dirty="0" smtClean="0"/>
              <a:t>A conjecture about the incenter</a:t>
            </a:r>
            <a:endParaRPr lang="en-US" dirty="0"/>
          </a:p>
        </p:txBody>
      </p:sp>
      <p:sp>
        <p:nvSpPr>
          <p:cNvPr id="3" name="Content Placeholder 2"/>
          <p:cNvSpPr>
            <a:spLocks noGrp="1"/>
          </p:cNvSpPr>
          <p:nvPr>
            <p:ph sz="quarter" idx="13"/>
          </p:nvPr>
        </p:nvSpPr>
        <p:spPr>
          <a:xfrm>
            <a:off x="274638" y="850900"/>
            <a:ext cx="8594725" cy="6007100"/>
          </a:xfrm>
        </p:spPr>
        <p:txBody>
          <a:bodyPr>
            <a:normAutofit fontScale="85000" lnSpcReduction="20000"/>
          </a:bodyPr>
          <a:lstStyle/>
          <a:p>
            <a:pPr marL="512762" indent="-514350">
              <a:buFont typeface="+mj-lt"/>
              <a:buAutoNum type="arabicPeriod"/>
              <a:defRPr/>
            </a:pPr>
            <a:r>
              <a:rPr lang="en-US" dirty="0"/>
              <a:t>The three bisectors of the vertex angles all meet at a single point. </a:t>
            </a:r>
            <a:r>
              <a:rPr lang="en-US" sz="2100" dirty="0"/>
              <a:t>(It is unusual for three lines to meet at one point. For instance, do the angle bisectors of a quadrilateral always intersect at one point? </a:t>
            </a:r>
            <a:r>
              <a:rPr lang="en-US" sz="2100" dirty="0" smtClean="0"/>
              <a:t>)</a:t>
            </a:r>
          </a:p>
          <a:p>
            <a:pPr marL="512762" indent="-514350">
              <a:buFont typeface="+mj-lt"/>
              <a:buAutoNum type="arabicPeriod"/>
              <a:defRPr/>
            </a:pPr>
            <a:endParaRPr lang="en-US" sz="2100" dirty="0"/>
          </a:p>
          <a:p>
            <a:pPr marL="512762" indent="-514350">
              <a:buFont typeface="+mj-lt"/>
              <a:buAutoNum type="arabicPeriod"/>
              <a:defRPr/>
            </a:pPr>
            <a:r>
              <a:rPr lang="en-US" dirty="0"/>
              <a:t>The incenter of any triangle is located inside of the triangle. </a:t>
            </a:r>
            <a:r>
              <a:rPr lang="en-US" sz="2100" dirty="0"/>
              <a:t>(Other kinds of centers of triangles are sometimes located outside of the triangle. For instance, can the circumcenter of a triangle be outside the triangle?</a:t>
            </a:r>
            <a:r>
              <a:rPr lang="en-US" sz="2100" dirty="0" smtClean="0"/>
              <a:t>)</a:t>
            </a:r>
          </a:p>
          <a:p>
            <a:pPr marL="512762" indent="-514350">
              <a:buFont typeface="+mj-lt"/>
              <a:buAutoNum type="arabicPeriod"/>
              <a:defRPr/>
            </a:pPr>
            <a:endParaRPr lang="en-US" sz="2100" dirty="0"/>
          </a:p>
          <a:p>
            <a:pPr marL="512762" indent="-514350">
              <a:buFont typeface="+mj-lt"/>
              <a:buAutoNum type="arabicPeriod"/>
              <a:defRPr/>
            </a:pPr>
            <a:r>
              <a:rPr lang="en-US" dirty="0"/>
              <a:t>Line segments that are perpendiculars to the three sides passing through the incenter are all of equal length</a:t>
            </a:r>
            <a:r>
              <a:rPr lang="en-US" dirty="0" smtClean="0"/>
              <a:t>.</a:t>
            </a:r>
          </a:p>
          <a:p>
            <a:pPr marL="512762" indent="-514350">
              <a:buFont typeface="+mj-lt"/>
              <a:buAutoNum type="arabicPeriod"/>
              <a:defRPr/>
            </a:pPr>
            <a:endParaRPr lang="en-US" dirty="0"/>
          </a:p>
          <a:p>
            <a:pPr marL="512762" indent="-514350">
              <a:buFont typeface="+mj-lt"/>
              <a:buAutoNum type="arabicPeriod"/>
              <a:defRPr/>
            </a:pPr>
            <a:r>
              <a:rPr lang="en-US" dirty="0"/>
              <a:t>A circle centered on the incenter is inscribed in the triangle if it passes through a point where a perpendicular from the incenter to a side intersects that side</a:t>
            </a:r>
            <a:r>
              <a:rPr lang="en-US" dirty="0" smtClean="0"/>
              <a:t>.</a:t>
            </a:r>
          </a:p>
          <a:p>
            <a:pPr marL="512762" indent="-514350">
              <a:buFont typeface="+mj-lt"/>
              <a:buAutoNum type="arabicPeriod"/>
              <a:defRPr/>
            </a:pPr>
            <a:endParaRPr lang="en-US" dirty="0"/>
          </a:p>
          <a:p>
            <a:pPr marL="512762" indent="-514350">
              <a:buFont typeface="+mj-lt"/>
              <a:buAutoNum type="arabicPeriod"/>
              <a:defRPr/>
            </a:pPr>
            <a:r>
              <a:rPr lang="en-US" dirty="0"/>
              <a:t>The inscribed circle is tangent to </a:t>
            </a:r>
            <a:r>
              <a:rPr lang="en-US" dirty="0" smtClean="0"/>
              <a:t>all three </a:t>
            </a:r>
            <a:r>
              <a:rPr lang="en-US" dirty="0"/>
              <a:t>sides of the triangle.</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0"/>
            <a:ext cx="8591550" cy="622300"/>
          </a:xfrm>
        </p:spPr>
        <p:txBody>
          <a:bodyPr>
            <a:normAutofit fontScale="90000"/>
          </a:bodyPr>
          <a:lstStyle/>
          <a:p>
            <a:pPr>
              <a:defRPr/>
            </a:pPr>
            <a:r>
              <a:rPr lang="en-US" dirty="0" smtClean="0"/>
              <a:t>Illustration of the conjecture</a:t>
            </a:r>
            <a:endParaRPr lang="en-US" dirty="0"/>
          </a:p>
        </p:txBody>
      </p:sp>
      <p:pic>
        <p:nvPicPr>
          <p:cNvPr id="49154" name="Content Placeholder 3" descr="d5b.tiff"/>
          <p:cNvPicPr>
            <a:picLocks noGrp="1" noChangeAspect="1"/>
          </p:cNvPicPr>
          <p:nvPr>
            <p:ph sz="quarter" idx="13"/>
          </p:nvPr>
        </p:nvPicPr>
        <p:blipFill>
          <a:blip r:embed="rId3">
            <a:extLst>
              <a:ext uri="{28A0092B-C50C-407E-A947-70E740481C1C}">
                <a14:useLocalDpi xmlns:a14="http://schemas.microsoft.com/office/drawing/2010/main" val="0"/>
              </a:ext>
            </a:extLst>
          </a:blip>
          <a:srcRect t="22443" b="162"/>
          <a:stretch>
            <a:fillRect/>
          </a:stretch>
        </p:blipFill>
        <p:spPr bwMode="auto">
          <a:xfrm>
            <a:off x="273050" y="850900"/>
            <a:ext cx="8594725" cy="5930900"/>
          </a:xfr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74638" y="176213"/>
            <a:ext cx="8594725" cy="6497637"/>
          </a:xfrm>
        </p:spPr>
        <p:txBody>
          <a:bodyPr/>
          <a:lstStyle/>
          <a:p>
            <a:pPr>
              <a:defRPr/>
            </a:pPr>
            <a:r>
              <a:rPr lang="en-US" dirty="0" smtClean="0"/>
              <a:t>If we construct the incenter as the meeting point of the angle bisectors using a standard or custom tool for bisecting the interior angles of a triangle, the conjectured properties appear as a surprise.</a:t>
            </a:r>
          </a:p>
          <a:p>
            <a:pPr>
              <a:defRPr/>
            </a:pPr>
            <a:endParaRPr lang="en-US" dirty="0"/>
          </a:p>
          <a:p>
            <a:pPr>
              <a:defRPr/>
            </a:pPr>
            <a:r>
              <a:rPr lang="en-US" dirty="0" smtClean="0"/>
              <a:t>But if we just use the basic tools equivalent to straight-edge and compass, then we see how all these were constructed in the process of locating the incenter.</a:t>
            </a:r>
          </a:p>
          <a:p>
            <a:pPr>
              <a:defRPr/>
            </a:pPr>
            <a:endParaRPr lang="en-US" dirty="0"/>
          </a:p>
          <a:p>
            <a:pPr>
              <a:defRPr/>
            </a:pPr>
            <a:r>
              <a:rPr lang="en-US" dirty="0" smtClean="0"/>
              <a:t>We construct the angle bisectors by constructing a line whose points are equidistant from the angle sides.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22300"/>
          </a:xfrm>
        </p:spPr>
        <p:txBody>
          <a:bodyPr>
            <a:normAutofit fontScale="90000"/>
          </a:bodyPr>
          <a:lstStyle/>
          <a:p>
            <a:pPr>
              <a:defRPr/>
            </a:pPr>
            <a:r>
              <a:rPr lang="en-US" dirty="0" smtClean="0"/>
              <a:t>Constructing the angle bisectors for the incenter</a:t>
            </a:r>
            <a:endParaRPr lang="en-US" dirty="0"/>
          </a:p>
        </p:txBody>
      </p:sp>
      <p:pic>
        <p:nvPicPr>
          <p:cNvPr id="51202" name="Content Placeholder 3" descr="d5c.jpg"/>
          <p:cNvPicPr>
            <a:picLocks noGrp="1" noChangeAspect="1"/>
          </p:cNvPicPr>
          <p:nvPr>
            <p:ph sz="quarter" idx="13"/>
          </p:nvPr>
        </p:nvPicPr>
        <p:blipFill>
          <a:blip r:embed="rId3">
            <a:extLst>
              <a:ext uri="{28A0092B-C50C-407E-A947-70E740481C1C}">
                <a14:useLocalDpi xmlns:a14="http://schemas.microsoft.com/office/drawing/2010/main" val="0"/>
              </a:ext>
            </a:extLst>
          </a:blip>
          <a:srcRect t="287" b="629"/>
          <a:stretch>
            <a:fillRect/>
          </a:stretch>
        </p:blipFill>
        <p:spPr bwMode="auto">
          <a:xfrm>
            <a:off x="539750" y="850900"/>
            <a:ext cx="8032750" cy="5870575"/>
          </a:xfr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74638" y="850900"/>
            <a:ext cx="8594725" cy="5384800"/>
          </a:xfrm>
        </p:spPr>
        <p:txBody>
          <a:bodyPr/>
          <a:lstStyle/>
          <a:p>
            <a:pPr marL="0" indent="0">
              <a:buFont typeface="Arial" charset="0"/>
              <a:buNone/>
              <a:defRPr/>
            </a:pPr>
            <a:r>
              <a:rPr lang="en-US" dirty="0" smtClean="0"/>
              <a:t>We construct point I at the intersection of the bisectors of A and B. Then we know that I is also on the bisector of C by constructing the perpendiculars to the sides from I. IJ=IK and IJ=IL so IL=IK.</a:t>
            </a:r>
          </a:p>
          <a:p>
            <a:pPr>
              <a:defRPr/>
            </a:pPr>
            <a:endParaRPr lang="en-US" dirty="0"/>
          </a:p>
          <a:p>
            <a:pPr marL="0" indent="0">
              <a:buFont typeface="Arial" charset="0"/>
              <a:buNone/>
              <a:defRPr/>
            </a:pPr>
            <a:r>
              <a:rPr lang="en-US" dirty="0" smtClean="0"/>
              <a:t>All the properties of the conjecture follow from this:</a:t>
            </a:r>
          </a:p>
          <a:p>
            <a:pPr>
              <a:defRPr/>
            </a:pPr>
            <a:r>
              <a:rPr lang="en-US" dirty="0" smtClean="0"/>
              <a:t>We can inscribe a circle with radii IJ, IK, IL, etc.</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0"/>
            <a:ext cx="8591550" cy="622300"/>
          </a:xfrm>
        </p:spPr>
        <p:txBody>
          <a:bodyPr>
            <a:normAutofit fontScale="90000"/>
          </a:bodyPr>
          <a:lstStyle/>
          <a:p>
            <a:pPr>
              <a:defRPr/>
            </a:pPr>
            <a:r>
              <a:rPr lang="en-US" dirty="0" smtClean="0"/>
              <a:t>Inscribing the circle around the incenter</a:t>
            </a:r>
            <a:endParaRPr lang="en-US" dirty="0"/>
          </a:p>
        </p:txBody>
      </p:sp>
      <p:pic>
        <p:nvPicPr>
          <p:cNvPr id="53250" name="Content Placeholder 3" descr="d5d.jpg"/>
          <p:cNvPicPr>
            <a:picLocks noGrp="1" noChangeAspect="1"/>
          </p:cNvPicPr>
          <p:nvPr>
            <p:ph sz="quarter" idx="13"/>
          </p:nvPr>
        </p:nvPicPr>
        <p:blipFill>
          <a:blip r:embed="rId3">
            <a:extLst>
              <a:ext uri="{28A0092B-C50C-407E-A947-70E740481C1C}">
                <a14:useLocalDpi xmlns:a14="http://schemas.microsoft.com/office/drawing/2010/main" val="0"/>
              </a:ext>
            </a:extLst>
          </a:blip>
          <a:srcRect t="2846" b="2846"/>
          <a:stretch>
            <a:fillRect/>
          </a:stretch>
        </p:blipFill>
        <p:spPr bwMode="auto">
          <a:xfrm>
            <a:off x="274638" y="850900"/>
            <a:ext cx="8594725" cy="5384800"/>
          </a:xfr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74638" y="850900"/>
            <a:ext cx="8594725" cy="5384800"/>
          </a:xfrm>
        </p:spPr>
        <p:txBody>
          <a:bodyPr/>
          <a:lstStyle/>
          <a:p>
            <a:pPr marL="0" indent="0">
              <a:buFont typeface="Arial" charset="0"/>
              <a:buNone/>
              <a:defRPr/>
            </a:pPr>
            <a:r>
              <a:rPr lang="en-US" dirty="0"/>
              <a:t>This construction involved the creation of 63 objects (points, lines and circles). It is becoming visually confusing. That is why it is often useful to package all of this in a special tool, which hides the underlying complexity. </a:t>
            </a:r>
            <a:endParaRPr lang="en-US" dirty="0" smtClean="0"/>
          </a:p>
          <a:p>
            <a:pPr marL="0" indent="0">
              <a:buFont typeface="Arial" charset="0"/>
              <a:buNone/>
              <a:defRPr/>
            </a:pPr>
            <a:r>
              <a:rPr lang="en-US" dirty="0" smtClean="0"/>
              <a:t>GeoGebra has a tool for angle bisector.</a:t>
            </a:r>
          </a:p>
          <a:p>
            <a:pPr marL="0" indent="0">
              <a:buFont typeface="Arial" charset="0"/>
              <a:buNone/>
              <a:defRPr/>
            </a:pPr>
            <a:r>
              <a:rPr lang="en-US" dirty="0" smtClean="0"/>
              <a:t>We can define a custom tool for incenter.</a:t>
            </a:r>
          </a:p>
          <a:p>
            <a:pPr marL="0" indent="0">
              <a:buFont typeface="Arial" charset="0"/>
              <a:buNone/>
              <a:defRPr/>
            </a:pPr>
            <a:endParaRPr lang="en-US" dirty="0"/>
          </a:p>
          <a:p>
            <a:pPr marL="0" indent="0">
              <a:buFont typeface="Arial" charset="0"/>
              <a:buNone/>
              <a:defRPr/>
            </a:pPr>
            <a:r>
              <a:rPr lang="en-US" dirty="0" smtClean="0"/>
              <a:t>It </a:t>
            </a:r>
            <a:r>
              <a:rPr lang="en-US" dirty="0"/>
              <a:t>is wonderful to use these powerful tools, as long as you understand what dependencies are still active behind the visible drawing.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0"/>
            <a:ext cx="8591550" cy="622300"/>
          </a:xfrm>
        </p:spPr>
        <p:txBody>
          <a:bodyPr>
            <a:normAutofit fontScale="90000"/>
          </a:bodyPr>
          <a:lstStyle/>
          <a:p>
            <a:pPr>
              <a:defRPr/>
            </a:pPr>
            <a:r>
              <a:rPr lang="en-US" dirty="0" smtClean="0"/>
              <a:t>All the dependencies to construct an incenter</a:t>
            </a:r>
            <a:endParaRPr lang="en-US" dirty="0"/>
          </a:p>
        </p:txBody>
      </p:sp>
      <p:pic>
        <p:nvPicPr>
          <p:cNvPr id="55298" name="Content Placeholder 3" descr="d5e.tiff"/>
          <p:cNvPicPr>
            <a:picLocks noGrp="1" noChangeAspect="1"/>
          </p:cNvPicPr>
          <p:nvPr>
            <p:ph sz="quarter" idx="13"/>
          </p:nvPr>
        </p:nvPicPr>
        <p:blipFill>
          <a:blip r:embed="rId3">
            <a:extLst>
              <a:ext uri="{28A0092B-C50C-407E-A947-70E740481C1C}">
                <a14:useLocalDpi xmlns:a14="http://schemas.microsoft.com/office/drawing/2010/main" val="0"/>
              </a:ext>
            </a:extLst>
          </a:blip>
          <a:srcRect t="11789" b="240"/>
          <a:stretch>
            <a:fillRect/>
          </a:stretch>
        </p:blipFill>
        <p:spPr bwMode="auto">
          <a:xfrm>
            <a:off x="946150" y="800100"/>
            <a:ext cx="7369175" cy="6035675"/>
          </a:xfr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0"/>
            <a:ext cx="8591550" cy="622300"/>
          </a:xfrm>
        </p:spPr>
        <p:txBody>
          <a:bodyPr>
            <a:normAutofit fontScale="90000"/>
          </a:bodyPr>
          <a:lstStyle/>
          <a:p>
            <a:pPr>
              <a:defRPr/>
            </a:pPr>
            <a:r>
              <a:rPr lang="en-US" dirty="0"/>
              <a:t>1. Introduction</a:t>
            </a:r>
            <a:r>
              <a:rPr lang="en-US" dirty="0" smtClean="0"/>
              <a:t> </a:t>
            </a:r>
            <a:endParaRPr lang="en-US" dirty="0"/>
          </a:p>
        </p:txBody>
      </p:sp>
      <p:sp>
        <p:nvSpPr>
          <p:cNvPr id="3" name="Content Placeholder 2"/>
          <p:cNvSpPr>
            <a:spLocks noGrp="1"/>
          </p:cNvSpPr>
          <p:nvPr>
            <p:ph sz="quarter" idx="13"/>
          </p:nvPr>
        </p:nvSpPr>
        <p:spPr>
          <a:xfrm>
            <a:off x="274638" y="1000125"/>
            <a:ext cx="8594725" cy="5235575"/>
          </a:xfrm>
        </p:spPr>
        <p:txBody>
          <a:bodyPr>
            <a:normAutofit fontScale="92500"/>
          </a:bodyPr>
          <a:lstStyle/>
          <a:p>
            <a:pPr marL="0" indent="0">
              <a:buFont typeface="Arial" charset="0"/>
              <a:buNone/>
              <a:defRPr/>
            </a:pPr>
            <a:r>
              <a:rPr lang="en-US" dirty="0"/>
              <a:t>Euclidean geometry has trained students for over 2,000 years in rational, deductive thinking and mathematical practices. </a:t>
            </a:r>
          </a:p>
          <a:p>
            <a:pPr marL="0" indent="0">
              <a:buFont typeface="Arial" charset="0"/>
              <a:buNone/>
              <a:defRPr/>
            </a:pPr>
            <a:r>
              <a:rPr lang="en-US" dirty="0"/>
              <a:t>Computer-based dynamic geometry (Geometer’s Sketchpad, Cabri, GeoGebra, etc.) adds three dimensions: </a:t>
            </a:r>
          </a:p>
          <a:p>
            <a:pPr marL="514350" lvl="1" indent="-342900">
              <a:buFont typeface="Wingdings" charset="2"/>
              <a:buChar char="Ø"/>
              <a:defRPr/>
            </a:pPr>
            <a:r>
              <a:rPr lang="en-US" dirty="0" smtClean="0"/>
              <a:t>Dynamic </a:t>
            </a:r>
            <a:r>
              <a:rPr lang="en-US" dirty="0"/>
              <a:t>dragging, </a:t>
            </a:r>
          </a:p>
          <a:p>
            <a:pPr marL="514350" lvl="1" indent="-342900">
              <a:buFont typeface="Wingdings" charset="2"/>
              <a:buChar char="Ø"/>
              <a:defRPr/>
            </a:pPr>
            <a:r>
              <a:rPr lang="en-US" dirty="0" smtClean="0"/>
              <a:t>Dynamic </a:t>
            </a:r>
            <a:r>
              <a:rPr lang="en-US" dirty="0"/>
              <a:t>construction (including programming custom tools</a:t>
            </a:r>
            <a:r>
              <a:rPr lang="en-US" dirty="0" smtClean="0"/>
              <a:t>),</a:t>
            </a:r>
            <a:endParaRPr lang="en-US" dirty="0"/>
          </a:p>
          <a:p>
            <a:pPr marL="514350" lvl="1" indent="-342900">
              <a:buFont typeface="Wingdings" charset="2"/>
              <a:buChar char="Ø"/>
              <a:defRPr/>
            </a:pPr>
            <a:r>
              <a:rPr lang="en-US" dirty="0" smtClean="0"/>
              <a:t>Dynamic </a:t>
            </a:r>
            <a:r>
              <a:rPr lang="en-US" dirty="0"/>
              <a:t>dependencies. </a:t>
            </a:r>
          </a:p>
          <a:p>
            <a:pPr marL="0" indent="0">
              <a:buFont typeface="Arial" charset="0"/>
              <a:buNone/>
              <a:defRPr/>
            </a:pPr>
            <a:r>
              <a:rPr lang="en-US" dirty="0"/>
              <a:t>With these, students can: </a:t>
            </a:r>
          </a:p>
          <a:p>
            <a:pPr marL="514350" lvl="1" indent="-342900">
              <a:buFont typeface="Wingdings" charset="2"/>
              <a:buChar char="Ø"/>
              <a:defRPr/>
            </a:pPr>
            <a:r>
              <a:rPr lang="en-US" dirty="0" smtClean="0"/>
              <a:t>Drag </a:t>
            </a:r>
            <a:r>
              <a:rPr lang="en-US" dirty="0"/>
              <a:t>figures to </a:t>
            </a:r>
            <a:r>
              <a:rPr lang="en-US" i="1" dirty="0"/>
              <a:t>discover</a:t>
            </a:r>
            <a:r>
              <a:rPr lang="en-US" dirty="0"/>
              <a:t> dependencies </a:t>
            </a:r>
          </a:p>
          <a:p>
            <a:pPr marL="514350" lvl="1" indent="-342900">
              <a:buFont typeface="Wingdings" charset="2"/>
              <a:buChar char="Ø"/>
              <a:defRPr/>
            </a:pPr>
            <a:r>
              <a:rPr lang="en-US" dirty="0" smtClean="0"/>
              <a:t>As </a:t>
            </a:r>
            <a:r>
              <a:rPr lang="en-US" dirty="0"/>
              <a:t>well as design the </a:t>
            </a:r>
            <a:r>
              <a:rPr lang="en-US" i="1" dirty="0"/>
              <a:t>creation </a:t>
            </a:r>
            <a:r>
              <a:rPr lang="en-US" dirty="0"/>
              <a:t>of dependencies</a:t>
            </a:r>
          </a:p>
          <a:p>
            <a:pPr marL="514350" lvl="1" indent="-342900">
              <a:buFont typeface="Wingdings" charset="2"/>
              <a:buChar char="Ø"/>
              <a:defRPr/>
            </a:pPr>
            <a:r>
              <a:rPr lang="en-US" dirty="0" smtClean="0"/>
              <a:t>For </a:t>
            </a:r>
            <a:r>
              <a:rPr lang="en-US" dirty="0"/>
              <a:t>the </a:t>
            </a:r>
            <a:r>
              <a:rPr lang="en-US" i="1" dirty="0"/>
              <a:t>human-centered</a:t>
            </a:r>
            <a:r>
              <a:rPr lang="en-US" dirty="0"/>
              <a:t> construction of figures </a:t>
            </a:r>
          </a:p>
          <a:p>
            <a:pPr>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74638" y="257175"/>
            <a:ext cx="8594725" cy="5978525"/>
          </a:xfrm>
        </p:spPr>
        <p:txBody>
          <a:bodyPr/>
          <a:lstStyle/>
          <a:p>
            <a:pPr>
              <a:defRPr/>
            </a:pPr>
            <a:r>
              <a:rPr lang="en-US" dirty="0" smtClean="0"/>
              <a:t>Euler’s work sparked a revival of interest in geometry. His proof that the centers of a triangle have certain relationships surprised people</a:t>
            </a:r>
          </a:p>
          <a:p>
            <a:pPr>
              <a:defRPr/>
            </a:pPr>
            <a:endParaRPr lang="en-US" dirty="0" smtClean="0"/>
          </a:p>
          <a:p>
            <a:pPr>
              <a:defRPr/>
            </a:pPr>
            <a:r>
              <a:rPr lang="en-US" dirty="0" smtClean="0"/>
              <a:t>E.g., the distance from the orthocenter (H, meeting point of the altitudes) to the centroid (G, meeting point of the medians) = 2GO (circumcenter, meeting point of the perpendicular bisectors).</a:t>
            </a:r>
          </a:p>
          <a:p>
            <a:pPr>
              <a:defRPr/>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0"/>
            <a:ext cx="8591550" cy="622300"/>
          </a:xfrm>
        </p:spPr>
        <p:txBody>
          <a:bodyPr>
            <a:normAutofit fontScale="90000"/>
          </a:bodyPr>
          <a:lstStyle/>
          <a:p>
            <a:pPr>
              <a:defRPr/>
            </a:pPr>
            <a:r>
              <a:rPr lang="en-US" dirty="0" smtClean="0"/>
              <a:t>Explore the dependencies</a:t>
            </a:r>
            <a:endParaRPr lang="en-US" dirty="0"/>
          </a:p>
        </p:txBody>
      </p:sp>
      <p:pic>
        <p:nvPicPr>
          <p:cNvPr id="57346" name="Content Placeholder 3" descr="d5f.tiff"/>
          <p:cNvPicPr>
            <a:picLocks noGrp="1" noChangeAspect="1"/>
          </p:cNvPicPr>
          <p:nvPr>
            <p:ph sz="quarter" idx="13"/>
          </p:nvPr>
        </p:nvPicPr>
        <p:blipFill rotWithShape="1">
          <a:blip r:embed="rId3">
            <a:extLst>
              <a:ext uri="{28A0092B-C50C-407E-A947-70E740481C1C}">
                <a14:useLocalDpi xmlns:a14="http://schemas.microsoft.com/office/drawing/2010/main" val="0"/>
              </a:ext>
            </a:extLst>
          </a:blip>
          <a:srcRect l="18" t="11714" b="653"/>
          <a:stretch/>
        </p:blipFill>
        <p:spPr bwMode="auto">
          <a:xfrm>
            <a:off x="276225" y="1177636"/>
            <a:ext cx="8593138" cy="5415252"/>
          </a:xfr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74638" y="257175"/>
            <a:ext cx="8594725" cy="5978525"/>
          </a:xfrm>
        </p:spPr>
        <p:txBody>
          <a:bodyPr/>
          <a:lstStyle/>
          <a:p>
            <a:pPr marL="0" indent="0">
              <a:buFont typeface="Arial" charset="0"/>
              <a:buNone/>
              <a:defRPr/>
            </a:pPr>
            <a:endParaRPr lang="en-US" dirty="0" smtClean="0"/>
          </a:p>
          <a:p>
            <a:pPr>
              <a:defRPr/>
            </a:pPr>
            <a:r>
              <a:rPr lang="en-US" dirty="0" smtClean="0"/>
              <a:t>E.g., the distance from the orthocenter (H, meeting point of the altitudes) to the centroid (G, meeting point of the medians) = 2GO (circumcenter, meeting point of the perpendicular bisectors).</a:t>
            </a:r>
          </a:p>
          <a:p>
            <a:pPr>
              <a:defRPr/>
            </a:pPr>
            <a:endParaRPr lang="en-US" dirty="0" smtClean="0"/>
          </a:p>
          <a:p>
            <a:pPr>
              <a:defRPr/>
            </a:pPr>
            <a:r>
              <a:rPr lang="en-US" dirty="0" smtClean="0"/>
              <a:t>But these are not innate properties of a simple triangle; they are the consequences of the constructions of the centers. They can be proven based on the constructed dependencies.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32327"/>
            <a:ext cx="8591550" cy="622300"/>
          </a:xfrm>
        </p:spPr>
        <p:txBody>
          <a:bodyPr>
            <a:normAutofit/>
          </a:bodyPr>
          <a:lstStyle/>
          <a:p>
            <a:pPr>
              <a:defRPr/>
            </a:pPr>
            <a:r>
              <a:rPr lang="en-US" sz="2400" dirty="0" smtClean="0"/>
              <a:t>Proof that GH=2*GO based on construction of dependencies</a:t>
            </a:r>
            <a:endParaRPr lang="en-US" sz="2400" dirty="0"/>
          </a:p>
        </p:txBody>
      </p:sp>
      <p:pic>
        <p:nvPicPr>
          <p:cNvPr id="59394" name="Content Placeholder 3" descr="d5g.tiff"/>
          <p:cNvPicPr>
            <a:picLocks noGrp="1" noChangeAspect="1"/>
          </p:cNvPicPr>
          <p:nvPr>
            <p:ph sz="quarter" idx="13"/>
          </p:nvPr>
        </p:nvPicPr>
        <p:blipFill>
          <a:blip r:embed="rId3">
            <a:extLst>
              <a:ext uri="{28A0092B-C50C-407E-A947-70E740481C1C}">
                <a14:useLocalDpi xmlns:a14="http://schemas.microsoft.com/office/drawing/2010/main" val="0"/>
              </a:ext>
            </a:extLst>
          </a:blip>
          <a:srcRect t="10371" b="1219"/>
          <a:stretch>
            <a:fillRect/>
          </a:stretch>
        </p:blipFill>
        <p:spPr bwMode="auto">
          <a:xfrm>
            <a:off x="161925" y="850900"/>
            <a:ext cx="8850313" cy="5895975"/>
          </a:xfr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22300"/>
          </a:xfrm>
        </p:spPr>
        <p:txBody>
          <a:bodyPr>
            <a:normAutofit fontScale="90000"/>
          </a:bodyPr>
          <a:lstStyle/>
          <a:p>
            <a:pPr>
              <a:defRPr/>
            </a:pPr>
            <a:r>
              <a:rPr lang="en-US" dirty="0"/>
              <a:t>6. Creative-discovery as </a:t>
            </a:r>
            <a:r>
              <a:rPr lang="en-US" dirty="0" smtClean="0"/>
              <a:t>human</a:t>
            </a:r>
            <a:r>
              <a:rPr lang="en-US" dirty="0"/>
              <a:t>-centered approach</a:t>
            </a:r>
            <a:r>
              <a:rPr lang="en-US" dirty="0" smtClean="0"/>
              <a:t> </a:t>
            </a:r>
            <a:endParaRPr lang="en-US" dirty="0"/>
          </a:p>
        </p:txBody>
      </p:sp>
      <p:sp>
        <p:nvSpPr>
          <p:cNvPr id="3" name="Content Placeholder 2"/>
          <p:cNvSpPr>
            <a:spLocks noGrp="1"/>
          </p:cNvSpPr>
          <p:nvPr>
            <p:ph sz="quarter" idx="13"/>
          </p:nvPr>
        </p:nvSpPr>
        <p:spPr>
          <a:xfrm>
            <a:off x="274638" y="1270000"/>
            <a:ext cx="8594725" cy="5384800"/>
          </a:xfrm>
        </p:spPr>
        <p:txBody>
          <a:bodyPr/>
          <a:lstStyle/>
          <a:p>
            <a:pPr>
              <a:defRPr/>
            </a:pPr>
            <a:r>
              <a:rPr lang="en-US" dirty="0" smtClean="0"/>
              <a:t>Let’s move from math theory to math didactics.</a:t>
            </a:r>
          </a:p>
          <a:p>
            <a:pPr>
              <a:defRPr/>
            </a:pPr>
            <a:endParaRPr lang="en-US" dirty="0"/>
          </a:p>
          <a:p>
            <a:pPr>
              <a:defRPr/>
            </a:pPr>
            <a:r>
              <a:rPr lang="en-US" dirty="0" smtClean="0"/>
              <a:t>Here are two resources that illustrate the combination of dragging to discover and constructing to create.</a:t>
            </a:r>
          </a:p>
          <a:p>
            <a:pPr>
              <a:defRPr/>
            </a:pPr>
            <a:r>
              <a:rPr lang="en-US" dirty="0" smtClean="0"/>
              <a:t>Given an existing dynamic figure, explore its dependencies by dragging its points.</a:t>
            </a:r>
          </a:p>
          <a:p>
            <a:pPr>
              <a:defRPr/>
            </a:pPr>
            <a:r>
              <a:rPr lang="en-US" dirty="0" smtClean="0"/>
              <a:t>Then design a construction process to create such a figure.</a:t>
            </a:r>
          </a:p>
          <a:p>
            <a:pPr>
              <a:defRPr/>
            </a:pPr>
            <a:r>
              <a:rPr lang="en-US" dirty="0" smtClean="0"/>
              <a:t>A typical team moves back and forth between such discovery and creation.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0"/>
            <a:ext cx="8591550" cy="622300"/>
          </a:xfrm>
        </p:spPr>
        <p:txBody>
          <a:bodyPr>
            <a:normAutofit fontScale="90000"/>
          </a:bodyPr>
          <a:lstStyle/>
          <a:p>
            <a:pPr>
              <a:defRPr/>
            </a:pPr>
            <a:r>
              <a:rPr lang="en-US" dirty="0" smtClean="0"/>
              <a:t>The inscribed triangles resource</a:t>
            </a:r>
            <a:endParaRPr lang="en-US" dirty="0"/>
          </a:p>
        </p:txBody>
      </p:sp>
      <p:pic>
        <p:nvPicPr>
          <p:cNvPr id="61442" name="Content Placeholder 3" descr="d6a.tiff"/>
          <p:cNvPicPr>
            <a:picLocks noGrp="1" noChangeAspect="1"/>
          </p:cNvPicPr>
          <p:nvPr>
            <p:ph sz="quarter" idx="13"/>
          </p:nvPr>
        </p:nvPicPr>
        <p:blipFill>
          <a:blip r:embed="rId3">
            <a:extLst>
              <a:ext uri="{28A0092B-C50C-407E-A947-70E740481C1C}">
                <a14:useLocalDpi xmlns:a14="http://schemas.microsoft.com/office/drawing/2010/main" val="0"/>
              </a:ext>
            </a:extLst>
          </a:blip>
          <a:srcRect t="1694" b="-101"/>
          <a:stretch>
            <a:fillRect/>
          </a:stretch>
        </p:blipFill>
        <p:spPr bwMode="auto">
          <a:xfrm>
            <a:off x="274638" y="850900"/>
            <a:ext cx="8594725" cy="5484813"/>
          </a:xfr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0"/>
            <a:ext cx="8591550" cy="622300"/>
          </a:xfrm>
        </p:spPr>
        <p:txBody>
          <a:bodyPr>
            <a:normAutofit fontScale="90000"/>
          </a:bodyPr>
          <a:lstStyle/>
          <a:p>
            <a:pPr>
              <a:defRPr/>
            </a:pPr>
            <a:r>
              <a:rPr lang="en-US" dirty="0" smtClean="0"/>
              <a:t>Some generalization</a:t>
            </a:r>
            <a:endParaRPr lang="en-US" dirty="0"/>
          </a:p>
        </p:txBody>
      </p:sp>
      <p:sp>
        <p:nvSpPr>
          <p:cNvPr id="3" name="Content Placeholder 2"/>
          <p:cNvSpPr>
            <a:spLocks noGrp="1"/>
          </p:cNvSpPr>
          <p:nvPr>
            <p:ph sz="quarter" idx="13"/>
          </p:nvPr>
        </p:nvSpPr>
        <p:spPr>
          <a:xfrm>
            <a:off x="274638" y="1566863"/>
            <a:ext cx="8594725" cy="4668837"/>
          </a:xfrm>
        </p:spPr>
        <p:txBody>
          <a:bodyPr/>
          <a:lstStyle/>
          <a:p>
            <a:pPr>
              <a:defRPr/>
            </a:pPr>
            <a:r>
              <a:rPr lang="en-US" dirty="0" smtClean="0"/>
              <a:t>When a team succeeds, they understand that they have discovered some interesting dependencies and they have learned how to create such dependencies and figures themselves.</a:t>
            </a:r>
          </a:p>
          <a:p>
            <a:pPr>
              <a:defRPr/>
            </a:pPr>
            <a:endParaRPr lang="en-US" dirty="0"/>
          </a:p>
          <a:p>
            <a:pPr>
              <a:defRPr/>
            </a:pPr>
            <a:r>
              <a:rPr lang="en-US" dirty="0" smtClean="0"/>
              <a:t>The dependencies of the inscribed triangles can be generalized to square, hexagon and even an n-sided polygon. The proof follows closely from the understanding of the dependencies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0"/>
            <a:ext cx="8591550" cy="622300"/>
          </a:xfrm>
        </p:spPr>
        <p:txBody>
          <a:bodyPr>
            <a:normAutofit fontScale="90000"/>
          </a:bodyPr>
          <a:lstStyle/>
          <a:p>
            <a:pPr>
              <a:defRPr/>
            </a:pPr>
            <a:endParaRPr lang="en-US"/>
          </a:p>
        </p:txBody>
      </p:sp>
      <p:pic>
        <p:nvPicPr>
          <p:cNvPr id="63490" name="Content Placeholder 3" descr="d6b.tiff"/>
          <p:cNvPicPr>
            <a:picLocks noGrp="1" noChangeAspect="1"/>
          </p:cNvPicPr>
          <p:nvPr>
            <p:ph sz="quarter" idx="13"/>
          </p:nvPr>
        </p:nvPicPr>
        <p:blipFill>
          <a:blip r:embed="rId3">
            <a:extLst>
              <a:ext uri="{28A0092B-C50C-407E-A947-70E740481C1C}">
                <a14:useLocalDpi xmlns:a14="http://schemas.microsoft.com/office/drawing/2010/main" val="0"/>
              </a:ext>
            </a:extLst>
          </a:blip>
          <a:srcRect t="1176" b="1176"/>
          <a:stretch>
            <a:fillRect/>
          </a:stretch>
        </p:blipFill>
        <p:spPr bwMode="auto">
          <a:xfrm>
            <a:off x="274638" y="850900"/>
            <a:ext cx="8594725" cy="5384800"/>
          </a:xfr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277813" y="53975"/>
            <a:ext cx="8591550" cy="715963"/>
          </a:xfrm>
        </p:spPr>
        <p:txBody>
          <a:bodyPr/>
          <a:lstStyle/>
          <a:p>
            <a:r>
              <a:rPr lang="en-US">
                <a:latin typeface="Candara" charset="0"/>
              </a:rPr>
              <a:t>7. Teaching this approach to teachers</a:t>
            </a:r>
          </a:p>
        </p:txBody>
      </p:sp>
      <p:sp>
        <p:nvSpPr>
          <p:cNvPr id="3" name="Content Placeholder 2"/>
          <p:cNvSpPr>
            <a:spLocks noGrp="1"/>
          </p:cNvSpPr>
          <p:nvPr>
            <p:ph sz="quarter" idx="13"/>
          </p:nvPr>
        </p:nvSpPr>
        <p:spPr>
          <a:xfrm>
            <a:off x="274638" y="850900"/>
            <a:ext cx="8594725" cy="5384800"/>
          </a:xfrm>
        </p:spPr>
        <p:txBody>
          <a:bodyPr/>
          <a:lstStyle/>
          <a:p>
            <a:pPr>
              <a:defRPr/>
            </a:pPr>
            <a:r>
              <a:rPr lang="en-US" dirty="0" smtClean="0"/>
              <a:t>We provide a professional development course to math teachers. In a semester, they have about 18 hour-long online collaborative sessions going through several GeoGebra tabs each session.</a:t>
            </a:r>
          </a:p>
          <a:p>
            <a:pPr>
              <a:defRPr/>
            </a:pPr>
            <a:endParaRPr lang="en-US" dirty="0"/>
          </a:p>
          <a:p>
            <a:pPr>
              <a:defRPr/>
            </a:pPr>
            <a:r>
              <a:rPr lang="en-US" dirty="0" smtClean="0"/>
              <a:t>They discuss some readings about dynamic geometry and collaborative math discourse.</a:t>
            </a:r>
          </a:p>
          <a:p>
            <a:pPr>
              <a:defRPr/>
            </a:pPr>
            <a:r>
              <a:rPr lang="en-US" dirty="0" smtClean="0"/>
              <a:t>They reflect in their individual journals, in their group chat rooms and in the class discussion board about how their chat sessions went and how to present to their students.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0"/>
            <a:ext cx="8591550" cy="622300"/>
          </a:xfrm>
        </p:spPr>
        <p:txBody>
          <a:bodyPr>
            <a:normAutofit fontScale="90000"/>
          </a:bodyPr>
          <a:lstStyle/>
          <a:p>
            <a:pPr>
              <a:defRPr/>
            </a:pPr>
            <a:r>
              <a:rPr lang="en-US" dirty="0" smtClean="0"/>
              <a:t>The approach</a:t>
            </a:r>
            <a:endParaRPr lang="en-US" dirty="0"/>
          </a:p>
        </p:txBody>
      </p:sp>
      <p:sp>
        <p:nvSpPr>
          <p:cNvPr id="3" name="Content Placeholder 2"/>
          <p:cNvSpPr>
            <a:spLocks noGrp="1"/>
          </p:cNvSpPr>
          <p:nvPr>
            <p:ph sz="quarter" idx="13"/>
          </p:nvPr>
        </p:nvSpPr>
        <p:spPr>
          <a:xfrm>
            <a:off x="274638" y="1282700"/>
            <a:ext cx="8594725" cy="4953000"/>
          </a:xfrm>
        </p:spPr>
        <p:txBody>
          <a:bodyPr/>
          <a:lstStyle/>
          <a:p>
            <a:pPr>
              <a:defRPr/>
            </a:pPr>
            <a:r>
              <a:rPr lang="en-US" dirty="0" smtClean="0"/>
              <a:t>Collaborative learning</a:t>
            </a:r>
          </a:p>
          <a:p>
            <a:pPr>
              <a:defRPr/>
            </a:pPr>
            <a:r>
              <a:rPr lang="en-US" dirty="0" smtClean="0"/>
              <a:t>Emphasis on increasing significant math </a:t>
            </a:r>
            <a:r>
              <a:rPr lang="en-US" dirty="0" smtClean="0"/>
              <a:t>discourse</a:t>
            </a:r>
          </a:p>
          <a:p>
            <a:pPr>
              <a:defRPr/>
            </a:pPr>
            <a:r>
              <a:rPr lang="en-US" dirty="0" smtClean="0"/>
              <a:t>Focus on design of dependencies</a:t>
            </a:r>
            <a:endParaRPr lang="en-US" dirty="0" smtClean="0"/>
          </a:p>
          <a:p>
            <a:pPr>
              <a:defRPr/>
            </a:pPr>
            <a:r>
              <a:rPr lang="en-US" dirty="0" smtClean="0"/>
              <a:t>Constructivist, hands-on, student-centered</a:t>
            </a:r>
          </a:p>
          <a:p>
            <a:pPr>
              <a:defRPr/>
            </a:pPr>
            <a:r>
              <a:rPr lang="en-US" dirty="0" smtClean="0"/>
              <a:t>Creative-discovery: explore and design</a:t>
            </a:r>
          </a:p>
          <a:p>
            <a:pPr>
              <a:defRPr/>
            </a:pPr>
            <a:r>
              <a:rPr lang="en-US" dirty="0" smtClean="0"/>
              <a:t>Full use of GeoGebra: construction, custom tools, not just illustrative pre-constructed apps</a:t>
            </a:r>
          </a:p>
          <a:p>
            <a:pPr>
              <a:defRPr/>
            </a:pPr>
            <a:r>
              <a:rPr lang="en-US" dirty="0" smtClean="0"/>
              <a:t>Reflection on persistent record (chat room, logs, </a:t>
            </a:r>
            <a:r>
              <a:rPr lang="en-US" dirty="0" err="1" smtClean="0"/>
              <a:t>replayer</a:t>
            </a:r>
            <a:r>
              <a:rPr lang="en-US" dirty="0" smtClean="0"/>
              <a:t>)</a:t>
            </a:r>
            <a:endParaRPr lang="en-US" dirty="0"/>
          </a:p>
          <a:p>
            <a:pPr>
              <a:defRPr/>
            </a:pPr>
            <a:r>
              <a:rPr lang="en-US" dirty="0" smtClean="0"/>
              <a:t>Tuned to level of teachers or students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0"/>
            <a:ext cx="8591550" cy="595313"/>
          </a:xfrm>
        </p:spPr>
        <p:txBody>
          <a:bodyPr>
            <a:normAutofit fontScale="90000"/>
          </a:bodyPr>
          <a:lstStyle/>
          <a:p>
            <a:pPr>
              <a:defRPr/>
            </a:pPr>
            <a:r>
              <a:rPr lang="en-US" dirty="0" smtClean="0"/>
              <a:t>GeoGebra on an iPad</a:t>
            </a:r>
            <a:endParaRPr lang="en-US" dirty="0"/>
          </a:p>
        </p:txBody>
      </p:sp>
      <p:pic>
        <p:nvPicPr>
          <p:cNvPr id="31746" name="Content Placeholder 3" descr="d1a.tiff"/>
          <p:cNvPicPr>
            <a:picLocks noGrp="1" noChangeAspect="1"/>
          </p:cNvPicPr>
          <p:nvPr>
            <p:ph sz="quarter" idx="13"/>
          </p:nvPr>
        </p:nvPicPr>
        <p:blipFill>
          <a:blip r:embed="rId3">
            <a:extLst>
              <a:ext uri="{28A0092B-C50C-407E-A947-70E740481C1C}">
                <a14:useLocalDpi xmlns:a14="http://schemas.microsoft.com/office/drawing/2010/main" val="0"/>
              </a:ext>
            </a:extLst>
          </a:blip>
          <a:srcRect t="11703" b="11703"/>
          <a:stretch>
            <a:fillRect/>
          </a:stretch>
        </p:blipFill>
        <p:spPr bwMode="auto">
          <a:xfrm>
            <a:off x="274638" y="850900"/>
            <a:ext cx="8594725" cy="5384800"/>
          </a:xfr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0"/>
            <a:ext cx="8591550" cy="622300"/>
          </a:xfrm>
        </p:spPr>
        <p:txBody>
          <a:bodyPr>
            <a:normAutofit fontScale="90000"/>
          </a:bodyPr>
          <a:lstStyle/>
          <a:p>
            <a:pPr>
              <a:defRPr/>
            </a:pPr>
            <a:r>
              <a:rPr lang="en-US" dirty="0"/>
              <a:t>8. Teaching this approach to students </a:t>
            </a:r>
          </a:p>
        </p:txBody>
      </p:sp>
      <p:sp>
        <p:nvSpPr>
          <p:cNvPr id="3" name="Content Placeholder 2"/>
          <p:cNvSpPr>
            <a:spLocks noGrp="1"/>
          </p:cNvSpPr>
          <p:nvPr>
            <p:ph sz="quarter" idx="13"/>
          </p:nvPr>
        </p:nvSpPr>
        <p:spPr>
          <a:xfrm>
            <a:off x="273050" y="1147763"/>
            <a:ext cx="8594725" cy="5386387"/>
          </a:xfrm>
        </p:spPr>
        <p:txBody>
          <a:bodyPr>
            <a:normAutofit lnSpcReduction="10000"/>
          </a:bodyPr>
          <a:lstStyle/>
          <a:p>
            <a:pPr>
              <a:defRPr/>
            </a:pPr>
            <a:r>
              <a:rPr lang="en-US" dirty="0" smtClean="0"/>
              <a:t>Last Spring, teachers organized 8 sessions for their own students, using VMT with GeoGebra.</a:t>
            </a:r>
          </a:p>
          <a:p>
            <a:pPr>
              <a:defRPr/>
            </a:pPr>
            <a:r>
              <a:rPr lang="en-US" dirty="0" smtClean="0"/>
              <a:t>Some teachers organized after-school sessions, some integrated in classroom or school computer lab</a:t>
            </a:r>
          </a:p>
          <a:p>
            <a:pPr>
              <a:defRPr/>
            </a:pPr>
            <a:r>
              <a:rPr lang="en-US" dirty="0" smtClean="0"/>
              <a:t>Used mainly topics supplied from beginning of “Topics” workbook.</a:t>
            </a:r>
          </a:p>
          <a:p>
            <a:pPr>
              <a:defRPr/>
            </a:pPr>
            <a:r>
              <a:rPr lang="en-US" dirty="0" smtClean="0"/>
              <a:t>Teachers were not prepared to define their own topics successfully.</a:t>
            </a:r>
          </a:p>
          <a:p>
            <a:pPr>
              <a:defRPr/>
            </a:pPr>
            <a:endParaRPr lang="en-US" dirty="0"/>
          </a:p>
          <a:p>
            <a:pPr>
              <a:defRPr/>
            </a:pPr>
            <a:r>
              <a:rPr lang="en-US" dirty="0" smtClean="0"/>
              <a:t>It would be nice to have student teams across </a:t>
            </a:r>
            <a:r>
              <a:rPr lang="en-US" dirty="0" smtClean="0"/>
              <a:t>schools – or even across countries in English, like Facebook </a:t>
            </a:r>
            <a:r>
              <a:rPr lang="en-US" dirty="0" smtClean="0">
                <a:sym typeface="Wingdings"/>
              </a:rPr>
              <a:t> </a:t>
            </a:r>
            <a:r>
              <a:rPr lang="en-US" dirty="0" smtClean="0"/>
              <a:t>.</a:t>
            </a:r>
            <a:endParaRPr lang="en-US" dirty="0" smtClean="0"/>
          </a:p>
          <a:p>
            <a:pPr>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276225" y="12700"/>
            <a:ext cx="8591550" cy="1066800"/>
          </a:xfrm>
        </p:spPr>
        <p:txBody>
          <a:bodyPr>
            <a:normAutofit fontScale="90000"/>
          </a:bodyPr>
          <a:lstStyle/>
          <a:p>
            <a:pPr eaLnBrk="1" hangingPunct="1">
              <a:defRPr/>
            </a:pPr>
            <a:r>
              <a:rPr lang="en-US" dirty="0"/>
              <a:t>9. Analyzing how teachers and students learn this approach in their discourse and </a:t>
            </a:r>
            <a:r>
              <a:rPr lang="en-US" dirty="0" smtClean="0"/>
              <a:t>interaction</a:t>
            </a:r>
            <a:endParaRPr lang="en-US" dirty="0">
              <a:latin typeface="Candara" charset="0"/>
            </a:endParaRPr>
          </a:p>
        </p:txBody>
      </p:sp>
      <p:sp>
        <p:nvSpPr>
          <p:cNvPr id="3" name="Content Placeholder 2"/>
          <p:cNvSpPr>
            <a:spLocks noGrp="1"/>
          </p:cNvSpPr>
          <p:nvPr>
            <p:ph sz="quarter" idx="13"/>
          </p:nvPr>
        </p:nvSpPr>
        <p:spPr>
          <a:xfrm>
            <a:off x="274638" y="1298575"/>
            <a:ext cx="8594725" cy="5240338"/>
          </a:xfrm>
        </p:spPr>
        <p:txBody>
          <a:bodyPr/>
          <a:lstStyle/>
          <a:p>
            <a:pPr indent="-173736" eaLnBrk="1" fontAlgn="auto" hangingPunct="1">
              <a:spcAft>
                <a:spcPts val="0"/>
              </a:spcAft>
              <a:buFont typeface="Arial" pitchFamily="34" charset="0"/>
              <a:buChar char="•"/>
              <a:defRPr/>
            </a:pPr>
            <a:r>
              <a:rPr lang="en-US" dirty="0" smtClean="0">
                <a:ea typeface="+mn-ea"/>
              </a:rPr>
              <a:t>We have been analyzing online math teams for 10 years.</a:t>
            </a:r>
          </a:p>
          <a:p>
            <a:pPr indent="-173736" eaLnBrk="1" fontAlgn="auto" hangingPunct="1">
              <a:spcAft>
                <a:spcPts val="0"/>
              </a:spcAft>
              <a:buFont typeface="Arial" pitchFamily="34" charset="0"/>
              <a:buChar char="•"/>
              <a:defRPr/>
            </a:pPr>
            <a:r>
              <a:rPr lang="en-US" dirty="0" smtClean="0">
                <a:ea typeface="+mn-ea"/>
              </a:rPr>
              <a:t>Have only looked at one team from last Spring so far.</a:t>
            </a:r>
          </a:p>
          <a:p>
            <a:pPr indent="-173736" eaLnBrk="1" fontAlgn="auto" hangingPunct="1">
              <a:spcAft>
                <a:spcPts val="0"/>
              </a:spcAft>
              <a:buFont typeface="Arial" pitchFamily="34" charset="0"/>
              <a:buChar char="•"/>
              <a:defRPr/>
            </a:pPr>
            <a:r>
              <a:rPr lang="en-US" dirty="0" smtClean="0">
                <a:ea typeface="+mn-ea"/>
              </a:rPr>
              <a:t>Now have lots of interesting data.</a:t>
            </a:r>
          </a:p>
          <a:p>
            <a:pPr indent="-173736" eaLnBrk="1" fontAlgn="auto" hangingPunct="1">
              <a:spcAft>
                <a:spcPts val="0"/>
              </a:spcAft>
              <a:buFont typeface="Arial" pitchFamily="34" charset="0"/>
              <a:buChar char="•"/>
              <a:defRPr/>
            </a:pPr>
            <a:endParaRPr lang="en-US" dirty="0">
              <a:ea typeface="+mn-ea"/>
            </a:endParaRPr>
          </a:p>
          <a:p>
            <a:pPr indent="-173736" eaLnBrk="1" fontAlgn="auto" hangingPunct="1">
              <a:spcAft>
                <a:spcPts val="0"/>
              </a:spcAft>
              <a:buFont typeface="Arial" pitchFamily="34" charset="0"/>
              <a:buChar char="•"/>
              <a:defRPr/>
            </a:pPr>
            <a:r>
              <a:rPr lang="en-US" dirty="0" smtClean="0">
                <a:ea typeface="+mn-ea"/>
              </a:rPr>
              <a:t>We have complete logging of interactions (chat and GeoGebra actions) and can replay sessions for analysis.</a:t>
            </a:r>
          </a:p>
          <a:p>
            <a:pPr indent="-173736" eaLnBrk="1" fontAlgn="auto" hangingPunct="1">
              <a:spcAft>
                <a:spcPts val="0"/>
              </a:spcAft>
              <a:buFont typeface="Arial" pitchFamily="34" charset="0"/>
              <a:buChar char="•"/>
              <a:defRPr/>
            </a:pPr>
            <a:r>
              <a:rPr lang="en-US" dirty="0" smtClean="0">
                <a:ea typeface="+mn-ea"/>
              </a:rPr>
              <a:t>More on course design and data analysis in coming days</a:t>
            </a:r>
            <a:endParaRPr lang="en-US" dirty="0">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549275" y="107950"/>
            <a:ext cx="7494588" cy="579438"/>
          </a:xfrm>
        </p:spPr>
        <p:txBody>
          <a:bodyPr>
            <a:normAutofit fontScale="90000"/>
          </a:bodyPr>
          <a:lstStyle/>
          <a:p>
            <a:pPr eaLnBrk="1" fontAlgn="auto" hangingPunct="1">
              <a:spcAft>
                <a:spcPts val="0"/>
              </a:spcAft>
              <a:defRPr/>
            </a:pPr>
            <a:r>
              <a:rPr lang="en-US">
                <a:latin typeface="Chalkboard SE" charset="0"/>
                <a:ea typeface="+mj-ea"/>
              </a:rPr>
              <a:t> </a:t>
            </a:r>
          </a:p>
        </p:txBody>
      </p:sp>
      <p:pic>
        <p:nvPicPr>
          <p:cNvPr id="17410" name="Picture 5" descr="svmt.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90900" y="2209800"/>
            <a:ext cx="259715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7" descr="te.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11913" y="993775"/>
            <a:ext cx="237648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11" descr="gc.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4338" y="998538"/>
            <a:ext cx="2600325" cy="563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14"/>
          <p:cNvSpPr txBox="1">
            <a:spLocks noChangeArrowheads="1"/>
          </p:cNvSpPr>
          <p:nvPr/>
        </p:nvSpPr>
        <p:spPr bwMode="auto">
          <a:xfrm>
            <a:off x="121606" y="107950"/>
            <a:ext cx="8904168"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ctr" eaLnBrk="1" fontAlgn="auto" hangingPunct="1">
              <a:spcBef>
                <a:spcPts val="0"/>
              </a:spcBef>
              <a:spcAft>
                <a:spcPts val="0"/>
              </a:spcAft>
              <a:defRPr/>
            </a:pP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Chalkboard SE Bold" charset="0"/>
                <a:cs typeface="Chalkboard SE Bold" charset="0"/>
              </a:rPr>
              <a:t>The VMT trilogy</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Chalkboard SE Bold" charset="0"/>
              <a:cs typeface="Chalkboard SE Bold" charset="0"/>
            </a:endParaRPr>
          </a:p>
        </p:txBody>
      </p:sp>
      <p:pic>
        <p:nvPicPr>
          <p:cNvPr id="17414" name="Picture 17" descr="vmt logo.tif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75100" y="914400"/>
            <a:ext cx="1414463"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113" y="280988"/>
            <a:ext cx="3648075" cy="623887"/>
          </a:xfrm>
        </p:spPr>
        <p:txBody>
          <a:bodyPr>
            <a:normAutofit fontScale="90000"/>
          </a:bodyPr>
          <a:lstStyle/>
          <a:p>
            <a:pPr>
              <a:defRPr/>
            </a:pPr>
            <a:r>
              <a:rPr lang="en-US" dirty="0" smtClean="0"/>
              <a:t>For further info…</a:t>
            </a:r>
            <a:endParaRPr lang="en-US" dirty="0"/>
          </a:p>
        </p:txBody>
      </p:sp>
      <p:sp>
        <p:nvSpPr>
          <p:cNvPr id="3" name="Content Placeholder 2"/>
          <p:cNvSpPr>
            <a:spLocks noGrp="1"/>
          </p:cNvSpPr>
          <p:nvPr>
            <p:ph sz="quarter" idx="13"/>
          </p:nvPr>
        </p:nvSpPr>
        <p:spPr>
          <a:xfrm>
            <a:off x="2432050" y="1135063"/>
            <a:ext cx="5986463" cy="5903912"/>
          </a:xfrm>
        </p:spPr>
        <p:txBody>
          <a:bodyPr>
            <a:normAutofit fontScale="85000" lnSpcReduction="20000"/>
          </a:bodyPr>
          <a:lstStyle/>
          <a:p>
            <a:pPr marL="0" indent="0">
              <a:lnSpc>
                <a:spcPct val="120000"/>
              </a:lnSpc>
              <a:spcBef>
                <a:spcPts val="0"/>
              </a:spcBef>
              <a:buFont typeface="Arial" charset="0"/>
              <a:buNone/>
              <a:defRPr/>
            </a:pPr>
            <a:r>
              <a:rPr lang="en-US" sz="2600" b="0" dirty="0" smtClean="0"/>
              <a:t>Email:</a:t>
            </a:r>
          </a:p>
          <a:p>
            <a:pPr lvl="1">
              <a:lnSpc>
                <a:spcPct val="120000"/>
              </a:lnSpc>
              <a:spcBef>
                <a:spcPts val="0"/>
              </a:spcBef>
              <a:defRPr/>
            </a:pPr>
            <a:r>
              <a:rPr lang="en-US" sz="2600" dirty="0" smtClean="0"/>
              <a:t>	Gerry@GerryStahl.net</a:t>
            </a:r>
            <a:endParaRPr lang="en-US" sz="2600" b="0" dirty="0" smtClean="0"/>
          </a:p>
          <a:p>
            <a:pPr marL="0" indent="0">
              <a:lnSpc>
                <a:spcPct val="120000"/>
              </a:lnSpc>
              <a:spcBef>
                <a:spcPts val="0"/>
              </a:spcBef>
              <a:buFont typeface="Arial" charset="0"/>
              <a:buNone/>
              <a:defRPr/>
            </a:pPr>
            <a:r>
              <a:rPr lang="en-US" sz="2600" b="0" dirty="0" smtClean="0"/>
              <a:t>Website</a:t>
            </a:r>
            <a:r>
              <a:rPr lang="en-US" sz="2600" b="0" dirty="0"/>
              <a:t>:</a:t>
            </a:r>
            <a:endParaRPr lang="en-US" sz="2600" b="0" dirty="0" smtClean="0"/>
          </a:p>
          <a:p>
            <a:pPr marL="0" indent="0">
              <a:lnSpc>
                <a:spcPct val="120000"/>
              </a:lnSpc>
              <a:spcBef>
                <a:spcPts val="0"/>
              </a:spcBef>
              <a:buFont typeface="Arial" charset="0"/>
              <a:buNone/>
              <a:defRPr/>
            </a:pPr>
            <a:r>
              <a:rPr lang="en-US" sz="2600" dirty="0"/>
              <a:t>	</a:t>
            </a:r>
            <a:r>
              <a:rPr lang="en-US" sz="2600" dirty="0" err="1" smtClean="0"/>
              <a:t>www.GerryStahl.net</a:t>
            </a:r>
            <a:r>
              <a:rPr lang="en-US" sz="2600" dirty="0" smtClean="0"/>
              <a:t>	</a:t>
            </a:r>
            <a:endParaRPr lang="en-US" sz="2600" b="0" i="1" dirty="0" smtClean="0"/>
          </a:p>
          <a:p>
            <a:pPr marL="0" indent="0">
              <a:lnSpc>
                <a:spcPct val="120000"/>
              </a:lnSpc>
              <a:spcBef>
                <a:spcPts val="0"/>
              </a:spcBef>
              <a:buFont typeface="Arial" charset="0"/>
              <a:buNone/>
              <a:defRPr/>
            </a:pPr>
            <a:r>
              <a:rPr lang="en-US" sz="2600" b="0" i="1" dirty="0" smtClean="0"/>
              <a:t>Topics in Dynamic Geometry for VMT:</a:t>
            </a:r>
          </a:p>
          <a:p>
            <a:pPr marL="0" indent="0">
              <a:lnSpc>
                <a:spcPct val="120000"/>
              </a:lnSpc>
              <a:spcBef>
                <a:spcPts val="0"/>
              </a:spcBef>
              <a:buFont typeface="Arial" charset="0"/>
              <a:buNone/>
              <a:defRPr/>
            </a:pPr>
            <a:r>
              <a:rPr lang="en-US" sz="2600" dirty="0" smtClean="0"/>
              <a:t>	www.GerryStahl.net/elibrary/topics</a:t>
            </a:r>
            <a:endParaRPr lang="en-US" sz="2600" b="0" i="1" dirty="0" smtClean="0"/>
          </a:p>
          <a:p>
            <a:pPr marL="0" indent="0">
              <a:lnSpc>
                <a:spcPct val="120000"/>
              </a:lnSpc>
              <a:spcBef>
                <a:spcPts val="0"/>
              </a:spcBef>
              <a:buFont typeface="Arial" charset="0"/>
              <a:buNone/>
              <a:defRPr/>
            </a:pPr>
            <a:r>
              <a:rPr lang="en-US" sz="2600" b="0" i="1" dirty="0" smtClean="0"/>
              <a:t>Translating Euclid:</a:t>
            </a:r>
            <a:endParaRPr lang="en-US" sz="2600" b="0" i="1" dirty="0"/>
          </a:p>
          <a:p>
            <a:pPr lvl="1">
              <a:lnSpc>
                <a:spcPct val="120000"/>
              </a:lnSpc>
              <a:spcBef>
                <a:spcPts val="0"/>
              </a:spcBef>
              <a:defRPr/>
            </a:pPr>
            <a:r>
              <a:rPr lang="en-US" sz="2600" dirty="0" smtClean="0"/>
              <a:t>	www.GerryStahl.net/elibrary/</a:t>
            </a:r>
            <a:r>
              <a:rPr lang="en-US" sz="2600" dirty="0" err="1" smtClean="0"/>
              <a:t>euclid</a:t>
            </a:r>
            <a:endParaRPr lang="en-US" sz="2600" b="0" i="1" dirty="0" smtClean="0"/>
          </a:p>
          <a:p>
            <a:pPr marL="0" indent="0">
              <a:lnSpc>
                <a:spcPct val="120000"/>
              </a:lnSpc>
              <a:spcBef>
                <a:spcPts val="0"/>
              </a:spcBef>
              <a:buFont typeface="Arial" charset="0"/>
              <a:buNone/>
              <a:defRPr/>
            </a:pPr>
            <a:r>
              <a:rPr lang="en-US" sz="2600" b="0" i="1" dirty="0" smtClean="0"/>
              <a:t>Studying Virtual Math Teams:</a:t>
            </a:r>
          </a:p>
          <a:p>
            <a:pPr marL="0" indent="0">
              <a:lnSpc>
                <a:spcPct val="120000"/>
              </a:lnSpc>
              <a:spcBef>
                <a:spcPts val="0"/>
              </a:spcBef>
              <a:buFont typeface="Arial" charset="0"/>
              <a:buNone/>
              <a:defRPr/>
            </a:pPr>
            <a:r>
              <a:rPr lang="en-US" sz="2600" dirty="0" smtClean="0"/>
              <a:t>	</a:t>
            </a:r>
            <a:r>
              <a:rPr lang="en-US" sz="2600" dirty="0" err="1" smtClean="0"/>
              <a:t>www.GerryStahl.net</a:t>
            </a:r>
            <a:r>
              <a:rPr lang="en-US" sz="2600" dirty="0" smtClean="0"/>
              <a:t>/elibrary/</a:t>
            </a:r>
            <a:r>
              <a:rPr lang="en-US" sz="2600" dirty="0" err="1" smtClean="0"/>
              <a:t>svmt</a:t>
            </a:r>
            <a:endParaRPr lang="en-US" sz="2600" b="0" i="1" dirty="0" smtClean="0"/>
          </a:p>
          <a:p>
            <a:pPr marL="0" indent="0">
              <a:lnSpc>
                <a:spcPct val="120000"/>
              </a:lnSpc>
              <a:spcBef>
                <a:spcPts val="0"/>
              </a:spcBef>
              <a:buFont typeface="Arial" charset="0"/>
              <a:buNone/>
              <a:defRPr/>
            </a:pPr>
            <a:r>
              <a:rPr lang="en-US" sz="2600" b="0" i="1" dirty="0" smtClean="0"/>
              <a:t>Group Cognition:</a:t>
            </a:r>
          </a:p>
          <a:p>
            <a:pPr lvl="1">
              <a:lnSpc>
                <a:spcPct val="120000"/>
              </a:lnSpc>
              <a:spcBef>
                <a:spcPts val="0"/>
              </a:spcBef>
              <a:defRPr/>
            </a:pPr>
            <a:r>
              <a:rPr lang="en-US" sz="2600" dirty="0" smtClean="0"/>
              <a:t>	www.GerryStahl.net/elibrary/</a:t>
            </a:r>
            <a:r>
              <a:rPr lang="en-US" sz="2600" dirty="0" err="1" smtClean="0"/>
              <a:t>gc</a:t>
            </a:r>
            <a:endParaRPr lang="en-US" sz="2600" dirty="0" smtClean="0"/>
          </a:p>
          <a:p>
            <a:pPr marL="0" indent="0">
              <a:lnSpc>
                <a:spcPct val="120000"/>
              </a:lnSpc>
              <a:spcBef>
                <a:spcPts val="0"/>
              </a:spcBef>
              <a:buFont typeface="Arial" charset="0"/>
              <a:buNone/>
              <a:defRPr/>
            </a:pPr>
            <a:r>
              <a:rPr lang="en-US" sz="2600" b="0" i="1" dirty="0" smtClean="0"/>
              <a:t>Slides:</a:t>
            </a:r>
          </a:p>
          <a:p>
            <a:pPr lvl="1">
              <a:lnSpc>
                <a:spcPct val="120000"/>
              </a:lnSpc>
              <a:spcBef>
                <a:spcPts val="0"/>
              </a:spcBef>
              <a:defRPr/>
            </a:pPr>
            <a:r>
              <a:rPr lang="en-US" sz="2600" dirty="0" smtClean="0"/>
              <a:t>	</a:t>
            </a:r>
            <a:r>
              <a:rPr lang="en-US" sz="2600" dirty="0" err="1" smtClean="0"/>
              <a:t>www.GerryStahl.net</a:t>
            </a:r>
            <a:r>
              <a:rPr lang="en-US" sz="2600" dirty="0" smtClean="0"/>
              <a:t>/pub/</a:t>
            </a:r>
            <a:r>
              <a:rPr lang="en-US" sz="2600" dirty="0" err="1" smtClean="0"/>
              <a:t>didactics.pdf</a:t>
            </a:r>
            <a:r>
              <a:rPr lang="en-US" sz="2600" dirty="0" smtClean="0"/>
              <a:t>		</a:t>
            </a:r>
            <a:r>
              <a:rPr lang="en-US" sz="2600" dirty="0" err="1" smtClean="0"/>
              <a:t>www.GerryStahl.net</a:t>
            </a:r>
            <a:r>
              <a:rPr lang="en-US" sz="2600" dirty="0" smtClean="0"/>
              <a:t>/pub/</a:t>
            </a:r>
            <a:r>
              <a:rPr lang="en-US" sz="2600" dirty="0" err="1" smtClean="0"/>
              <a:t>designing.pdf</a:t>
            </a:r>
            <a:r>
              <a:rPr lang="en-US" sz="2600" dirty="0" smtClean="0"/>
              <a:t>		</a:t>
            </a:r>
            <a:r>
              <a:rPr lang="en-US" sz="2600" dirty="0" err="1" smtClean="0"/>
              <a:t>www.GerryStahl.net</a:t>
            </a:r>
            <a:r>
              <a:rPr lang="en-US" sz="2600" dirty="0" smtClean="0"/>
              <a:t>/pub/</a:t>
            </a:r>
            <a:r>
              <a:rPr lang="en-US" sz="2600" dirty="0" err="1" smtClean="0"/>
              <a:t>analyzing.pdf</a:t>
            </a:r>
            <a:r>
              <a:rPr lang="en-US" sz="2600" dirty="0" smtClean="0"/>
              <a:t>	</a:t>
            </a:r>
            <a:r>
              <a:rPr lang="en-US" dirty="0" smtClean="0"/>
              <a:t>	</a:t>
            </a:r>
            <a:endParaRPr lang="en-US" dirty="0"/>
          </a:p>
        </p:txBody>
      </p:sp>
      <p:pic>
        <p:nvPicPr>
          <p:cNvPr id="67587" name="Picture 3" descr="topics cover.jpg"/>
          <p:cNvPicPr>
            <a:picLocks noChangeAspect="1"/>
          </p:cNvPicPr>
          <p:nvPr/>
        </p:nvPicPr>
        <p:blipFill>
          <a:blip r:embed="rId3">
            <a:extLst>
              <a:ext uri="{28A0092B-C50C-407E-A947-70E740481C1C}">
                <a14:useLocalDpi xmlns:a14="http://schemas.microsoft.com/office/drawing/2010/main" val="0"/>
              </a:ext>
            </a:extLst>
          </a:blip>
          <a:srcRect l="12080" t="18019" r="4698" b="37186"/>
          <a:stretch>
            <a:fillRect/>
          </a:stretch>
        </p:blipFill>
        <p:spPr bwMode="auto">
          <a:xfrm>
            <a:off x="757238" y="2255838"/>
            <a:ext cx="1674812"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74638" y="404813"/>
            <a:ext cx="8594725" cy="6350000"/>
          </a:xfrm>
        </p:spPr>
        <p:txBody>
          <a:bodyPr>
            <a:noAutofit/>
          </a:bodyPr>
          <a:lstStyle/>
          <a:p>
            <a:pPr marL="0" indent="0">
              <a:buFont typeface="Arial" charset="0"/>
              <a:buNone/>
              <a:defRPr/>
            </a:pPr>
            <a:r>
              <a:rPr lang="en-US" dirty="0"/>
              <a:t>Rather than accepting geometric propositions as otherworldly truths, students can now conceive them as results of their own “creative discovery” within a local knowledge community. </a:t>
            </a:r>
            <a:endParaRPr lang="en-US" dirty="0" smtClean="0"/>
          </a:p>
          <a:p>
            <a:pPr>
              <a:defRPr/>
            </a:pPr>
            <a:endParaRPr lang="en-US" dirty="0"/>
          </a:p>
          <a:p>
            <a:pPr marL="0" indent="0">
              <a:buFont typeface="Arial" charset="0"/>
              <a:buNone/>
              <a:defRPr/>
            </a:pPr>
            <a:r>
              <a:rPr lang="en-US" i="1" dirty="0"/>
              <a:t>How can geometry education be structured to incorporate this orientation to the social construction of geometric knowledge? </a:t>
            </a:r>
            <a:endParaRPr lang="en-US" i="1" dirty="0" smtClean="0"/>
          </a:p>
          <a:p>
            <a:pPr>
              <a:defRPr/>
            </a:pPr>
            <a:endParaRPr lang="en-US" dirty="0"/>
          </a:p>
          <a:p>
            <a:pPr marL="0" indent="0">
              <a:buFont typeface="Arial" charset="0"/>
              <a:buNone/>
              <a:defRPr/>
            </a:pPr>
            <a:r>
              <a:rPr lang="en-US" dirty="0"/>
              <a:t>The VMT technology and curriculum adds an emphasis on significant mathematical discourse through support of collaborative learning by embedding multi-user GeoGebra in a collaborative-learning environment.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75" y="223308"/>
            <a:ext cx="8591550" cy="730250"/>
          </a:xfrm>
        </p:spPr>
        <p:txBody>
          <a:bodyPr>
            <a:normAutofit/>
          </a:bodyPr>
          <a:lstStyle/>
          <a:p>
            <a:pPr>
              <a:defRPr/>
            </a:pPr>
            <a:r>
              <a:rPr lang="en-US" dirty="0" smtClean="0"/>
              <a:t>VMT with multiple GeoGebra tabs</a:t>
            </a:r>
            <a:endParaRPr lang="en-US" dirty="0"/>
          </a:p>
        </p:txBody>
      </p:sp>
      <p:pic>
        <p:nvPicPr>
          <p:cNvPr id="10" name="Content Placeholder 9" descr="Untitled.tiff"/>
          <p:cNvPicPr>
            <a:picLocks noGrp="1" noChangeAspect="1"/>
          </p:cNvPicPr>
          <p:nvPr>
            <p:ph sz="quarter" idx="13"/>
          </p:nvPr>
        </p:nvPicPr>
        <p:blipFill rotWithShape="1">
          <a:blip r:embed="rId3">
            <a:extLst>
              <a:ext uri="{28A0092B-C50C-407E-A947-70E740481C1C}">
                <a14:useLocalDpi xmlns:a14="http://schemas.microsoft.com/office/drawing/2010/main" val="0"/>
              </a:ext>
            </a:extLst>
          </a:blip>
          <a:srcRect t="8682" r="783" b="1069"/>
          <a:stretch/>
        </p:blipFill>
        <p:spPr>
          <a:xfrm>
            <a:off x="296332" y="1186092"/>
            <a:ext cx="8741648" cy="5274297"/>
          </a:xfrm>
        </p:spPr>
      </p:pic>
    </p:spTree>
    <p:extLst>
      <p:ext uri="{BB962C8B-B14F-4D97-AF65-F5344CB8AC3E}">
        <p14:creationId xmlns:p14="http://schemas.microsoft.com/office/powerpoint/2010/main" val="12800790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0"/>
            <a:ext cx="8591550" cy="622300"/>
          </a:xfrm>
        </p:spPr>
        <p:txBody>
          <a:bodyPr>
            <a:normAutofit fontScale="90000"/>
          </a:bodyPr>
          <a:lstStyle/>
          <a:p>
            <a:pPr>
              <a:defRPr/>
            </a:pPr>
            <a:r>
              <a:rPr lang="en-US" dirty="0"/>
              <a:t>2. Constructing geometric objects in GeoGebra </a:t>
            </a:r>
          </a:p>
        </p:txBody>
      </p:sp>
      <p:sp>
        <p:nvSpPr>
          <p:cNvPr id="3" name="Content Placeholder 2"/>
          <p:cNvSpPr>
            <a:spLocks noGrp="1"/>
          </p:cNvSpPr>
          <p:nvPr>
            <p:ph sz="quarter" idx="13"/>
          </p:nvPr>
        </p:nvSpPr>
        <p:spPr>
          <a:xfrm>
            <a:off x="274638" y="1350963"/>
            <a:ext cx="8594725" cy="5384800"/>
          </a:xfrm>
        </p:spPr>
        <p:txBody>
          <a:bodyPr>
            <a:normAutofit lnSpcReduction="10000"/>
          </a:bodyPr>
          <a:lstStyle/>
          <a:p>
            <a:pPr>
              <a:defRPr/>
            </a:pPr>
            <a:r>
              <a:rPr lang="en-US" dirty="0"/>
              <a:t>Point constructed as a location on a plane surface. Digital approximation to infinite, continuous surface.</a:t>
            </a:r>
          </a:p>
          <a:p>
            <a:pPr>
              <a:defRPr/>
            </a:pPr>
            <a:r>
              <a:rPr lang="en-US" dirty="0"/>
              <a:t>Line constructed as linear equation passing through 2 points. Segment, ray and vector constructed similarly.</a:t>
            </a:r>
          </a:p>
          <a:p>
            <a:pPr>
              <a:defRPr/>
            </a:pPr>
            <a:r>
              <a:rPr lang="en-US" dirty="0"/>
              <a:t>Circle constructed as equation of points whose distance from a center point is equal to the distance between the center point and a second point. Conics constructed similarly.</a:t>
            </a:r>
          </a:p>
          <a:p>
            <a:pPr>
              <a:defRPr/>
            </a:pPr>
            <a:r>
              <a:rPr lang="en-US" dirty="0"/>
              <a:t>N-sided polygon constructed as defined by N points connected by segments joined at vertices.</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0"/>
            <a:ext cx="8591550" cy="622300"/>
          </a:xfrm>
        </p:spPr>
        <p:txBody>
          <a:bodyPr>
            <a:normAutofit fontScale="90000"/>
          </a:bodyPr>
          <a:lstStyle/>
          <a:p>
            <a:pPr>
              <a:defRPr/>
            </a:pPr>
            <a:r>
              <a:rPr lang="en-US" dirty="0" smtClean="0"/>
              <a:t>Primitive objects of GeoGebra</a:t>
            </a:r>
            <a:endParaRPr lang="en-US" dirty="0"/>
          </a:p>
        </p:txBody>
      </p:sp>
      <p:pic>
        <p:nvPicPr>
          <p:cNvPr id="35842" name="Content Placeholder 7" descr="d2a.tiff"/>
          <p:cNvPicPr>
            <a:picLocks noGrp="1" noChangeAspect="1"/>
          </p:cNvPicPr>
          <p:nvPr>
            <p:ph sz="quarter" idx="13"/>
          </p:nvPr>
        </p:nvPicPr>
        <p:blipFill>
          <a:blip r:embed="rId2">
            <a:extLst>
              <a:ext uri="{28A0092B-C50C-407E-A947-70E740481C1C}">
                <a14:useLocalDpi xmlns:a14="http://schemas.microsoft.com/office/drawing/2010/main" val="0"/>
              </a:ext>
            </a:extLst>
          </a:blip>
          <a:srcRect l="-795" t="-2007" r="-1848" b="-864"/>
          <a:stretch>
            <a:fillRect/>
          </a:stretch>
        </p:blipFill>
        <p:spPr bwMode="auto">
          <a:xfrm>
            <a:off x="1108075" y="512763"/>
            <a:ext cx="6945313" cy="6365875"/>
          </a:xfr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74638" y="1039813"/>
            <a:ext cx="8594725" cy="5384800"/>
          </a:xfrm>
        </p:spPr>
        <p:txBody>
          <a:bodyPr>
            <a:normAutofit fontScale="92500"/>
          </a:bodyPr>
          <a:lstStyle/>
          <a:p>
            <a:pPr>
              <a:defRPr/>
            </a:pPr>
            <a:r>
              <a:rPr lang="en-US" dirty="0"/>
              <a:t>Point can be constructed to be:</a:t>
            </a:r>
          </a:p>
          <a:p>
            <a:pPr marL="514350" lvl="1" indent="-342900">
              <a:buFont typeface="Wingdings" charset="2"/>
              <a:buChar char="Ø"/>
              <a:defRPr/>
            </a:pPr>
            <a:r>
              <a:rPr lang="en-US" dirty="0"/>
              <a:t>Free – able to be dragged to any location.</a:t>
            </a:r>
          </a:p>
          <a:p>
            <a:pPr marL="514350" lvl="1" indent="-342900">
              <a:buFont typeface="Wingdings" charset="2"/>
              <a:buChar char="Ø"/>
              <a:defRPr/>
            </a:pPr>
            <a:r>
              <a:rPr lang="en-US" dirty="0"/>
              <a:t>Constrained – confined to be dragged only along a line or conic.</a:t>
            </a:r>
          </a:p>
          <a:p>
            <a:pPr marL="514350" lvl="1" indent="-342900">
              <a:buFont typeface="Wingdings" charset="2"/>
              <a:buChar char="Ø"/>
              <a:defRPr/>
            </a:pPr>
            <a:r>
              <a:rPr lang="en-US" dirty="0"/>
              <a:t>Dependent – cannot be dragged; location determined by intersection of two lines and/or conics. </a:t>
            </a:r>
            <a:endParaRPr lang="en-US" dirty="0" smtClean="0"/>
          </a:p>
          <a:p>
            <a:pPr marL="514350" lvl="1" indent="-342900">
              <a:buFont typeface="Wingdings" charset="2"/>
              <a:buChar char="Ø"/>
              <a:defRPr/>
            </a:pPr>
            <a:endParaRPr lang="en-US" dirty="0"/>
          </a:p>
          <a:p>
            <a:pPr>
              <a:defRPr/>
            </a:pPr>
            <a:r>
              <a:rPr lang="en-US" dirty="0"/>
              <a:t>All constructed relationships are maintained under </a:t>
            </a:r>
            <a:r>
              <a:rPr lang="en-US" dirty="0" smtClean="0"/>
              <a:t>dragging:</a:t>
            </a:r>
          </a:p>
          <a:p>
            <a:pPr marL="514350" lvl="1" indent="-342900">
              <a:buFont typeface="Wingdings" charset="2"/>
              <a:buChar char="Ø"/>
              <a:defRPr/>
            </a:pPr>
            <a:r>
              <a:rPr lang="en-US" dirty="0" smtClean="0"/>
              <a:t>If </a:t>
            </a:r>
            <a:r>
              <a:rPr lang="en-US" dirty="0"/>
              <a:t>a point is dragged, any lines, conics or polygons constructed with that point are re-calculated. </a:t>
            </a:r>
            <a:endParaRPr lang="en-US" dirty="0" smtClean="0"/>
          </a:p>
          <a:p>
            <a:pPr marL="514350" lvl="1" indent="-342900">
              <a:buFont typeface="Wingdings" charset="2"/>
              <a:buChar char="Ø"/>
              <a:defRPr/>
            </a:pPr>
            <a:r>
              <a:rPr lang="en-US" dirty="0" smtClean="0"/>
              <a:t>If </a:t>
            </a:r>
            <a:r>
              <a:rPr lang="en-US" dirty="0"/>
              <a:t>a line, conic or polygon is dragged, points defining it are dragged. </a:t>
            </a:r>
            <a:endParaRPr lang="en-US" dirty="0" smtClean="0"/>
          </a:p>
          <a:p>
            <a:pPr marL="514350" lvl="1" indent="-342900">
              <a:buFont typeface="Wingdings" charset="2"/>
              <a:buChar char="Ø"/>
              <a:defRPr/>
            </a:pPr>
            <a:r>
              <a:rPr lang="en-US" dirty="0" smtClean="0"/>
              <a:t>Dependency </a:t>
            </a:r>
            <a:r>
              <a:rPr lang="en-US" dirty="0"/>
              <a:t>relations are maintained recursively.</a:t>
            </a:r>
          </a:p>
          <a:p>
            <a:pPr>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SOHO.thmx</Template>
  <TotalTime>2007</TotalTime>
  <Words>2703</Words>
  <Application>Microsoft Macintosh PowerPoint</Application>
  <PresentationFormat>On-screen Show (4:3)</PresentationFormat>
  <Paragraphs>270</Paragraphs>
  <Slides>43</Slides>
  <Notes>35</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Soho</vt:lpstr>
      <vt:lpstr>Didactics of human-centered dynamic geometry</vt:lpstr>
      <vt:lpstr>Didactics of human-centered dynamic geometry </vt:lpstr>
      <vt:lpstr>1. Introduction </vt:lpstr>
      <vt:lpstr>GeoGebra on an iPad</vt:lpstr>
      <vt:lpstr>PowerPoint Presentation</vt:lpstr>
      <vt:lpstr>VMT with multiple GeoGebra tabs</vt:lpstr>
      <vt:lpstr>2. Constructing geometric objects in GeoGebra </vt:lpstr>
      <vt:lpstr>Primitive objects of GeoGebra</vt:lpstr>
      <vt:lpstr>PowerPoint Presentation</vt:lpstr>
      <vt:lpstr>Free, constrained, dependent points</vt:lpstr>
      <vt:lpstr>3. Constructing propositions using dependencies </vt:lpstr>
      <vt:lpstr>Constructing an equilateral triangle</vt:lpstr>
      <vt:lpstr>PowerPoint Presentation</vt:lpstr>
      <vt:lpstr>Copying a segment length</vt:lpstr>
      <vt:lpstr>4. Abstracting dependencies in custom tools </vt:lpstr>
      <vt:lpstr>Construct the midpoint &amp; perpendicular bisector of a segment</vt:lpstr>
      <vt:lpstr>PowerPoint Presentation</vt:lpstr>
      <vt:lpstr>PowerPoint Presentation</vt:lpstr>
      <vt:lpstr>A curricular unit on classifying kinds of triangles based on construction dependencies</vt:lpstr>
      <vt:lpstr>5. Proving propositions using dependencies </vt:lpstr>
      <vt:lpstr>The incenter of triangle ABC with a radius of the inscribed circle</vt:lpstr>
      <vt:lpstr>A conjecture about the incenter</vt:lpstr>
      <vt:lpstr>Illustration of the conjecture</vt:lpstr>
      <vt:lpstr>PowerPoint Presentation</vt:lpstr>
      <vt:lpstr>Constructing the angle bisectors for the incenter</vt:lpstr>
      <vt:lpstr>PowerPoint Presentation</vt:lpstr>
      <vt:lpstr>Inscribing the circle around the incenter</vt:lpstr>
      <vt:lpstr>PowerPoint Presentation</vt:lpstr>
      <vt:lpstr>All the dependencies to construct an incenter</vt:lpstr>
      <vt:lpstr>PowerPoint Presentation</vt:lpstr>
      <vt:lpstr>Explore the dependencies</vt:lpstr>
      <vt:lpstr>PowerPoint Presentation</vt:lpstr>
      <vt:lpstr>Proof that GH=2*GO based on construction of dependencies</vt:lpstr>
      <vt:lpstr>6. Creative-discovery as human-centered approach </vt:lpstr>
      <vt:lpstr>The inscribed triangles resource</vt:lpstr>
      <vt:lpstr>Some generalization</vt:lpstr>
      <vt:lpstr>PowerPoint Presentation</vt:lpstr>
      <vt:lpstr>7. Teaching this approach to teachers</vt:lpstr>
      <vt:lpstr>The approach</vt:lpstr>
      <vt:lpstr>8. Teaching this approach to students </vt:lpstr>
      <vt:lpstr>9. Analyzing how teachers and students learn this approach in their discourse and interaction</vt:lpstr>
      <vt:lpstr> </vt:lpstr>
      <vt:lpstr>For further info…</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Gerry Stahl</dc:creator>
  <cp:lastModifiedBy>Gerry Stahl</cp:lastModifiedBy>
  <cp:revision>53</cp:revision>
  <dcterms:created xsi:type="dcterms:W3CDTF">2013-09-15T23:01:14Z</dcterms:created>
  <dcterms:modified xsi:type="dcterms:W3CDTF">2013-10-07T00:07:37Z</dcterms:modified>
</cp:coreProperties>
</file>