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2" r:id="rId2"/>
    <p:sldId id="413" r:id="rId3"/>
    <p:sldId id="406" r:id="rId4"/>
    <p:sldId id="414" r:id="rId5"/>
    <p:sldId id="378" r:id="rId6"/>
    <p:sldId id="415" r:id="rId7"/>
    <p:sldId id="375" r:id="rId8"/>
    <p:sldId id="416" r:id="rId9"/>
    <p:sldId id="408" r:id="rId10"/>
    <p:sldId id="417" r:id="rId11"/>
    <p:sldId id="409" r:id="rId12"/>
    <p:sldId id="418" r:id="rId13"/>
    <p:sldId id="410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85F6"/>
    <a:srgbClr val="141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 autoAdjust="0"/>
    <p:restoredTop sz="98983" autoAdjust="0"/>
  </p:normalViewPr>
  <p:slideViewPr>
    <p:cSldViewPr snapToObjects="1">
      <p:cViewPr>
        <p:scale>
          <a:sx n="103" d="100"/>
          <a:sy n="103" d="100"/>
        </p:scale>
        <p:origin x="-864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84DCCF96-34FC-AA46-BE8B-6CFDF8165692}" type="datetime1">
              <a:rPr lang="en-US"/>
              <a:pPr>
                <a:defRPr/>
              </a:pPr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D28C6A0F-D65D-BD45-8FD6-9FBEA7DFF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23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FE9CC94C-25C0-9E47-B2AB-1CAACEEB86DA}" type="datetime1">
              <a:rPr lang="en-US"/>
              <a:pPr>
                <a:defRPr/>
              </a:pPr>
              <a:t>9/9/12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6270CE62-BD0E-D543-9B97-85C4C3162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ＭＳ Ｐゴシック" pitchFamily="2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4DC04-BA6F-0749-9B86-B929A116F0FF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A4DC04-BA6F-0749-9B86-B929A116F0FF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914400" y="6416675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D5A50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Rutgers 2012</a:t>
            </a:r>
            <a:endParaRPr lang="en-US"/>
          </a:p>
        </p:txBody>
      </p:sp>
      <p:sp>
        <p:nvSpPr>
          <p:cNvPr id="16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D5A50"/>
                </a:solidFill>
              </a:defRPr>
            </a:lvl1pPr>
          </a:lstStyle>
          <a:p>
            <a:pPr>
              <a:defRPr/>
            </a:pPr>
            <a:fld id="{4A69D84F-A05F-984A-BFFE-5CB7A038F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F1D1-C1A2-954F-AAC1-5B2F8F34C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B1B6-1403-2C4F-B626-F54F1F868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5600" y="637381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D5A50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Rutgers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373813"/>
            <a:ext cx="609600" cy="365125"/>
          </a:xfrm>
        </p:spPr>
        <p:txBody>
          <a:bodyPr/>
          <a:lstStyle>
            <a:lvl1pPr>
              <a:defRPr sz="1800">
                <a:solidFill>
                  <a:srgbClr val="0D5A50"/>
                </a:solidFill>
              </a:defRPr>
            </a:lvl1pPr>
          </a:lstStyle>
          <a:p>
            <a:pPr>
              <a:defRPr/>
            </a:pPr>
            <a:fld id="{3BAB0CC3-BD86-B54E-A195-69C2C8184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Corbe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71CA-2E81-9546-AEA0-05C732722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1A8B-CD43-2B4D-962B-10A155C28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0FF0-1FC1-F341-8B2A-B23A4CF0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EE51-207D-7841-B3B3-50ADEF98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B367-2AD2-C941-B7E7-F9129EBAE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B1B6-0074-4B40-A32E-335B72DED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03146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24752" y="1451449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684067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03146" y="1302241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24752" y="1451449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684067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03146" y="1302240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24752" y="1451447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684065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pl-PL"/>
              <a:t>ECSCW 2011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0C64-F6B7-6343-A4D2-050F02B6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1"/>
            </a:gs>
            <a:gs pos="100000">
              <a:schemeClr val="accent1">
                <a:lumMod val="50000"/>
              </a:schemeClr>
            </a:gs>
            <a:gs pos="36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5600" y="223838"/>
            <a:ext cx="8483600" cy="690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55600" y="1143000"/>
            <a:ext cx="848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77200" y="6373813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fld id="{AC4DB335-A00E-8345-8779-E30C19F0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00576E"/>
          </a:solidFill>
          <a:latin typeface="Arial Rounded MT Bold"/>
          <a:ea typeface="ＭＳ Ｐゴシック" pitchFamily="29" charset="-128"/>
          <a:cs typeface="ＭＳ Ｐゴシック" pitchFamily="2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76E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 Rounded MT Bold" pitchFamily="29" charset="0"/>
          <a:ea typeface="ＭＳ Ｐゴシック" pitchFamily="29" charset="-128"/>
          <a:cs typeface="ＭＳ Ｐゴシック" pitchFamily="29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141E2C"/>
        </a:buClr>
        <a:buSzPct val="95000"/>
        <a:buFont typeface="Wingdings" charset="0"/>
        <a:buChar char=""/>
        <a:defRPr sz="3000" kern="1200">
          <a:solidFill>
            <a:srgbClr val="000090"/>
          </a:solidFill>
          <a:latin typeface="Times New Roman"/>
          <a:ea typeface="ＭＳ Ｐゴシック" pitchFamily="29" charset="-128"/>
          <a:cs typeface="ＭＳ Ｐゴシック" pitchFamily="29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141E2C"/>
        </a:buClr>
        <a:buSzPct val="90000"/>
        <a:buFont typeface="Wingdings" charset="0"/>
        <a:buChar char=""/>
        <a:defRPr sz="26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141E2C"/>
        </a:buClr>
        <a:buFont typeface="Wingdings 2" charset="0"/>
        <a:buChar char=""/>
        <a:defRPr sz="24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141E2C"/>
        </a:buClr>
        <a:buFont typeface="Wingdings 3" charset="0"/>
        <a:buChar char=""/>
        <a:defRPr sz="22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141E2C"/>
        </a:buClr>
        <a:buFont typeface="Wingdings 2" charset="0"/>
        <a:buChar char=""/>
        <a:defRPr sz="2000" kern="1200">
          <a:solidFill>
            <a:srgbClr val="000090"/>
          </a:solidFill>
          <a:latin typeface="Times New Roman"/>
          <a:ea typeface="ＭＳ Ｐゴシック" pitchFamily="29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 txBox="1">
            <a:spLocks/>
          </p:cNvSpPr>
          <p:nvPr/>
        </p:nvSpPr>
        <p:spPr bwMode="auto">
          <a:xfrm>
            <a:off x="152400" y="457200"/>
            <a:ext cx="8839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hangingPunct="0">
              <a:defRPr/>
            </a:pP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Resources for Connecting Levels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of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Learning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  <a:p>
            <a:pPr algn="ctr" hangingPunct="0">
              <a:defRPr/>
            </a:pPr>
            <a:endParaRPr lang="en-US" sz="3200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hangingPunct="0">
              <a:defRPr/>
            </a:pPr>
            <a:endParaRPr lang="en-US" sz="3200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hangingPunct="0">
              <a:defRPr/>
            </a:pPr>
            <a:endParaRPr lang="en-US" sz="320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hangingPunct="0">
              <a:defRPr/>
            </a:pPr>
            <a:endParaRPr lang="en-US" sz="3200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hangingPunct="0">
              <a:defRPr/>
            </a:pPr>
            <a:endParaRPr lang="en-US" sz="320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hangingPunct="0">
              <a:defRPr/>
            </a:pPr>
            <a:endParaRPr lang="en-US" sz="3200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600" b="1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ea typeface="ＭＳ Ｐゴシック" pitchFamily="-111" charset="-128"/>
              <a:cs typeface="Arial Rounded MT Bold"/>
            </a:endParaRPr>
          </a:p>
          <a:p>
            <a:pPr algn="ctr">
              <a:defRPr/>
            </a:pP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/>
                <a:ea typeface="ＭＳ Ｐゴシック" pitchFamily="-111" charset="-128"/>
                <a:cs typeface="Arial Rounded MT Bold"/>
              </a:rPr>
              <a:t>Gerry Stahl</a:t>
            </a:r>
            <a:endParaRPr lang="en-US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/>
              <a:ea typeface="ＭＳ Ｐゴシック" pitchFamily="-111" charset="-128"/>
              <a:cs typeface="Arial Rounded MT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52836"/>
            <a:ext cx="5029200" cy="3104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23838"/>
            <a:ext cx="8483600" cy="1376362"/>
          </a:xfrm>
        </p:spPr>
        <p:txBody>
          <a:bodyPr/>
          <a:lstStyle/>
          <a:p>
            <a:r>
              <a:rPr lang="en-US" dirty="0" smtClean="0"/>
              <a:t>The Experiment of Dynamic-Geometry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46" y="1904999"/>
            <a:ext cx="8331200" cy="4468813"/>
          </a:xfrm>
        </p:spPr>
        <p:txBody>
          <a:bodyPr/>
          <a:lstStyle/>
          <a:p>
            <a:r>
              <a:rPr lang="en-US" dirty="0" smtClean="0"/>
              <a:t>Explore the diagram of two inscribed triangles by dragging their vertices</a:t>
            </a:r>
          </a:p>
          <a:p>
            <a:r>
              <a:rPr lang="en-US" dirty="0" smtClean="0"/>
              <a:t>Discuss the dependencies that are built in</a:t>
            </a:r>
          </a:p>
          <a:p>
            <a:r>
              <a:rPr lang="en-US" dirty="0" smtClean="0"/>
              <a:t>Construct the diagram using the dependencies</a:t>
            </a:r>
          </a:p>
          <a:p>
            <a:r>
              <a:rPr lang="en-US" dirty="0" smtClean="0"/>
              <a:t>Analyze the spatio-graphical and the geometry theoretical resources the students use</a:t>
            </a:r>
          </a:p>
          <a:p>
            <a:r>
              <a:rPr lang="en-US" dirty="0" smtClean="0"/>
              <a:t>How do they collaboratively use the resources?</a:t>
            </a:r>
          </a:p>
          <a:p>
            <a:r>
              <a:rPr lang="en-US" dirty="0" smtClean="0"/>
              <a:t>How do they make sense of &amp; with them?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Bucharest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CC3-BD86-B54E-A195-69C2C818486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52681A-6B75-CF42-A673-43E9B3012A50}" type="slidenum">
              <a:rPr lang="en-US" sz="1800">
                <a:solidFill>
                  <a:srgbClr val="0D5A50"/>
                </a:solidFill>
                <a:latin typeface="Corbel" charset="0"/>
              </a:rPr>
              <a:pPr eaLnBrk="1" hangingPunct="1"/>
              <a:t>11</a:t>
            </a:fld>
            <a:endParaRPr lang="en-US" sz="1800">
              <a:solidFill>
                <a:srgbClr val="0D5A50"/>
              </a:solidFill>
              <a:latin typeface="Corbel" charset="0"/>
            </a:endParaRP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3200" b="1" dirty="0">
              <a:solidFill>
                <a:srgbClr val="0D5A50"/>
              </a:solidFill>
              <a:latin typeface="Arial Rounded MT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2887"/>
            <a:ext cx="8186324" cy="59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Resources in VMT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23" y="1371600"/>
            <a:ext cx="8331200" cy="4724400"/>
          </a:xfrm>
        </p:spPr>
        <p:txBody>
          <a:bodyPr/>
          <a:lstStyle/>
          <a:p>
            <a:r>
              <a:rPr lang="en-US" dirty="0" smtClean="0"/>
              <a:t>How do the American students make sense of the technology resources?</a:t>
            </a:r>
          </a:p>
          <a:p>
            <a:r>
              <a:rPr lang="en-US" dirty="0" smtClean="0"/>
              <a:t>How do the Turkish students change the graphical resources like labels for their meaning making?</a:t>
            </a:r>
          </a:p>
          <a:p>
            <a:r>
              <a:rPr lang="en-US" dirty="0" smtClean="0"/>
              <a:t>What kinds of resources can the VMT project make available for teachers &amp; students?</a:t>
            </a:r>
          </a:p>
          <a:p>
            <a:r>
              <a:rPr lang="en-US" dirty="0" smtClean="0"/>
              <a:t>What can we analyze in a data session on these experiments?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Bucharest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CC3-BD86-B54E-A195-69C2C818486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F21878-1256-AF48-816E-F23D5BEE1A39}" type="slidenum">
              <a:rPr lang="en-US" sz="1800">
                <a:solidFill>
                  <a:srgbClr val="0D5A50"/>
                </a:solidFill>
                <a:latin typeface="Corbel" charset="0"/>
              </a:rPr>
              <a:pPr eaLnBrk="1" hangingPunct="1"/>
              <a:t>13</a:t>
            </a:fld>
            <a:endParaRPr lang="en-US" sz="1800">
              <a:solidFill>
                <a:srgbClr val="0D5A50"/>
              </a:solidFill>
              <a:latin typeface="Corbel" charset="0"/>
            </a:endParaRPr>
          </a:p>
        </p:txBody>
      </p:sp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48131" name="Title 1"/>
          <p:cNvSpPr txBox="1">
            <a:spLocks/>
          </p:cNvSpPr>
          <p:nvPr/>
        </p:nvSpPr>
        <p:spPr bwMode="auto">
          <a:xfrm>
            <a:off x="0" y="227013"/>
            <a:ext cx="9144000" cy="611187"/>
          </a:xfrm>
          <a:prstGeom prst="rect">
            <a:avLst/>
          </a:prstGeom>
          <a:noFill/>
          <a:ln w="9525">
            <a:solidFill>
              <a:srgbClr val="7FD13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200" b="1">
                <a:solidFill>
                  <a:srgbClr val="008000"/>
                </a:solidFill>
                <a:latin typeface="Arial Rounded MT Bold" charset="0"/>
              </a:rPr>
              <a:t>For further information</a:t>
            </a:r>
            <a:endParaRPr lang="en-US" sz="3200" b="1">
              <a:solidFill>
                <a:srgbClr val="008000"/>
              </a:solidFill>
            </a:endParaRPr>
          </a:p>
          <a:p>
            <a:pPr algn="ctr" defTabSz="914400" eaLnBrk="1" hangingPunct="1"/>
            <a:r>
              <a:rPr lang="en-US" sz="3200" b="1">
                <a:solidFill>
                  <a:srgbClr val="0D5A50"/>
                </a:solidFill>
                <a:latin typeface="Arial Rounded MT Bold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914401"/>
            <a:ext cx="8534400" cy="5459412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28600" y="929329"/>
            <a:ext cx="8610600" cy="57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0100" lvl="1" indent="-342900" eaLnBrk="1" hangingPunct="1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This paper: </a:t>
            </a:r>
            <a:r>
              <a:rPr lang="en-US" b="1" dirty="0">
                <a:solidFill>
                  <a:schemeClr val="bg1"/>
                </a:solidFill>
              </a:rPr>
              <a:t>http://GerryStahl.net/</a:t>
            </a:r>
            <a:r>
              <a:rPr lang="en-US" b="1" dirty="0" smtClean="0">
                <a:solidFill>
                  <a:schemeClr val="bg1"/>
                </a:solidFill>
              </a:rPr>
              <a:t>pub/</a:t>
            </a:r>
            <a:r>
              <a:rPr lang="en-US" b="1" dirty="0" smtClean="0">
                <a:solidFill>
                  <a:schemeClr val="bg1"/>
                </a:solidFill>
              </a:rPr>
              <a:t>resources.pdf</a:t>
            </a:r>
          </a:p>
          <a:p>
            <a:pPr marL="800100" lvl="1" indent="-342900" eaLnBrk="1" hangingPunct="1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These slides: http://GerryStahl.net/pub/</a:t>
            </a:r>
            <a:r>
              <a:rPr lang="en-US" b="1" dirty="0" err="1" smtClean="0">
                <a:solidFill>
                  <a:schemeClr val="bg1"/>
                </a:solidFill>
              </a:rPr>
              <a:t>eidwt.ppt.pdf</a:t>
            </a:r>
            <a:endParaRPr lang="en-US" b="1" dirty="0" smtClean="0">
              <a:solidFill>
                <a:schemeClr val="bg1"/>
              </a:solidFill>
            </a:endParaRPr>
          </a:p>
          <a:p>
            <a:pPr marL="800100" lvl="1" indent="-342900" eaLnBrk="1" hangingPunct="1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Curriculum: </a:t>
            </a:r>
            <a:r>
              <a:rPr lang="en-US" b="1" dirty="0">
                <a:solidFill>
                  <a:schemeClr val="bg1"/>
                </a:solidFill>
              </a:rPr>
              <a:t>http://GerryStahl.net/pub</a:t>
            </a:r>
            <a:r>
              <a:rPr lang="en-US" b="1" dirty="0" smtClean="0">
                <a:solidFill>
                  <a:schemeClr val="bg1"/>
                </a:solidFill>
              </a:rPr>
              <a:t>/activities.pdf</a:t>
            </a:r>
          </a:p>
          <a:p>
            <a:pPr marL="800100" lvl="1" indent="-342900" eaLnBrk="1" hangingPunct="1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On geometry: </a:t>
            </a:r>
            <a:r>
              <a:rPr lang="en-US" b="1" dirty="0">
                <a:solidFill>
                  <a:schemeClr val="bg1"/>
                </a:solidFill>
              </a:rPr>
              <a:t>http://GerryStahl.net/pub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en-US" b="1" dirty="0" err="1" smtClean="0">
                <a:solidFill>
                  <a:schemeClr val="bg1"/>
                </a:solidFill>
              </a:rPr>
              <a:t>euclid.pdf</a:t>
            </a:r>
            <a:endParaRPr lang="en-US" b="1" dirty="0" smtClean="0">
              <a:solidFill>
                <a:schemeClr val="bg1"/>
              </a:solidFill>
            </a:endParaRPr>
          </a:p>
          <a:p>
            <a:pPr marL="457200" lvl="1" indent="0" eaLnBrk="1" hangingPunct="1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About the course for teachers:</a:t>
            </a:r>
            <a:endParaRPr lang="en-US" b="1" dirty="0">
              <a:solidFill>
                <a:schemeClr val="bg1"/>
              </a:solidFill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http://vmt.mathforum.org/vmt/</a:t>
            </a:r>
            <a:r>
              <a:rPr lang="en-US" b="1" dirty="0" smtClean="0">
                <a:solidFill>
                  <a:schemeClr val="bg1"/>
                </a:solidFill>
              </a:rPr>
              <a:t>courses.html</a:t>
            </a:r>
          </a:p>
          <a:p>
            <a:pPr marL="457200" lvl="1" indent="0" eaLnBrk="1" hangingPunct="1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Access the new VMT-with-GeoGebra system:</a:t>
            </a:r>
            <a:endParaRPr lang="en-US" b="1" dirty="0">
              <a:solidFill>
                <a:schemeClr val="bg1"/>
              </a:solidFill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http://vmt.mathforum.org/</a:t>
            </a:r>
            <a:r>
              <a:rPr lang="en-US" b="1" dirty="0" smtClean="0">
                <a:solidFill>
                  <a:schemeClr val="bg1"/>
                </a:solidFill>
              </a:rPr>
              <a:t>VMTLobby</a:t>
            </a:r>
          </a:p>
          <a:p>
            <a:pPr marL="457200" lvl="1" indent="0" eaLnBrk="1" hangingPunct="1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</a:rPr>
              <a:t>Contact the author:</a:t>
            </a:r>
          </a:p>
          <a:p>
            <a:pPr lvl="1" eaLnBrk="1" hangingPunct="1">
              <a:spcAft>
                <a:spcPts val="1200"/>
              </a:spcAft>
              <a:buFont typeface="Arial"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Gerry@</a:t>
            </a:r>
            <a:r>
              <a:rPr lang="en-US" b="1" dirty="0" err="1" smtClean="0">
                <a:solidFill>
                  <a:schemeClr val="bg1"/>
                </a:solidFill>
              </a:rPr>
              <a:t>mathforum.org</a:t>
            </a:r>
            <a:endParaRPr lang="en-US" b="1" dirty="0">
              <a:solidFill>
                <a:schemeClr val="bg1"/>
              </a:solidFill>
            </a:endParaRPr>
          </a:p>
          <a:p>
            <a:pPr marL="457200" lvl="1" indent="0" eaLnBrk="1" hangingPunct="1"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2080">
        <p14:prism/>
      </p:transition>
    </mc:Choice>
    <mc:Fallback xmlns="">
      <p:transition xmlns:p14="http://schemas.microsoft.com/office/powerpoint/2010/main" spd="slow" advTm="2208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Connecting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46" y="1905000"/>
            <a:ext cx="8331200" cy="3810000"/>
          </a:xfrm>
        </p:spPr>
        <p:txBody>
          <a:bodyPr/>
          <a:lstStyle/>
          <a:p>
            <a:r>
              <a:rPr lang="en-US" dirty="0"/>
              <a:t>CSCL research </a:t>
            </a:r>
            <a:r>
              <a:rPr lang="en-US" dirty="0" smtClean="0"/>
              <a:t>at </a:t>
            </a:r>
            <a:r>
              <a:rPr lang="en-US" dirty="0"/>
              <a:t>the individual, small-group and community units of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But focus is on </a:t>
            </a:r>
            <a:r>
              <a:rPr lang="en-US" dirty="0"/>
              <a:t>only one of these </a:t>
            </a:r>
            <a:r>
              <a:rPr lang="en-US" dirty="0" smtClean="0"/>
              <a:t>units. </a:t>
            </a:r>
          </a:p>
          <a:p>
            <a:r>
              <a:rPr lang="en-US" dirty="0" smtClean="0"/>
              <a:t>No data</a:t>
            </a:r>
            <a:r>
              <a:rPr lang="en-US" dirty="0"/>
              <a:t>-based analysis of how the three levels are connected. </a:t>
            </a:r>
            <a:endParaRPr lang="en-US" dirty="0" smtClean="0"/>
          </a:p>
          <a:p>
            <a:r>
              <a:rPr lang="en-US" dirty="0" smtClean="0"/>
              <a:t>Levels are </a:t>
            </a:r>
            <a:r>
              <a:rPr lang="en-US" dirty="0"/>
              <a:t>connected by </a:t>
            </a:r>
            <a:r>
              <a:rPr lang="en-US" i="1" dirty="0"/>
              <a:t>interactional resources</a:t>
            </a:r>
            <a:r>
              <a:rPr lang="en-US" dirty="0"/>
              <a:t>, which can move between the levels.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Bucharest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CC3-BD86-B54E-A195-69C2C81848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3" y="228600"/>
            <a:ext cx="888797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Connecting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46" y="1295400"/>
            <a:ext cx="8331200" cy="4648200"/>
          </a:xfrm>
        </p:spPr>
        <p:txBody>
          <a:bodyPr/>
          <a:lstStyle/>
          <a:p>
            <a:r>
              <a:rPr lang="en-US" dirty="0" smtClean="0"/>
              <a:t>Issue </a:t>
            </a:r>
            <a:r>
              <a:rPr lang="en-US" dirty="0"/>
              <a:t>for </a:t>
            </a:r>
            <a:r>
              <a:rPr lang="en-US" dirty="0" smtClean="0"/>
              <a:t>CSCL: how </a:t>
            </a:r>
            <a:r>
              <a:rPr lang="en-US" dirty="0"/>
              <a:t>collaborative knowledge building takes </a:t>
            </a:r>
            <a:r>
              <a:rPr lang="en-US" dirty="0" smtClean="0"/>
              <a:t>place</a:t>
            </a:r>
          </a:p>
          <a:p>
            <a:r>
              <a:rPr lang="en-US" dirty="0" smtClean="0"/>
              <a:t>Understand </a:t>
            </a:r>
            <a:r>
              <a:rPr lang="en-US" dirty="0"/>
              <a:t>the role of individual cognition and of societal institutions in the small-group meaning-making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Let’s focus on resources in meaning making, which are externalized &amp; internalized</a:t>
            </a:r>
          </a:p>
          <a:p>
            <a:r>
              <a:rPr lang="en-US" dirty="0" smtClean="0"/>
              <a:t>The ramps or vehicles that move from parking spots to side streets to superhighways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Bucharest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CC3-BD86-B54E-A195-69C2C81848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77200" y="6373813"/>
            <a:ext cx="609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C8A0EE-6411-1E49-BCD1-1CD640E07F76}" type="slidenum">
              <a:rPr lang="en-US" sz="1200">
                <a:solidFill>
                  <a:schemeClr val="tx2"/>
                </a:solidFill>
                <a:latin typeface="Corbel" charset="0"/>
              </a:rPr>
              <a:pPr eaLnBrk="1" hangingPunct="1"/>
              <a:t>5</a:t>
            </a:fld>
            <a:endParaRPr lang="en-US" sz="1200">
              <a:solidFill>
                <a:schemeClr val="tx2"/>
              </a:solidFill>
              <a:latin typeface="Corbe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86744"/>
              </p:ext>
            </p:extLst>
          </p:nvPr>
        </p:nvGraphicFramePr>
        <p:xfrm>
          <a:off x="22566" y="0"/>
          <a:ext cx="9213850" cy="655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Picture" r:id="rId4" imgW="5143500" imgH="3505200" progId="Word.Picture.8">
                  <p:embed/>
                </p:oleObj>
              </mc:Choice>
              <mc:Fallback>
                <p:oleObj name="Picture" r:id="rId4" imgW="5143500" imgH="3505200" progId="Word.Pictur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66" y="0"/>
                        <a:ext cx="9213850" cy="655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Connecting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1600"/>
            <a:ext cx="8331200" cy="4468813"/>
          </a:xfrm>
        </p:spPr>
        <p:txBody>
          <a:bodyPr/>
          <a:lstStyle/>
          <a:p>
            <a:r>
              <a:rPr lang="en-US" dirty="0" smtClean="0"/>
              <a:t>Artifacts, language, practices are embodiments of human, social, cultural, historical meaning</a:t>
            </a:r>
          </a:p>
          <a:p>
            <a:r>
              <a:rPr lang="en-US" dirty="0" smtClean="0"/>
              <a:t>They are created in small-group interaction</a:t>
            </a:r>
          </a:p>
          <a:p>
            <a:r>
              <a:rPr lang="en-US" dirty="0" smtClean="0"/>
              <a:t>They mediate small-group interaction</a:t>
            </a:r>
          </a:p>
          <a:p>
            <a:r>
              <a:rPr lang="en-US" dirty="0" smtClean="0"/>
              <a:t>They are understood &amp; interpreted by individuals</a:t>
            </a:r>
          </a:p>
          <a:p>
            <a:r>
              <a:rPr lang="en-US" dirty="0" smtClean="0"/>
              <a:t>They are sedimented &amp; preserved &amp; transmitted in communities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Bucharest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CC3-BD86-B54E-A195-69C2C818486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52681A-6B75-CF42-A673-43E9B3012A50}" type="slidenum">
              <a:rPr lang="en-US" sz="1800">
                <a:solidFill>
                  <a:srgbClr val="0D5A50"/>
                </a:solidFill>
                <a:latin typeface="Corbel" charset="0"/>
              </a:rPr>
              <a:pPr eaLnBrk="1" hangingPunct="1"/>
              <a:t>7</a:t>
            </a:fld>
            <a:endParaRPr lang="en-US" sz="1800">
              <a:solidFill>
                <a:srgbClr val="0D5A50"/>
              </a:solidFill>
              <a:latin typeface="Corbel" charset="0"/>
            </a:endParaRP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3200" b="1" dirty="0">
              <a:solidFill>
                <a:srgbClr val="0D5A50"/>
              </a:solidFill>
              <a:latin typeface="Arial Rounded MT Bold" charset="0"/>
            </a:endParaRPr>
          </a:p>
        </p:txBody>
      </p:sp>
      <p:pic>
        <p:nvPicPr>
          <p:cNvPr id="2" name="Picture 1" descr="model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" y="381000"/>
            <a:ext cx="9127840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46" y="1295400"/>
            <a:ext cx="8331200" cy="4419600"/>
          </a:xfrm>
        </p:spPr>
        <p:txBody>
          <a:bodyPr/>
          <a:lstStyle/>
          <a:p>
            <a:r>
              <a:rPr lang="en-US" dirty="0" smtClean="0"/>
              <a:t>We can see interactional resources in the sequential small-group interaction</a:t>
            </a:r>
          </a:p>
          <a:p>
            <a:r>
              <a:rPr lang="en-US" dirty="0" smtClean="0"/>
              <a:t>We can trace where resources come from and where they go for individuals and communities</a:t>
            </a:r>
          </a:p>
          <a:p>
            <a:r>
              <a:rPr lang="en-US" dirty="0" smtClean="0"/>
              <a:t>We can create experimental data that captures the details of how resources work</a:t>
            </a:r>
          </a:p>
          <a:p>
            <a:r>
              <a:rPr lang="en-US" dirty="0" smtClean="0"/>
              <a:t>We can analyze how groups bring in resources, understand them, enact their use, modify them and preserve them for communities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err="1" smtClean="0"/>
              <a:t>Bucharest</a:t>
            </a:r>
            <a:r>
              <a:rPr lang="pl-PL" dirty="0" smtClean="0"/>
              <a:t>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B0CC3-BD86-B54E-A195-69C2C81848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52681A-6B75-CF42-A673-43E9B3012A50}" type="slidenum">
              <a:rPr lang="en-US" sz="1800">
                <a:solidFill>
                  <a:srgbClr val="0D5A50"/>
                </a:solidFill>
                <a:latin typeface="Corbel" charset="0"/>
              </a:rPr>
              <a:pPr eaLnBrk="1" hangingPunct="1"/>
              <a:t>9</a:t>
            </a:fld>
            <a:endParaRPr lang="en-US" sz="1800">
              <a:solidFill>
                <a:srgbClr val="0D5A50"/>
              </a:solidFill>
              <a:latin typeface="Corbel" charset="0"/>
            </a:endParaRPr>
          </a:p>
        </p:txBody>
      </p:sp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1592263" y="6762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201613" y="152400"/>
            <a:ext cx="8658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endParaRPr lang="en-US" sz="3200" b="1" dirty="0">
              <a:solidFill>
                <a:srgbClr val="0D5A50"/>
              </a:solidFill>
              <a:latin typeface="Arial Rounded MT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32391"/>
            <a:ext cx="8001000" cy="60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26185</TotalTime>
  <Words>477</Words>
  <Application>Microsoft Macintosh PowerPoint</Application>
  <PresentationFormat>On-screen Show (4:3)</PresentationFormat>
  <Paragraphs>73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Metro</vt:lpstr>
      <vt:lpstr>Picture</vt:lpstr>
      <vt:lpstr>PowerPoint Presentation</vt:lpstr>
      <vt:lpstr>The Problem of Connecting Levels</vt:lpstr>
      <vt:lpstr>PowerPoint Presentation</vt:lpstr>
      <vt:lpstr>Resources Connecting Levels</vt:lpstr>
      <vt:lpstr>PowerPoint Presentation</vt:lpstr>
      <vt:lpstr>The Theory of Connecting Levels</vt:lpstr>
      <vt:lpstr>PowerPoint Presentation</vt:lpstr>
      <vt:lpstr>The Study of Resources</vt:lpstr>
      <vt:lpstr>PowerPoint Presentation</vt:lpstr>
      <vt:lpstr>The Experiment of Dynamic-Geometry Resources</vt:lpstr>
      <vt:lpstr>PowerPoint Presentation</vt:lpstr>
      <vt:lpstr>The Resources in VMT</vt:lpstr>
      <vt:lpstr>PowerPoint Presentation</vt:lpstr>
    </vt:vector>
  </TitlesOfParts>
  <Manager/>
  <Company>Drexel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 of Cognition in CSCW</dc:title>
  <dc:subject/>
  <dc:creator>Gerry Stahl</dc:creator>
  <cp:keywords/>
  <dc:description/>
  <cp:lastModifiedBy>Gerry Stahl</cp:lastModifiedBy>
  <cp:revision>411</cp:revision>
  <cp:lastPrinted>2012-04-26T15:31:19Z</cp:lastPrinted>
  <dcterms:created xsi:type="dcterms:W3CDTF">2011-07-06T14:40:18Z</dcterms:created>
  <dcterms:modified xsi:type="dcterms:W3CDTF">2012-09-09T18:31:14Z</dcterms:modified>
  <cp:category/>
</cp:coreProperties>
</file>