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27"/>
  </p:notesMasterIdLst>
  <p:sldIdLst>
    <p:sldId id="256" r:id="rId2"/>
    <p:sldId id="257" r:id="rId3"/>
    <p:sldId id="270" r:id="rId4"/>
    <p:sldId id="258" r:id="rId5"/>
    <p:sldId id="259" r:id="rId6"/>
    <p:sldId id="271" r:id="rId7"/>
    <p:sldId id="272" r:id="rId8"/>
    <p:sldId id="273" r:id="rId9"/>
    <p:sldId id="274" r:id="rId10"/>
    <p:sldId id="261" r:id="rId11"/>
    <p:sldId id="275" r:id="rId12"/>
    <p:sldId id="276" r:id="rId13"/>
    <p:sldId id="285" r:id="rId14"/>
    <p:sldId id="277" r:id="rId15"/>
    <p:sldId id="264" r:id="rId16"/>
    <p:sldId id="278" r:id="rId17"/>
    <p:sldId id="279" r:id="rId18"/>
    <p:sldId id="262" r:id="rId19"/>
    <p:sldId id="281" r:id="rId20"/>
    <p:sldId id="282" r:id="rId21"/>
    <p:sldId id="283" r:id="rId22"/>
    <p:sldId id="286" r:id="rId23"/>
    <p:sldId id="284" r:id="rId24"/>
    <p:sldId id="269" r:id="rId25"/>
    <p:sldId id="268" r:id="rId26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311" autoAdjust="0"/>
    <p:restoredTop sz="86377" autoAdjust="0"/>
  </p:normalViewPr>
  <p:slideViewPr>
    <p:cSldViewPr snapToGrid="0" snapToObjects="1">
      <p:cViewPr varScale="1">
        <p:scale>
          <a:sx n="100" d="100"/>
          <a:sy n="100" d="100"/>
        </p:scale>
        <p:origin x="-4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1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1995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0" y="1600200"/>
            <a:ext cx="9144000" cy="365760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grpSp>
        <p:nvGrpSpPr>
          <p:cNvPr id="9" name="Shape 9"/>
          <p:cNvGrpSpPr/>
          <p:nvPr/>
        </p:nvGrpSpPr>
        <p:grpSpPr>
          <a:xfrm>
            <a:off x="0" y="-1438"/>
            <a:ext cx="1827407" cy="6859503"/>
            <a:chOff x="0" y="-1438"/>
            <a:chExt cx="798029" cy="6859503"/>
          </a:xfrm>
        </p:grpSpPr>
        <p:sp>
          <p:nvSpPr>
            <p:cNvPr id="10" name="Shape 10"/>
            <p:cNvSpPr/>
            <p:nvPr/>
          </p:nvSpPr>
          <p:spPr>
            <a:xfrm>
              <a:off x="0" y="-1438"/>
              <a:ext cx="798029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0" y="0"/>
              <a:ext cx="399014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</p:grpSp>
      <p:grpSp>
        <p:nvGrpSpPr>
          <p:cNvPr id="12" name="Shape 12"/>
          <p:cNvGrpSpPr/>
          <p:nvPr/>
        </p:nvGrpSpPr>
        <p:grpSpPr>
          <a:xfrm flipH="1">
            <a:off x="7316591" y="0"/>
            <a:ext cx="1827407" cy="6859503"/>
            <a:chOff x="0" y="-1438"/>
            <a:chExt cx="798029" cy="6859503"/>
          </a:xfrm>
        </p:grpSpPr>
        <p:sp>
          <p:nvSpPr>
            <p:cNvPr id="13" name="Shape 13"/>
            <p:cNvSpPr/>
            <p:nvPr/>
          </p:nvSpPr>
          <p:spPr>
            <a:xfrm>
              <a:off x="0" y="-1438"/>
              <a:ext cx="798029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0" y="0"/>
              <a:ext cx="399014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</p:grpSp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090913"/>
            <a:ext cx="7772400" cy="165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304800" algn="ctr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4800" b="1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304800" algn="ctr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4800" b="1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304800" algn="ctr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4800" b="1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304800" algn="ctr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4800" b="1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304800" algn="ctr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4800" b="1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indent="304800" algn="ctr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4800" b="1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indent="304800" algn="ctr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4800" b="1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indent="304800" algn="ctr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4800" b="1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indent="304800" algn="ctr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4800" b="1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685800" y="3886200"/>
            <a:ext cx="7772400" cy="878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152400" algn="ctr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2400" b="0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152400" algn="ctr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2400" b="0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152400" algn="ctr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2400" b="0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52400" algn="ctr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2400" b="0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52400" algn="ctr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2400" b="0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indent="152400" algn="ctr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2400" b="0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indent="152400" algn="ctr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2400" b="0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indent="152400" algn="ctr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2400" b="0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indent="152400" algn="ctr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2400" b="0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-1438"/>
            <a:ext cx="9144000" cy="15254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grpSp>
        <p:nvGrpSpPr>
          <p:cNvPr id="19" name="Shape 19"/>
          <p:cNvGrpSpPr/>
          <p:nvPr/>
        </p:nvGrpSpPr>
        <p:grpSpPr>
          <a:xfrm>
            <a:off x="0" y="-1438"/>
            <a:ext cx="649180" cy="6859503"/>
            <a:chOff x="0" y="-1438"/>
            <a:chExt cx="649180" cy="6859503"/>
          </a:xfrm>
        </p:grpSpPr>
        <p:sp>
          <p:nvSpPr>
            <p:cNvPr id="20" name="Shape 20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378">
                <a:alpha val="9803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</p:grpSp>
      <p:grpSp>
        <p:nvGrpSpPr>
          <p:cNvPr id="22" name="Shape 22"/>
          <p:cNvGrpSpPr/>
          <p:nvPr/>
        </p:nvGrpSpPr>
        <p:grpSpPr>
          <a:xfrm flipH="1">
            <a:off x="8494493" y="0"/>
            <a:ext cx="649180" cy="6859503"/>
            <a:chOff x="0" y="-1438"/>
            <a:chExt cx="649180" cy="6859503"/>
          </a:xfrm>
        </p:grpSpPr>
        <p:sp>
          <p:nvSpPr>
            <p:cNvPr id="23" name="Shape 23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378">
                <a:alpha val="9803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</p:grpSp>
      <p:sp>
        <p:nvSpPr>
          <p:cNvPr id="25" name="Shape 25"/>
          <p:cNvSpPr/>
          <p:nvPr/>
        </p:nvSpPr>
        <p:spPr>
          <a:xfrm>
            <a:off x="0" y="6324600"/>
            <a:ext cx="9144000" cy="5348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0" y="-1438"/>
            <a:ext cx="9144000" cy="15254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grpSp>
        <p:nvGrpSpPr>
          <p:cNvPr id="30" name="Shape 30"/>
          <p:cNvGrpSpPr/>
          <p:nvPr/>
        </p:nvGrpSpPr>
        <p:grpSpPr>
          <a:xfrm>
            <a:off x="0" y="-1438"/>
            <a:ext cx="649180" cy="6859503"/>
            <a:chOff x="0" y="-1438"/>
            <a:chExt cx="649180" cy="6859503"/>
          </a:xfrm>
        </p:grpSpPr>
        <p:sp>
          <p:nvSpPr>
            <p:cNvPr id="31" name="Shape 31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</p:grpSp>
      <p:grpSp>
        <p:nvGrpSpPr>
          <p:cNvPr id="33" name="Shape 33"/>
          <p:cNvGrpSpPr/>
          <p:nvPr/>
        </p:nvGrpSpPr>
        <p:grpSpPr>
          <a:xfrm flipH="1">
            <a:off x="8494493" y="0"/>
            <a:ext cx="649180" cy="6859503"/>
            <a:chOff x="0" y="-1438"/>
            <a:chExt cx="649180" cy="6859503"/>
          </a:xfrm>
        </p:grpSpPr>
        <p:sp>
          <p:nvSpPr>
            <p:cNvPr id="34" name="Shape 34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378">
                <a:alpha val="9803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</p:grpSp>
      <p:sp>
        <p:nvSpPr>
          <p:cNvPr id="36" name="Shape 36"/>
          <p:cNvSpPr/>
          <p:nvPr/>
        </p:nvSpPr>
        <p:spPr>
          <a:xfrm>
            <a:off x="0" y="6324600"/>
            <a:ext cx="9144000" cy="5348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-1438"/>
            <a:ext cx="9144000" cy="15254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0" y="-1438"/>
            <a:ext cx="649180" cy="6859503"/>
            <a:chOff x="0" y="-1438"/>
            <a:chExt cx="649180" cy="6859503"/>
          </a:xfrm>
        </p:grpSpPr>
        <p:sp>
          <p:nvSpPr>
            <p:cNvPr id="43" name="Shape 43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</p:grpSp>
      <p:grpSp>
        <p:nvGrpSpPr>
          <p:cNvPr id="45" name="Shape 45"/>
          <p:cNvGrpSpPr/>
          <p:nvPr/>
        </p:nvGrpSpPr>
        <p:grpSpPr>
          <a:xfrm flipH="1">
            <a:off x="8494493" y="0"/>
            <a:ext cx="649180" cy="6859503"/>
            <a:chOff x="0" y="-1438"/>
            <a:chExt cx="649180" cy="6859503"/>
          </a:xfrm>
        </p:grpSpPr>
        <p:sp>
          <p:nvSpPr>
            <p:cNvPr id="46" name="Shape 46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</p:grpSp>
      <p:sp>
        <p:nvSpPr>
          <p:cNvPr id="48" name="Shape 48"/>
          <p:cNvSpPr/>
          <p:nvPr/>
        </p:nvSpPr>
        <p:spPr>
          <a:xfrm>
            <a:off x="0" y="6324600"/>
            <a:ext cx="9144000" cy="5348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algn="l" rtl="0">
              <a:spcBef>
                <a:spcPts val="0"/>
              </a:spcBef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-1438"/>
            <a:ext cx="9144000" cy="15254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grpSp>
        <p:nvGrpSpPr>
          <p:cNvPr id="52" name="Shape 52"/>
          <p:cNvGrpSpPr/>
          <p:nvPr/>
        </p:nvGrpSpPr>
        <p:grpSpPr>
          <a:xfrm>
            <a:off x="0" y="-1438"/>
            <a:ext cx="649180" cy="6859503"/>
            <a:chOff x="0" y="-1438"/>
            <a:chExt cx="649180" cy="6859503"/>
          </a:xfrm>
        </p:grpSpPr>
        <p:sp>
          <p:nvSpPr>
            <p:cNvPr id="53" name="Shape 53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</p:grpSp>
      <p:grpSp>
        <p:nvGrpSpPr>
          <p:cNvPr id="55" name="Shape 55"/>
          <p:cNvGrpSpPr/>
          <p:nvPr/>
        </p:nvGrpSpPr>
        <p:grpSpPr>
          <a:xfrm flipH="1">
            <a:off x="8494493" y="0"/>
            <a:ext cx="649180" cy="6859503"/>
            <a:chOff x="0" y="-1438"/>
            <a:chExt cx="649180" cy="6859503"/>
          </a:xfrm>
        </p:grpSpPr>
        <p:sp>
          <p:nvSpPr>
            <p:cNvPr id="56" name="Shape 56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</p:grpSp>
      <p:sp>
        <p:nvSpPr>
          <p:cNvPr id="58" name="Shape 58"/>
          <p:cNvSpPr/>
          <p:nvPr/>
        </p:nvSpPr>
        <p:spPr>
          <a:xfrm>
            <a:off x="0" y="6324600"/>
            <a:ext cx="9144000" cy="5348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66666"/>
              <a:buFont typeface="Arial"/>
              <a:buChar char="•"/>
              <a:defRPr sz="1800">
                <a:solidFill>
                  <a:schemeClr val="lt2"/>
                </a:solidFill>
              </a:defRPr>
            </a:lvl1pPr>
            <a:lvl2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ourier New"/>
              <a:buChar char="o"/>
              <a:defRPr sz="1800">
                <a:solidFill>
                  <a:schemeClr val="lt2"/>
                </a:solidFill>
              </a:defRPr>
            </a:lvl2pPr>
            <a:lvl3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Wingdings"/>
              <a:buChar char="§"/>
              <a:defRPr sz="1800">
                <a:solidFill>
                  <a:schemeClr val="lt2"/>
                </a:solidFill>
              </a:defRPr>
            </a:lvl3pPr>
            <a:lvl4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66666"/>
              <a:buFont typeface="Arial"/>
              <a:buChar char="•"/>
              <a:defRPr sz="1800">
                <a:solidFill>
                  <a:schemeClr val="lt2"/>
                </a:solidFill>
              </a:defRPr>
            </a:lvl4pPr>
            <a:lvl5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ourier New"/>
              <a:buChar char="o"/>
              <a:defRPr sz="1800">
                <a:solidFill>
                  <a:schemeClr val="lt2"/>
                </a:solidFill>
              </a:defRPr>
            </a:lvl5pPr>
            <a:lvl6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Wingdings"/>
              <a:buChar char="§"/>
              <a:defRPr sz="1800">
                <a:solidFill>
                  <a:schemeClr val="lt2"/>
                </a:solidFill>
              </a:defRPr>
            </a:lvl6pPr>
            <a:lvl7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66666"/>
              <a:buFont typeface="Arial"/>
              <a:buChar char="•"/>
              <a:defRPr sz="1800">
                <a:solidFill>
                  <a:schemeClr val="lt2"/>
                </a:solidFill>
              </a:defRPr>
            </a:lvl7pPr>
            <a:lvl8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ourier New"/>
              <a:buChar char="o"/>
              <a:defRPr sz="1800">
                <a:solidFill>
                  <a:schemeClr val="lt2"/>
                </a:solidFill>
              </a:defRPr>
            </a:lvl8pPr>
            <a:lvl9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Wingdings"/>
              <a:buChar char="§"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-1438"/>
            <a:ext cx="9144000" cy="15254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grpSp>
        <p:nvGrpSpPr>
          <p:cNvPr id="62" name="Shape 62"/>
          <p:cNvGrpSpPr/>
          <p:nvPr/>
        </p:nvGrpSpPr>
        <p:grpSpPr>
          <a:xfrm>
            <a:off x="0" y="-1438"/>
            <a:ext cx="649180" cy="6859503"/>
            <a:chOff x="0" y="-1438"/>
            <a:chExt cx="649180" cy="6859503"/>
          </a:xfrm>
        </p:grpSpPr>
        <p:sp>
          <p:nvSpPr>
            <p:cNvPr id="63" name="Shape 63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</p:grpSp>
      <p:grpSp>
        <p:nvGrpSpPr>
          <p:cNvPr id="65" name="Shape 65"/>
          <p:cNvGrpSpPr/>
          <p:nvPr/>
        </p:nvGrpSpPr>
        <p:grpSpPr>
          <a:xfrm flipH="1">
            <a:off x="8494493" y="0"/>
            <a:ext cx="649180" cy="6859503"/>
            <a:chOff x="0" y="-1438"/>
            <a:chExt cx="649180" cy="6859503"/>
          </a:xfrm>
        </p:grpSpPr>
        <p:sp>
          <p:nvSpPr>
            <p:cNvPr id="66" name="Shape 66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spAutoFit/>
            </a:bodyPr>
            <a:lstStyle/>
            <a:p>
              <a:endParaRPr/>
            </a:p>
          </p:txBody>
        </p:sp>
      </p:grpSp>
      <p:sp>
        <p:nvSpPr>
          <p:cNvPr id="68" name="Shape 68"/>
          <p:cNvSpPr/>
          <p:nvPr/>
        </p:nvSpPr>
        <p:spPr>
          <a:xfrm>
            <a:off x="0" y="6324600"/>
            <a:ext cx="9144000" cy="5348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28600" algn="l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228600" algn="l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228600" algn="l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228600" algn="l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228600" algn="l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indent="228600" algn="l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indent="228600" algn="l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indent="228600" algn="l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indent="228600" algn="l" rtl="0"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 i="0" u="none" strike="noStrike" cap="none" baseline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chemeClr val="lt1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indent="-285750" algn="l" rtl="0">
              <a:spcBef>
                <a:spcPts val="480"/>
              </a:spcBef>
              <a:buClr>
                <a:schemeClr val="lt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indent="-228600" algn="l" rtl="0">
              <a:spcBef>
                <a:spcPts val="480"/>
              </a:spcBef>
              <a:buClr>
                <a:schemeClr val="lt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indent="-228600" algn="l" rtl="0">
              <a:spcBef>
                <a:spcPts val="360"/>
              </a:spcBef>
              <a:buClr>
                <a:schemeClr val="lt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indent="-228600" algn="l" rtl="0">
              <a:spcBef>
                <a:spcPts val="360"/>
              </a:spcBef>
              <a:buClr>
                <a:schemeClr val="lt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5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8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9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ctrTitle"/>
          </p:nvPr>
        </p:nvSpPr>
        <p:spPr>
          <a:xfrm>
            <a:off x="606423" y="1784727"/>
            <a:ext cx="7772400" cy="1650599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Collaborative</a:t>
            </a:r>
            <a:r>
              <a:rPr lang="en" dirty="0" smtClean="0">
                <a:solidFill>
                  <a:schemeClr val="bg1"/>
                </a:solidFill>
              </a:rPr>
              <a:t> </a:t>
            </a:r>
            <a:r>
              <a:rPr lang="en" dirty="0">
                <a:solidFill>
                  <a:schemeClr val="bg1"/>
                </a:solidFill>
              </a:rPr>
              <a:t>GeoGebra </a:t>
            </a:r>
            <a:r>
              <a:rPr lang="en-US" dirty="0" smtClean="0">
                <a:solidFill>
                  <a:schemeClr val="bg1"/>
                </a:solidFill>
              </a:rPr>
              <a:t>for </a:t>
            </a:r>
            <a:r>
              <a:rPr lang="en" dirty="0" smtClean="0">
                <a:solidFill>
                  <a:schemeClr val="bg1"/>
                </a:solidFill>
              </a:rPr>
              <a:t>Virtual </a:t>
            </a:r>
            <a:r>
              <a:rPr lang="en" dirty="0">
                <a:solidFill>
                  <a:schemeClr val="bg1"/>
                </a:solidFill>
              </a:rPr>
              <a:t>Math Teams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subTitle" idx="1"/>
          </p:nvPr>
        </p:nvSpPr>
        <p:spPr>
          <a:xfrm>
            <a:off x="685800" y="3696015"/>
            <a:ext cx="7772400" cy="1666799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-US" dirty="0" smtClean="0">
                <a:solidFill>
                  <a:srgbClr val="FFFFFF"/>
                </a:solidFill>
              </a:rPr>
              <a:t>Gerry Stahl</a:t>
            </a:r>
          </a:p>
          <a:p>
            <a:pPr lvl="0" rtl="0">
              <a:buNone/>
            </a:pPr>
            <a:r>
              <a:rPr lang="en" dirty="0" smtClean="0">
                <a:solidFill>
                  <a:srgbClr val="FFFFFF"/>
                </a:solidFill>
              </a:rPr>
              <a:t>The </a:t>
            </a:r>
            <a:r>
              <a:rPr lang="en" dirty="0">
                <a:solidFill>
                  <a:srgbClr val="FFFFFF"/>
                </a:solidFill>
              </a:rPr>
              <a:t>Math Forum @ Drexel University</a:t>
            </a:r>
          </a:p>
          <a:p>
            <a:pPr lvl="0" rtl="0">
              <a:buNone/>
            </a:pPr>
            <a:r>
              <a:rPr lang="en" dirty="0">
                <a:solidFill>
                  <a:srgbClr val="FFFFFF"/>
                </a:solidFill>
              </a:rPr>
              <a:t>www.mathforum.org</a:t>
            </a:r>
          </a:p>
          <a:p>
            <a:pPr>
              <a:buNone/>
            </a:pPr>
            <a:r>
              <a:rPr lang="en" dirty="0">
                <a:solidFill>
                  <a:srgbClr val="FFFFFF"/>
                </a:solidFill>
              </a:rPr>
              <a:t>vmt.mathforum.org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VMT </a:t>
            </a:r>
            <a:r>
              <a:rPr lang="en" dirty="0" smtClean="0"/>
              <a:t>History </a:t>
            </a:r>
            <a:r>
              <a:rPr lang="en" dirty="0"/>
              <a:t>Tracker In </a:t>
            </a:r>
            <a:r>
              <a:rPr lang="en" dirty="0" smtClean="0"/>
              <a:t>Action</a:t>
            </a:r>
            <a:r>
              <a:rPr lang="en-US" dirty="0" smtClean="0"/>
              <a:t> (Video)</a:t>
            </a:r>
            <a:endParaRPr lang="en" dirty="0"/>
          </a:p>
        </p:txBody>
      </p:sp>
      <p:pic>
        <p:nvPicPr>
          <p:cNvPr id="2" name="histor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64" y="1456897"/>
            <a:ext cx="8917569" cy="44578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6100" y="6096000"/>
            <a:ext cx="1079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minute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Supports for Teacher</a:t>
            </a:r>
            <a:r>
              <a:rPr lang="en-US" baseline="0" dirty="0" smtClean="0"/>
              <a:t> Assessment</a:t>
            </a:r>
            <a:endParaRPr lang="en" dirty="0"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2434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Teachers can enter any chat room – when students are there or any time later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Teachers can scroll back in the chat and the GeoGebra construction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Teachers can view the room Dashboard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Teachers can download chat logs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Teachers can view rooms in the </a:t>
            </a:r>
            <a:r>
              <a:rPr lang="en-US" dirty="0" err="1" smtClean="0"/>
              <a:t>replayer</a:t>
            </a:r>
            <a:endParaRPr lang="en-US" dirty="0" smtClean="0"/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Other visualizations and analytics are currently under development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59152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738633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Teacher Dashboard</a:t>
            </a:r>
            <a:endParaRPr lang="en" dirty="0"/>
          </a:p>
        </p:txBody>
      </p:sp>
      <p:pic>
        <p:nvPicPr>
          <p:cNvPr id="3" name="Picture 2" descr="dashboar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738633"/>
            <a:ext cx="8915400" cy="593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2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46037"/>
            <a:ext cx="8229600" cy="738633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Chat </a:t>
            </a:r>
            <a:r>
              <a:rPr lang="en-US" baseline="0" dirty="0" smtClean="0"/>
              <a:t>Logs</a:t>
            </a:r>
            <a:endParaRPr lang="en" dirty="0"/>
          </a:p>
        </p:txBody>
      </p:sp>
      <p:pic>
        <p:nvPicPr>
          <p:cNvPr id="3" name="Picture 2" descr="l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695769"/>
            <a:ext cx="8864601" cy="60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5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Supports for Researcher Analysis</a:t>
            </a:r>
            <a:endParaRPr lang="en" dirty="0"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031843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Researchers can access all chat rooms, spreadsheet logs and </a:t>
            </a:r>
            <a:r>
              <a:rPr lang="en-US" dirty="0" err="1" smtClean="0"/>
              <a:t>replayer</a:t>
            </a:r>
            <a:r>
              <a:rPr lang="en-US" dirty="0" smtClean="0"/>
              <a:t> files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They can download data from selected courses, teams, sessions, etc.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The complete, detailed interaction is logged: chat postings, GeoGebra actions, VMT actions, etc.– for comprehensive analysis of group cognition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59152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57200" y="-296863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" dirty="0"/>
              <a:t>The VMT Session </a:t>
            </a:r>
            <a:r>
              <a:rPr lang="en" dirty="0" smtClean="0"/>
              <a:t>Replayer</a:t>
            </a:r>
            <a:r>
              <a:rPr lang="en-US" dirty="0" smtClean="0"/>
              <a:t> (video)</a:t>
            </a:r>
            <a:endParaRPr lang="en" dirty="0"/>
          </a:p>
        </p:txBody>
      </p:sp>
      <p:pic>
        <p:nvPicPr>
          <p:cNvPr id="2" name="replayerDem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868" y="846137"/>
            <a:ext cx="8820263" cy="5467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54500" y="6403777"/>
            <a:ext cx="1079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minute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Curriculum and Chat Rooms</a:t>
            </a:r>
            <a:endParaRPr lang="en" dirty="0"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108239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Anyone can offer chat rooms, topics and GeoGebra tabs that they design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Anyone can make new rooms and invite people to them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59152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57200" y="107504"/>
            <a:ext cx="8229600" cy="738633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" dirty="0"/>
              <a:t>The VMT </a:t>
            </a:r>
            <a:r>
              <a:rPr lang="en-US" dirty="0" smtClean="0"/>
              <a:t>Lobby of Rooms (Video)</a:t>
            </a:r>
            <a:endParaRPr lang="en" dirty="0"/>
          </a:p>
        </p:txBody>
      </p:sp>
      <p:pic>
        <p:nvPicPr>
          <p:cNvPr id="2" name="lobb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748764"/>
            <a:ext cx="8193758" cy="58508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24300" y="6550223"/>
            <a:ext cx="1079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minute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2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57200" y="-190312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Collaborative Dynamic</a:t>
            </a:r>
            <a:r>
              <a:rPr lang="en-US" baseline="0" dirty="0" smtClean="0"/>
              <a:t> Geometry Curriculum</a:t>
            </a:r>
            <a:endParaRPr lang="en" dirty="0"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457200" y="1067210"/>
            <a:ext cx="8229600" cy="4431952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419100"/>
            <a:r>
              <a:rPr lang="en-US" dirty="0"/>
              <a:t>The VMT curriculum currently consists of:</a:t>
            </a:r>
          </a:p>
          <a:p>
            <a:pPr marL="857250" lvl="1" indent="-419100">
              <a:buSzPct val="166666"/>
              <a:buFont typeface="Arial"/>
              <a:buChar char="•"/>
            </a:pPr>
            <a:r>
              <a:rPr lang="en-US" dirty="0"/>
              <a:t>18 topics in dynamic geometry</a:t>
            </a:r>
          </a:p>
          <a:p>
            <a:pPr marL="857250" lvl="1" indent="-419100">
              <a:buSzPct val="166666"/>
              <a:buFont typeface="Arial"/>
              <a:buChar char="•"/>
            </a:pPr>
            <a:r>
              <a:rPr lang="en-US" dirty="0"/>
              <a:t>82 GeoGebra tabs (.ggb constructions)</a:t>
            </a:r>
          </a:p>
          <a:p>
            <a:pPr marL="457200" indent="-419100"/>
            <a:r>
              <a:rPr lang="en-US" dirty="0"/>
              <a:t>The teacher professional development course consists of the 18 topics (18 rooms)</a:t>
            </a:r>
          </a:p>
          <a:p>
            <a:pPr marL="457200" indent="-419100"/>
            <a:r>
              <a:rPr lang="en-US" dirty="0"/>
              <a:t>Teachers will then select 10 topics for students teams to work on (plus 1 intro and 1 wrap-up topic for students to work on individually</a:t>
            </a:r>
            <a:endParaRPr lang="e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57200" y="190688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Collaborative Dynamic</a:t>
            </a:r>
            <a:r>
              <a:rPr lang="en-US" baseline="0" dirty="0" smtClean="0"/>
              <a:t> Geometry Philosophy</a:t>
            </a:r>
            <a:endParaRPr lang="en" dirty="0"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457200" y="1333688"/>
            <a:ext cx="8229600" cy="5401447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857250" lvl="1" indent="-419100">
              <a:buSzPct val="166666"/>
              <a:buFont typeface="Arial"/>
              <a:buChar char="•"/>
            </a:pPr>
            <a:r>
              <a:rPr lang="en-US" dirty="0" smtClean="0"/>
              <a:t>Dynamic dragging is an important way to discover the dependencies designed into a dynamic-geometry figure</a:t>
            </a:r>
          </a:p>
          <a:p>
            <a:pPr marL="857250" lvl="1" indent="-419100">
              <a:buSzPct val="166666"/>
              <a:buFont typeface="Arial"/>
              <a:buChar char="•"/>
            </a:pPr>
            <a:r>
              <a:rPr lang="en-US" dirty="0" smtClean="0"/>
              <a:t>Dynamic construction is an important skill for designing dynamic-geometry figures</a:t>
            </a:r>
          </a:p>
          <a:p>
            <a:pPr marL="857250" lvl="1" indent="-419100">
              <a:buSzPct val="166666"/>
              <a:buFont typeface="Arial"/>
              <a:buChar char="•"/>
            </a:pPr>
            <a:r>
              <a:rPr lang="en-US" dirty="0" smtClean="0"/>
              <a:t>Dynamic dependencies are important to understand in order to explain the behavior of dynamic-geometry figures</a:t>
            </a:r>
            <a:endParaRPr lang="en-US" dirty="0"/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Students should develop skills in	</a:t>
            </a:r>
          </a:p>
          <a:p>
            <a:pPr marL="857250" lvl="1" indent="-419100">
              <a:buSzPct val="166666"/>
              <a:buFont typeface="Arial"/>
              <a:buChar char="•"/>
            </a:pPr>
            <a:r>
              <a:rPr lang="en-US" dirty="0" smtClean="0"/>
              <a:t>Dragging, constructing, custom tools, discussing dependencies, explaining proofs</a:t>
            </a:r>
          </a:p>
          <a:p>
            <a:pPr marL="857250" lvl="1" indent="-419100">
              <a:buSzPct val="166666"/>
              <a:buFont typeface="Arial"/>
              <a:buChar char="•"/>
            </a:pPr>
            <a:r>
              <a:rPr lang="en-US" dirty="0" smtClean="0"/>
              <a:t>These skills are more important than memorizing vocabulary or facts about geometry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128984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" dirty="0"/>
              <a:t>Virtual Math Teams (VMT</a:t>
            </a:r>
            <a:r>
              <a:rPr lang="en" dirty="0" smtClean="0"/>
              <a:t>)</a:t>
            </a:r>
            <a:r>
              <a:rPr lang="en-US" dirty="0" smtClean="0"/>
              <a:t> Project</a:t>
            </a:r>
            <a:endParaRPr lang="en" dirty="0"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57200" y="1231900"/>
            <a:ext cx="8229600" cy="5493781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" dirty="0"/>
              <a:t>VMT is </a:t>
            </a:r>
            <a:r>
              <a:rPr lang="en-US" dirty="0" smtClean="0"/>
              <a:t>a research project funded by NSF from 2003-2016</a:t>
            </a:r>
            <a:r>
              <a:rPr lang="en" dirty="0" smtClean="0"/>
              <a:t>.</a:t>
            </a:r>
            <a:endParaRPr lang="en" dirty="0"/>
          </a:p>
          <a:p>
            <a:r>
              <a:rPr lang="en-US" dirty="0" smtClean="0"/>
              <a:t>The general goal has been to support online collaborative learning of mathematics</a:t>
            </a:r>
            <a:endParaRPr lang="en" dirty="0"/>
          </a:p>
          <a:p>
            <a:pPr marL="457200" lvl="0" indent="-41910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" dirty="0"/>
              <a:t>VMT </a:t>
            </a:r>
            <a:r>
              <a:rPr lang="en-US" dirty="0" smtClean="0"/>
              <a:t>software </a:t>
            </a:r>
            <a:r>
              <a:rPr lang="en" dirty="0" smtClean="0"/>
              <a:t>combine</a:t>
            </a:r>
            <a:r>
              <a:rPr lang="en-US" dirty="0" smtClean="0"/>
              <a:t>s</a:t>
            </a:r>
            <a:r>
              <a:rPr lang="en" dirty="0" smtClean="0"/>
              <a:t> </a:t>
            </a:r>
            <a:r>
              <a:rPr lang="en-US" dirty="0" smtClean="0"/>
              <a:t>support for </a:t>
            </a:r>
            <a:r>
              <a:rPr lang="en" dirty="0" smtClean="0"/>
              <a:t>dynamic </a:t>
            </a:r>
            <a:r>
              <a:rPr lang="en" dirty="0"/>
              <a:t>geometry with </a:t>
            </a:r>
            <a:r>
              <a:rPr lang="en-US" dirty="0" smtClean="0"/>
              <a:t>media for</a:t>
            </a:r>
            <a:r>
              <a:rPr lang="en" dirty="0" smtClean="0"/>
              <a:t> </a:t>
            </a:r>
            <a:r>
              <a:rPr lang="en" dirty="0"/>
              <a:t>collaborative learning</a:t>
            </a:r>
            <a:r>
              <a:rPr lang="en" dirty="0" smtClean="0"/>
              <a:t>.</a:t>
            </a:r>
            <a:endParaRPr lang="en-US" dirty="0" smtClean="0"/>
          </a:p>
          <a:p>
            <a:pPr marL="457200" lvl="0" indent="-41910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The current goal is to refine a curriculum for group learning of the core concepts of dynamic geometry: dragging, constructing and designing dependencies</a:t>
            </a:r>
            <a:endParaRPr lang="e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Collaborative Dynamic</a:t>
            </a:r>
            <a:r>
              <a:rPr lang="en-US" baseline="0" dirty="0" smtClean="0"/>
              <a:t> Geometry Topics</a:t>
            </a:r>
            <a:endParaRPr lang="en" dirty="0"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457200" y="1346610"/>
            <a:ext cx="8229600" cy="5493781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indent="-419100"/>
            <a:r>
              <a:rPr lang="en-US" dirty="0" smtClean="0"/>
              <a:t>Philosophy in: “</a:t>
            </a:r>
            <a:r>
              <a:rPr lang="en-US" b="1" i="1" dirty="0" smtClean="0"/>
              <a:t>Translating Euclid”</a:t>
            </a:r>
          </a:p>
          <a:p>
            <a:pPr marL="457200" indent="-419100"/>
            <a:endParaRPr lang="en-US" b="1" i="1" dirty="0" smtClean="0"/>
          </a:p>
          <a:p>
            <a:pPr marL="457200" indent="-419100"/>
            <a:r>
              <a:rPr lang="en-US" dirty="0" smtClean="0"/>
              <a:t>Topics: Dragging and the drag test; visualizing Thales and Pythagoras’ theorems; constructing equilateral, right and isosceles triangles; centers of triangles; transformations; angles; congruence and similarity; quadrilaterals; problem solving; proving with dependencies; special explorations </a:t>
            </a:r>
          </a:p>
          <a:p>
            <a:pPr marL="38100" indent="0"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128984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57200" y="177988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Collaborative Dynamic</a:t>
            </a:r>
            <a:r>
              <a:rPr lang="en-US" baseline="0" dirty="0" smtClean="0"/>
              <a:t> Geometry Professional Development</a:t>
            </a:r>
            <a:endParaRPr lang="en" dirty="0"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457200" y="1765710"/>
            <a:ext cx="8229600" cy="2262127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Course for math teachers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Sept 2 – December 15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Requires 2 hours per week online with team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Work on 18 GeoGebra topics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50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57200" y="381188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Collaborative Dynamic</a:t>
            </a:r>
            <a:r>
              <a:rPr lang="en-US" baseline="0" dirty="0" smtClean="0"/>
              <a:t> Geometry Professional Development</a:t>
            </a:r>
            <a:endParaRPr lang="en" dirty="0"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457200" y="1727610"/>
            <a:ext cx="8229600" cy="5032117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419100"/>
            <a:r>
              <a:rPr lang="en-US" dirty="0" smtClean="0"/>
              <a:t>Reflect </a:t>
            </a:r>
            <a:r>
              <a:rPr lang="en-US" dirty="0"/>
              <a:t>on issues of mathematics learning and teaching: </a:t>
            </a:r>
            <a:r>
              <a:rPr lang="en-US" dirty="0" smtClean="0"/>
              <a:t>discourse </a:t>
            </a:r>
            <a:r>
              <a:rPr lang="en-US" dirty="0"/>
              <a:t>and collaboration with </a:t>
            </a:r>
            <a:r>
              <a:rPr lang="en-US" dirty="0" smtClean="0"/>
              <a:t>&amp; without </a:t>
            </a:r>
            <a:r>
              <a:rPr lang="en-US" dirty="0"/>
              <a:t>teacher guidance, task design, justification and proof, and effective use of technology.</a:t>
            </a:r>
            <a:endParaRPr lang="en-US" dirty="0" smtClean="0"/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Grad credit through Rutgers University or CEUs through the Math Forum at Drexel U.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Stipends of $500 or partial tuition reimbursement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7788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57200" y="381188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Collaborative Dynamic</a:t>
            </a:r>
            <a:r>
              <a:rPr lang="en-US" baseline="0" dirty="0" smtClean="0"/>
              <a:t> Geometry </a:t>
            </a:r>
            <a:r>
              <a:rPr lang="en-US" baseline="0" dirty="0" err="1" smtClean="0"/>
              <a:t>SpringFest</a:t>
            </a:r>
            <a:r>
              <a:rPr lang="en-US" baseline="0" dirty="0" smtClean="0"/>
              <a:t> for Students</a:t>
            </a:r>
            <a:endParaRPr lang="en" dirty="0"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596900" y="1830610"/>
            <a:ext cx="8229600" cy="3185457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Work in small teams of peers, organized by teacher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Work on 10 sessions on GeoGebra topics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Most collaborative teams win prizes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Teachers earn stipend of $1,000 or tuition reimbursement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50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457200" y="74167"/>
            <a:ext cx="4051300" cy="738633"/>
          </a:xfrm>
          <a:prstGeom prst="rect">
            <a:avLst/>
          </a:prstGeom>
        </p:spPr>
        <p:txBody>
          <a:bodyPr wrap="square"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" dirty="0"/>
              <a:t>For More Info</a:t>
            </a:r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127248" y="1028700"/>
            <a:ext cx="9016751" cy="4678174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sz="3600" dirty="0" err="1" smtClean="0"/>
              <a:t>padlet.com</a:t>
            </a:r>
            <a:r>
              <a:rPr lang="en-US" sz="3600" dirty="0"/>
              <a:t>/wall/GGB2013-</a:t>
            </a:r>
            <a:r>
              <a:rPr lang="en-US" sz="3600" dirty="0" smtClean="0"/>
              <a:t>Session133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endParaRPr lang="en-US" dirty="0"/>
          </a:p>
          <a:p>
            <a:pPr marL="38100" indent="0">
              <a:buNone/>
            </a:pPr>
            <a:r>
              <a:rPr lang="en" sz="2400" dirty="0" smtClean="0"/>
              <a:t>Tony Mantoan</a:t>
            </a:r>
            <a:r>
              <a:rPr lang="en-US" sz="2400" dirty="0" smtClean="0"/>
              <a:t>,</a:t>
            </a:r>
            <a:r>
              <a:rPr lang="en" sz="2400" dirty="0" smtClean="0"/>
              <a:t> </a:t>
            </a:r>
            <a:r>
              <a:rPr lang="en-US" sz="2400" dirty="0" smtClean="0"/>
              <a:t>VMT developer</a:t>
            </a:r>
            <a:endParaRPr lang="en-US" sz="2400" dirty="0" smtClean="0"/>
          </a:p>
          <a:p>
            <a:pPr marL="38100" indent="0">
              <a:buNone/>
            </a:pPr>
            <a:r>
              <a:rPr lang="en-US" sz="2400" dirty="0" smtClean="0"/>
              <a:t>Steve Weimar, </a:t>
            </a:r>
            <a:r>
              <a:rPr lang="en-US" sz="2400" dirty="0" smtClean="0"/>
              <a:t>dir</a:t>
            </a:r>
            <a:r>
              <a:rPr lang="en-US" sz="2400" dirty="0" smtClean="0"/>
              <a:t>. </a:t>
            </a:r>
            <a:r>
              <a:rPr lang="en-US" sz="2400" dirty="0" smtClean="0"/>
              <a:t>MathForum</a:t>
            </a:r>
            <a:endParaRPr lang="en-US" sz="2400" dirty="0" smtClean="0"/>
          </a:p>
          <a:p>
            <a:pPr marL="38100" indent="0">
              <a:buNone/>
            </a:pPr>
            <a:r>
              <a:rPr lang="en-US" sz="2400" dirty="0" smtClean="0"/>
              <a:t>Gerry Stahl, </a:t>
            </a:r>
            <a:r>
              <a:rPr lang="en-US" sz="2400" dirty="0" smtClean="0"/>
              <a:t>PI, VMT </a:t>
            </a:r>
            <a:r>
              <a:rPr lang="en-US" sz="2400" dirty="0" smtClean="0"/>
              <a:t>research </a:t>
            </a:r>
            <a:endParaRPr lang="en-US" sz="2400" dirty="0"/>
          </a:p>
          <a:p>
            <a:pPr marL="38100" indent="0">
              <a:buNone/>
            </a:pPr>
            <a:endParaRPr lang="en-US" sz="2400" dirty="0" smtClean="0"/>
          </a:p>
          <a:p>
            <a:pPr marL="38100" indent="0">
              <a:buNone/>
            </a:pPr>
            <a:r>
              <a:rPr lang="en" dirty="0" smtClean="0"/>
              <a:t>tony@mathforum.org</a:t>
            </a:r>
            <a:endParaRPr lang="en-US" dirty="0"/>
          </a:p>
          <a:p>
            <a:pPr lvl="0">
              <a:buNone/>
            </a:pPr>
            <a:r>
              <a:rPr lang="en-US" dirty="0" err="1" smtClean="0"/>
              <a:t>steve</a:t>
            </a:r>
            <a:r>
              <a:rPr lang="en" dirty="0" smtClean="0"/>
              <a:t>@mathforum.org</a:t>
            </a:r>
            <a:endParaRPr lang="en" dirty="0"/>
          </a:p>
          <a:p>
            <a:pPr lvl="0">
              <a:buNone/>
            </a:pPr>
            <a:r>
              <a:rPr lang="en-US" dirty="0" err="1" smtClean="0"/>
              <a:t>gerry</a:t>
            </a:r>
            <a:r>
              <a:rPr lang="en" dirty="0" smtClean="0"/>
              <a:t>@mathforum.org</a:t>
            </a:r>
            <a:endParaRPr lang="en-US" dirty="0"/>
          </a:p>
        </p:txBody>
      </p:sp>
      <p:pic>
        <p:nvPicPr>
          <p:cNvPr id="2" name="Picture 1" descr="padle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56" y="1689100"/>
            <a:ext cx="4680243" cy="516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368300" y="393700"/>
            <a:ext cx="8636000" cy="5955446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" dirty="0" smtClean="0">
                <a:solidFill>
                  <a:srgbClr val="CCFFCC"/>
                </a:solidFill>
              </a:rPr>
              <a:t>VMT </a:t>
            </a:r>
            <a:r>
              <a:rPr lang="en" dirty="0">
                <a:solidFill>
                  <a:srgbClr val="CCFFCC"/>
                </a:solidFill>
              </a:rPr>
              <a:t>server is available for all to use </a:t>
            </a:r>
            <a:r>
              <a:rPr lang="en" dirty="0"/>
              <a:t>– </a:t>
            </a:r>
            <a:r>
              <a:rPr lang="en-US" dirty="0" smtClean="0">
                <a:solidFill>
                  <a:srgbClr val="FFFFFF"/>
                </a:solidFill>
              </a:rPr>
              <a:t>http://</a:t>
            </a:r>
            <a:r>
              <a:rPr lang="en" dirty="0" smtClean="0">
                <a:solidFill>
                  <a:srgbClr val="FFFFFF"/>
                </a:solidFill>
              </a:rPr>
              <a:t>vmt.mathforum.org</a:t>
            </a:r>
            <a:endParaRPr lang="en" dirty="0">
              <a:solidFill>
                <a:srgbClr val="FFFFFF"/>
              </a:solidFill>
            </a:endParaRPr>
          </a:p>
          <a:p>
            <a:endParaRPr lang="en" dirty="0"/>
          </a:p>
          <a:p>
            <a:pPr marL="457200" lvl="0" indent="-419100"/>
            <a:r>
              <a:rPr lang="en-US" dirty="0" smtClean="0">
                <a:solidFill>
                  <a:srgbClr val="CCFFCC"/>
                </a:solidFill>
              </a:rPr>
              <a:t>Info on </a:t>
            </a:r>
            <a:r>
              <a:rPr lang="en-US" dirty="0">
                <a:solidFill>
                  <a:srgbClr val="CCFFCC"/>
                </a:solidFill>
              </a:rPr>
              <a:t>courses: </a:t>
            </a:r>
          </a:p>
          <a:p>
            <a:pPr marL="457200" indent="-419100"/>
            <a:r>
              <a:rPr lang="en-US" dirty="0" err="1"/>
              <a:t>vmt.mathforum.org</a:t>
            </a:r>
            <a:r>
              <a:rPr lang="en-US" dirty="0"/>
              <a:t>/</a:t>
            </a:r>
            <a:r>
              <a:rPr lang="en-US" dirty="0" err="1"/>
              <a:t>vmt</a:t>
            </a:r>
            <a:r>
              <a:rPr lang="en-US" dirty="0" smtClean="0"/>
              <a:t>/</a:t>
            </a:r>
            <a:r>
              <a:rPr lang="en-US" dirty="0" err="1" smtClean="0"/>
              <a:t>announcement.htm</a:t>
            </a:r>
            <a:endParaRPr lang="en-US" dirty="0" smtClean="0"/>
          </a:p>
          <a:p>
            <a:pPr marL="457200" indent="-419100"/>
            <a:r>
              <a:rPr lang="en-US" dirty="0" err="1" smtClean="0"/>
              <a:t>vmt.mathforum.org</a:t>
            </a:r>
            <a:r>
              <a:rPr lang="en-US" dirty="0"/>
              <a:t>/</a:t>
            </a:r>
            <a:r>
              <a:rPr lang="en-US" dirty="0" err="1"/>
              <a:t>vmt</a:t>
            </a:r>
            <a:r>
              <a:rPr lang="en-US" dirty="0"/>
              <a:t>/</a:t>
            </a:r>
            <a:r>
              <a:rPr lang="en-US" dirty="0" err="1"/>
              <a:t>course.htm</a:t>
            </a:r>
            <a:endParaRPr lang="en" dirty="0"/>
          </a:p>
          <a:p>
            <a:pPr marL="457200" indent="-419100"/>
            <a:r>
              <a:rPr lang="en-US" dirty="0" err="1"/>
              <a:t>vmt.mathforum.org</a:t>
            </a:r>
            <a:r>
              <a:rPr lang="en-US" dirty="0"/>
              <a:t>/</a:t>
            </a:r>
            <a:r>
              <a:rPr lang="en-US" dirty="0" err="1"/>
              <a:t>vmt</a:t>
            </a:r>
            <a:r>
              <a:rPr lang="en-US" dirty="0" smtClean="0"/>
              <a:t>/</a:t>
            </a:r>
            <a:r>
              <a:rPr lang="en-US" dirty="0" err="1" smtClean="0"/>
              <a:t>stipend.htm</a:t>
            </a:r>
            <a:endParaRPr lang="en" dirty="0"/>
          </a:p>
          <a:p>
            <a:pPr marL="457200" lvl="0" indent="-419100"/>
            <a:endParaRPr lang="en-US" dirty="0" smtClean="0"/>
          </a:p>
          <a:p>
            <a:pPr marL="457200" lvl="0" indent="-419100"/>
            <a:r>
              <a:rPr lang="en-US" dirty="0" smtClean="0">
                <a:solidFill>
                  <a:srgbClr val="CCFFCC"/>
                </a:solidFill>
              </a:rPr>
              <a:t>Info </a:t>
            </a:r>
            <a:r>
              <a:rPr lang="en-US" dirty="0" smtClean="0">
                <a:solidFill>
                  <a:srgbClr val="CCFFCC"/>
                </a:solidFill>
              </a:rPr>
              <a:t>on </a:t>
            </a:r>
            <a:r>
              <a:rPr lang="en-US" dirty="0" smtClean="0">
                <a:solidFill>
                  <a:srgbClr val="CCFFCC"/>
                </a:solidFill>
              </a:rPr>
              <a:t>“</a:t>
            </a:r>
            <a:r>
              <a:rPr lang="en-US" i="1" dirty="0" smtClean="0">
                <a:solidFill>
                  <a:srgbClr val="CCFFCC"/>
                </a:solidFill>
              </a:rPr>
              <a:t>Translating Euclid” </a:t>
            </a:r>
            <a:r>
              <a:rPr lang="en-US" dirty="0" smtClean="0">
                <a:solidFill>
                  <a:srgbClr val="CCFFCC"/>
                </a:solidFill>
              </a:rPr>
              <a:t>book </a:t>
            </a:r>
            <a:r>
              <a:rPr lang="en-US" dirty="0" smtClean="0">
                <a:solidFill>
                  <a:srgbClr val="CCFFCC"/>
                </a:solidFill>
              </a:rPr>
              <a:t>and topics:</a:t>
            </a:r>
          </a:p>
          <a:p>
            <a:pPr marL="457200" indent="-419100"/>
            <a:r>
              <a:rPr lang="en-US" dirty="0" smtClean="0"/>
              <a:t>www.GerryStahl.net/elibrary/euclid</a:t>
            </a:r>
          </a:p>
          <a:p>
            <a:pPr marL="457200" indent="-419100"/>
            <a:r>
              <a:rPr lang="en-US" dirty="0" err="1" smtClean="0"/>
              <a:t>www.GerryStahl.net</a:t>
            </a:r>
            <a:r>
              <a:rPr lang="en-US" dirty="0" smtClean="0"/>
              <a:t>/elibrary/topics</a:t>
            </a:r>
            <a:endParaRPr lang="e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" dirty="0" smtClean="0"/>
              <a:t>VMT</a:t>
            </a:r>
            <a:r>
              <a:rPr lang="en-US" baseline="0" dirty="0" smtClean="0"/>
              <a:t> Collaboration Environment</a:t>
            </a:r>
            <a:endParaRPr lang="en" dirty="0"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154953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The </a:t>
            </a:r>
            <a:r>
              <a:rPr lang="en" dirty="0" smtClean="0"/>
              <a:t>VMT online </a:t>
            </a:r>
            <a:r>
              <a:rPr lang="en" dirty="0"/>
              <a:t>environment </a:t>
            </a:r>
            <a:r>
              <a:rPr lang="en-US" dirty="0" smtClean="0"/>
              <a:t>includes components </a:t>
            </a:r>
            <a:r>
              <a:rPr lang="en" dirty="0" smtClean="0"/>
              <a:t>for </a:t>
            </a:r>
            <a:r>
              <a:rPr lang="en" dirty="0"/>
              <a:t>students to work on and discuss math problems synchronously</a:t>
            </a:r>
            <a:r>
              <a:rPr lang="en" dirty="0" smtClean="0"/>
              <a:t>.</a:t>
            </a:r>
            <a:endParaRPr lang="en-US" dirty="0" smtClean="0"/>
          </a:p>
          <a:p>
            <a:pPr marL="857250" lvl="1" indent="-419100">
              <a:buSzPct val="166666"/>
              <a:buFont typeface="Arial"/>
              <a:buChar char="•"/>
            </a:pPr>
            <a:r>
              <a:rPr lang="en-US" dirty="0" smtClean="0"/>
              <a:t>The VMT Lobby to find chat rooms on topics</a:t>
            </a:r>
          </a:p>
          <a:p>
            <a:pPr marL="857250" lvl="1" indent="-419100">
              <a:buSzPct val="166666"/>
              <a:buFont typeface="Arial"/>
              <a:buChar char="•"/>
            </a:pPr>
            <a:r>
              <a:rPr lang="en-US" dirty="0" smtClean="0"/>
              <a:t>GeoGebra tabs in chat rooms to do construction</a:t>
            </a:r>
          </a:p>
          <a:p>
            <a:pPr marL="857250" lvl="1" indent="-419100">
              <a:buSzPct val="166666"/>
              <a:buFont typeface="Arial"/>
              <a:buChar char="•"/>
            </a:pPr>
            <a:r>
              <a:rPr lang="en-US" dirty="0" smtClean="0"/>
              <a:t>Other tabs: whiteboard, help, web browser</a:t>
            </a:r>
          </a:p>
          <a:p>
            <a:pPr marL="857250" lvl="1" indent="-419100">
              <a:buSzPct val="166666"/>
              <a:buFont typeface="Arial"/>
              <a:buChar char="•"/>
            </a:pPr>
            <a:r>
              <a:rPr lang="en-US" dirty="0" smtClean="0"/>
              <a:t>The VMT wiki to share findings with other groups</a:t>
            </a:r>
          </a:p>
          <a:p>
            <a:pPr marL="857250" lvl="1" indent="-419100">
              <a:buSzPct val="166666"/>
              <a:buFont typeface="Arial"/>
              <a:buChar char="•"/>
            </a:pPr>
            <a:r>
              <a:rPr lang="en-US" dirty="0" smtClean="0"/>
              <a:t>The VMT </a:t>
            </a:r>
            <a:r>
              <a:rPr lang="en-US" dirty="0" err="1" smtClean="0"/>
              <a:t>replayer</a:t>
            </a:r>
            <a:r>
              <a:rPr lang="en-US" dirty="0" smtClean="0"/>
              <a:t> to review chat sessions</a:t>
            </a:r>
          </a:p>
          <a:p>
            <a:pPr marL="857250" lvl="1" indent="-419100">
              <a:buSzPct val="166666"/>
              <a:buFont typeface="Arial"/>
              <a:buChar char="•"/>
            </a:pPr>
            <a:r>
              <a:rPr lang="en-US" dirty="0" smtClean="0"/>
              <a:t>Logs of chat sessions and other visualizations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4876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Multi-User</a:t>
            </a:r>
            <a:r>
              <a:rPr lang="en-US" baseline="0" dirty="0" smtClean="0"/>
              <a:t> </a:t>
            </a:r>
            <a:r>
              <a:rPr lang="en" dirty="0" smtClean="0"/>
              <a:t>GeoGebra</a:t>
            </a:r>
            <a:endParaRPr lang="en" dirty="0"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078283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/>
              <a:t>R</a:t>
            </a:r>
            <a:r>
              <a:rPr lang="en" dirty="0" smtClean="0"/>
              <a:t>emote </a:t>
            </a:r>
            <a:r>
              <a:rPr lang="en" dirty="0"/>
              <a:t>students </a:t>
            </a:r>
            <a:r>
              <a:rPr lang="en-US" dirty="0" smtClean="0"/>
              <a:t>can </a:t>
            </a:r>
            <a:r>
              <a:rPr lang="en" dirty="0" smtClean="0"/>
              <a:t>synchronously </a:t>
            </a:r>
            <a:r>
              <a:rPr lang="en" dirty="0"/>
              <a:t>work on a </a:t>
            </a:r>
            <a:r>
              <a:rPr lang="en-US" dirty="0" smtClean="0"/>
              <a:t>shared </a:t>
            </a:r>
            <a:r>
              <a:rPr lang="en" dirty="0" smtClean="0"/>
              <a:t>construction </a:t>
            </a:r>
            <a:r>
              <a:rPr lang="en" dirty="0"/>
              <a:t>together.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" dirty="0"/>
              <a:t>Users can take turns manipulating the construction.</a:t>
            </a:r>
          </a:p>
          <a:p>
            <a:pPr marL="914400" lvl="1" indent="-381000" rtl="0"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 dirty="0"/>
              <a:t>Adding, deleting, modifying and moving objects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" dirty="0"/>
              <a:t>The construction will stay in sync on each user's screen.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" dirty="0"/>
              <a:t>Users can chat about the problem as they work.</a:t>
            </a:r>
          </a:p>
          <a:p>
            <a:endParaRPr lang="e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57200" y="36492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Two Students Construct a Perpendicular Bisector (video)</a:t>
            </a:r>
            <a:endParaRPr lang="en" dirty="0"/>
          </a:p>
        </p:txBody>
      </p:sp>
      <p:pic>
        <p:nvPicPr>
          <p:cNvPr id="2" name="perpendicularDem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780" y="1282567"/>
            <a:ext cx="8914089" cy="43582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6100" y="6096000"/>
            <a:ext cx="1079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 minutes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-207963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Multiple GeoGebra Tabs</a:t>
            </a:r>
            <a:endParaRPr lang="en" dirty="0"/>
          </a:p>
        </p:txBody>
      </p:sp>
      <p:pic>
        <p:nvPicPr>
          <p:cNvPr id="3" name="Picture 2" descr="mult tab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935038"/>
            <a:ext cx="8851900" cy="540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6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Support for Collaboration</a:t>
            </a:r>
            <a:endParaRPr lang="en" dirty="0"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70452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" dirty="0"/>
              <a:t>VMT is </a:t>
            </a:r>
            <a:r>
              <a:rPr lang="en" dirty="0" smtClean="0"/>
              <a:t>an </a:t>
            </a:r>
            <a:r>
              <a:rPr lang="en" dirty="0"/>
              <a:t>online environment for students to work on and discuss math problems </a:t>
            </a:r>
            <a:r>
              <a:rPr lang="en" dirty="0" smtClean="0"/>
              <a:t>synchronously</a:t>
            </a:r>
            <a:endParaRPr lang="en-US" dirty="0"/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Main communication is through text chat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Can point from a chat posting to other postings and to GeoGebra objects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Students take turns controlling the construction and watching each other’s GeoGebra actions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3945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0" y="183704"/>
            <a:ext cx="6581034" cy="738633"/>
          </a:xfrm>
          <a:prstGeom prst="rect">
            <a:avLst/>
          </a:prstGeom>
        </p:spPr>
        <p:txBody>
          <a:bodyPr wrap="square"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VMT Lobby with Topics</a:t>
            </a:r>
            <a:endParaRPr lang="en" dirty="0"/>
          </a:p>
        </p:txBody>
      </p:sp>
      <p:pic>
        <p:nvPicPr>
          <p:cNvPr id="2" name="Picture 1" descr="lobb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22337"/>
            <a:ext cx="4957918" cy="5727700"/>
          </a:xfrm>
          <a:prstGeom prst="rect">
            <a:avLst/>
          </a:prstGeom>
        </p:spPr>
      </p:pic>
      <p:pic>
        <p:nvPicPr>
          <p:cNvPr id="4" name="Picture 3" descr="topic list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934" y="0"/>
            <a:ext cx="2331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5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algn="ctr">
              <a:buNone/>
            </a:pPr>
            <a:r>
              <a:rPr lang="en-US" dirty="0" smtClean="0"/>
              <a:t>Supports for Student Reflection</a:t>
            </a:r>
            <a:endParaRPr lang="en" dirty="0"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3185457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" dirty="0"/>
              <a:t>VMT </a:t>
            </a:r>
            <a:r>
              <a:rPr lang="en-US" dirty="0" smtClean="0"/>
              <a:t>chat rooms are persistent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Students can always go back and see what their team did and then add to it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Students can always scroll back in the chat</a:t>
            </a:r>
          </a:p>
          <a:p>
            <a:pPr marL="457200" lvl="0" indent="-419100" rtl="0">
              <a:buClr>
                <a:schemeClr val="lt1"/>
              </a:buClr>
              <a:buSzPct val="166666"/>
              <a:buFont typeface="Arial"/>
              <a:buChar char="•"/>
            </a:pPr>
            <a:r>
              <a:rPr lang="en-US" dirty="0" smtClean="0"/>
              <a:t>Students can always scroll back in the history of a GeoGebra tab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3945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Custom 439">
      <a:dk1>
        <a:srgbClr val="000000"/>
      </a:dk1>
      <a:lt1>
        <a:srgbClr val="FFFFFF"/>
      </a:lt1>
      <a:dk2>
        <a:srgbClr val="5C6E95"/>
      </a:dk2>
      <a:lt2>
        <a:srgbClr val="ACB4C2"/>
      </a:lt2>
      <a:accent1>
        <a:srgbClr val="667E50"/>
      </a:accent1>
      <a:accent2>
        <a:srgbClr val="CFBF73"/>
      </a:accent2>
      <a:accent3>
        <a:srgbClr val="8C7C82"/>
      </a:accent3>
      <a:accent4>
        <a:srgbClr val="9ABF87"/>
      </a:accent4>
      <a:accent5>
        <a:srgbClr val="CF9462"/>
      </a:accent5>
      <a:accent6>
        <a:srgbClr val="A25642"/>
      </a:accent6>
      <a:hlink>
        <a:srgbClr val="5173A5"/>
      </a:hlink>
      <a:folHlink>
        <a:srgbClr val="6872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880</Words>
  <Application>Microsoft Macintosh PowerPoint</Application>
  <PresentationFormat>On-screen Show (4:3)</PresentationFormat>
  <Paragraphs>111</Paragraphs>
  <Slides>25</Slides>
  <Notes>25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/>
      <vt:lpstr>Collaborative GeoGebra for Virtual Math Teams</vt:lpstr>
      <vt:lpstr>Virtual Math Teams (VMT) Project</vt:lpstr>
      <vt:lpstr>The VMT Collaboration Environment</vt:lpstr>
      <vt:lpstr>Multi-User GeoGebra</vt:lpstr>
      <vt:lpstr>Two Students Construct a Perpendicular Bisector (video)</vt:lpstr>
      <vt:lpstr>Multiple GeoGebra Tabs</vt:lpstr>
      <vt:lpstr>Support for Collaboration</vt:lpstr>
      <vt:lpstr>VMT Lobby with Topics</vt:lpstr>
      <vt:lpstr>Supports for Student Reflection</vt:lpstr>
      <vt:lpstr>VMT History Tracker In Action (Video)</vt:lpstr>
      <vt:lpstr>Supports for Teacher Assessment</vt:lpstr>
      <vt:lpstr>Teacher Dashboard</vt:lpstr>
      <vt:lpstr>Chat Logs</vt:lpstr>
      <vt:lpstr>Supports for Researcher Analysis</vt:lpstr>
      <vt:lpstr>The VMT Session Replayer (video)</vt:lpstr>
      <vt:lpstr>Curriculum and Chat Rooms</vt:lpstr>
      <vt:lpstr>The VMT Lobby of Rooms (Video)</vt:lpstr>
      <vt:lpstr>Collaborative Dynamic Geometry Curriculum</vt:lpstr>
      <vt:lpstr>Collaborative Dynamic Geometry Philosophy</vt:lpstr>
      <vt:lpstr>Collaborative Dynamic Geometry Topics</vt:lpstr>
      <vt:lpstr>Collaborative Dynamic Geometry Professional Development</vt:lpstr>
      <vt:lpstr>Collaborative Dynamic Geometry Professional Development</vt:lpstr>
      <vt:lpstr>Collaborative Dynamic Geometry SpringFest for Students</vt:lpstr>
      <vt:lpstr>For More Info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Multi-User GeoGebra with Virtual Math Teams</dc:title>
  <cp:lastModifiedBy>Gerry Stahl</cp:lastModifiedBy>
  <cp:revision>29</cp:revision>
  <dcterms:modified xsi:type="dcterms:W3CDTF">2013-07-28T04:05:22Z</dcterms:modified>
</cp:coreProperties>
</file>