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302" r:id="rId2"/>
    <p:sldId id="345" r:id="rId3"/>
    <p:sldId id="357" r:id="rId4"/>
    <p:sldId id="359" r:id="rId5"/>
    <p:sldId id="358" r:id="rId6"/>
    <p:sldId id="356" r:id="rId7"/>
    <p:sldId id="330" r:id="rId8"/>
    <p:sldId id="344" r:id="rId9"/>
    <p:sldId id="360" r:id="rId10"/>
    <p:sldId id="332" r:id="rId11"/>
    <p:sldId id="361" r:id="rId12"/>
    <p:sldId id="369" r:id="rId13"/>
    <p:sldId id="362" r:id="rId14"/>
    <p:sldId id="334" r:id="rId15"/>
    <p:sldId id="372" r:id="rId16"/>
    <p:sldId id="363" r:id="rId17"/>
    <p:sldId id="365" r:id="rId18"/>
    <p:sldId id="342" r:id="rId19"/>
    <p:sldId id="366" r:id="rId20"/>
    <p:sldId id="364" r:id="rId21"/>
    <p:sldId id="335" r:id="rId22"/>
    <p:sldId id="336" r:id="rId23"/>
    <p:sldId id="367" r:id="rId24"/>
    <p:sldId id="371" r:id="rId25"/>
    <p:sldId id="368" r:id="rId26"/>
    <p:sldId id="370" r:id="rId27"/>
    <p:sldId id="281"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85F6"/>
    <a:srgbClr val="141E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652" autoAdjust="0"/>
  </p:normalViewPr>
  <p:slideViewPr>
    <p:cSldViewPr snapToObjects="1">
      <p:cViewPr>
        <p:scale>
          <a:sx n="90" d="100"/>
          <a:sy n="90" d="100"/>
        </p:scale>
        <p:origin x="-2016"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23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A4AFC4C1-2540-4E49-8158-84843C1CEA34}" type="datetime1">
              <a:rPr lang="en-US"/>
              <a:pPr>
                <a:defRPr/>
              </a:pPr>
              <a:t>10/26/12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6CA25097-F8A6-C54D-A9D7-68840EBBEFFB}" type="slidenum">
              <a:rPr lang="en-US"/>
              <a:pPr>
                <a:defRPr/>
              </a:pPr>
              <a:t>‹#›</a:t>
            </a:fld>
            <a:endParaRPr lang="en-US"/>
          </a:p>
        </p:txBody>
      </p:sp>
    </p:spTree>
    <p:extLst>
      <p:ext uri="{BB962C8B-B14F-4D97-AF65-F5344CB8AC3E}">
        <p14:creationId xmlns:p14="http://schemas.microsoft.com/office/powerpoint/2010/main" val="3674996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D52AB081-B3A8-D94F-B0F2-8E73F621E1CC}" type="datetime1">
              <a:rPr lang="en-US"/>
              <a:pPr>
                <a:defRPr/>
              </a:pPr>
              <a:t>10/26/12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1A6DD3DE-7BAD-144B-8884-BF15A1FA9E2F}" type="slidenum">
              <a:rPr lang="en-US"/>
              <a:pPr>
                <a:defRPr/>
              </a:pPr>
              <a:t>‹#›</a:t>
            </a:fld>
            <a:endParaRPr lang="en-US"/>
          </a:p>
        </p:txBody>
      </p:sp>
    </p:spTree>
    <p:extLst>
      <p:ext uri="{BB962C8B-B14F-4D97-AF65-F5344CB8AC3E}">
        <p14:creationId xmlns:p14="http://schemas.microsoft.com/office/powerpoint/2010/main" val="34037117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ＭＳ Ｐゴシック" pitchFamily="2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Theories </a:t>
            </a:r>
            <a:r>
              <a:rPr lang="en-US" dirty="0" smtClean="0">
                <a:latin typeface="Calibri" charset="0"/>
                <a:ea typeface="ＭＳ Ｐゴシック" charset="0"/>
                <a:cs typeface="ＭＳ Ｐゴシック" charset="0"/>
              </a:rPr>
              <a:t>of collaborative</a:t>
            </a:r>
            <a:r>
              <a:rPr lang="en-US" baseline="0" dirty="0" smtClean="0">
                <a:latin typeface="Calibri" charset="0"/>
                <a:ea typeface="ＭＳ Ｐゴシック" charset="0"/>
                <a:cs typeface="ＭＳ Ｐゴシック" charset="0"/>
              </a:rPr>
              <a:t> cognition</a:t>
            </a:r>
            <a:r>
              <a:rPr lang="en-US" dirty="0" smtClean="0">
                <a:latin typeface="Calibri" charset="0"/>
                <a:ea typeface="ＭＳ Ｐゴシック" charset="0"/>
                <a:cs typeface="ＭＳ Ｐゴシック" charset="0"/>
              </a:rPr>
              <a:t>.</a:t>
            </a: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In </a:t>
            </a:r>
            <a:r>
              <a:rPr lang="en-US" dirty="0">
                <a:latin typeface="Calibri" charset="0"/>
                <a:ea typeface="ＭＳ Ｐゴシック" charset="0"/>
                <a:cs typeface="ＭＳ Ｐゴシック" charset="0"/>
              </a:rPr>
              <a:t>this paper, I try to reflect on the </a:t>
            </a:r>
            <a:r>
              <a:rPr lang="en-US" dirty="0" smtClean="0">
                <a:latin typeface="Calibri" charset="0"/>
                <a:ea typeface="ＭＳ Ｐゴシック" charset="0"/>
                <a:cs typeface="ＭＳ Ｐゴシック" charset="0"/>
              </a:rPr>
              <a:t>theories of cognition that underlie </a:t>
            </a:r>
            <a:r>
              <a:rPr lang="en-US" dirty="0">
                <a:latin typeface="Calibri" charset="0"/>
                <a:ea typeface="ＭＳ Ｐゴシック" charset="0"/>
                <a:cs typeface="ＭＳ Ｐゴシック" charset="0"/>
              </a:rPr>
              <a:t>current and </a:t>
            </a:r>
            <a:r>
              <a:rPr lang="en-US" dirty="0" smtClean="0">
                <a:latin typeface="Calibri" charset="0"/>
                <a:ea typeface="ＭＳ Ｐゴシック" charset="0"/>
                <a:cs typeface="ＭＳ Ｐゴシック" charset="0"/>
              </a:rPr>
              <a:t>future </a:t>
            </a:r>
            <a:r>
              <a:rPr lang="en-US" dirty="0" smtClean="0">
                <a:latin typeface="Calibri" charset="0"/>
                <a:ea typeface="ＭＳ Ｐゴシック" charset="0"/>
                <a:cs typeface="ＭＳ Ｐゴシック" charset="0"/>
              </a:rPr>
              <a:t>CSCL and CSCW </a:t>
            </a:r>
            <a:r>
              <a:rPr lang="en-US" dirty="0" smtClean="0">
                <a:latin typeface="Calibri" charset="0"/>
                <a:ea typeface="ＭＳ Ｐゴシック" charset="0"/>
                <a:cs typeface="ＭＳ Ｐゴシック" charset="0"/>
              </a:rPr>
              <a:t>research</a:t>
            </a:r>
            <a:r>
              <a:rPr lang="en-US" dirty="0" smtClean="0">
                <a:latin typeface="Calibri" charset="0"/>
                <a:ea typeface="ＭＳ Ｐゴシック" charset="0"/>
                <a:cs typeface="ＭＳ Ｐゴシック" charset="0"/>
              </a:rPr>
              <a:t>.</a:t>
            </a:r>
          </a:p>
          <a:p>
            <a:r>
              <a:rPr lang="en-US" dirty="0" smtClean="0">
                <a:latin typeface="Calibri" charset="0"/>
                <a:ea typeface="ＭＳ Ｐゴシック" charset="0"/>
                <a:cs typeface="ＭＳ Ｐゴシック" charset="0"/>
              </a:rPr>
              <a:t>I propose that the theoretical basis</a:t>
            </a:r>
            <a:r>
              <a:rPr lang="en-US" baseline="0" dirty="0" smtClean="0">
                <a:latin typeface="Calibri" charset="0"/>
                <a:ea typeface="ＭＳ Ｐゴシック" charset="0"/>
                <a:cs typeface="ＭＳ Ｐゴシック" charset="0"/>
              </a:rPr>
              <a:t> of the two fields is the same, suggesting a bringing together of the two fields, as in CSCL@Work.</a:t>
            </a: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In particular, I argue for the need to conduct analyses at the group unit of analysis as well as at the individual</a:t>
            </a:r>
            <a:r>
              <a:rPr lang="en-US" baseline="0" dirty="0" smtClean="0">
                <a:latin typeface="Calibri" charset="0"/>
                <a:ea typeface="ＭＳ Ｐゴシック" charset="0"/>
                <a:cs typeface="ＭＳ Ｐゴシック" charset="0"/>
              </a:rPr>
              <a:t> and community levels.</a:t>
            </a:r>
            <a:endParaRPr lang="en-US" dirty="0">
              <a:latin typeface="Calibri"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5A3625-5727-224D-BFBA-D31719104DE0}"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Here we see a watershed event in the history of theory about 200 years </a:t>
            </a:r>
            <a:r>
              <a:rPr lang="en-US" dirty="0" smtClean="0">
                <a:latin typeface="Calibri" charset="0"/>
                <a:ea typeface="ＭＳ Ｐゴシック" charset="0"/>
                <a:cs typeface="ＭＳ Ｐゴシック" charset="0"/>
              </a:rPr>
              <a:t>ago – indicated by the line separating</a:t>
            </a:r>
            <a:r>
              <a:rPr lang="en-US" baseline="0" dirty="0" smtClean="0">
                <a:latin typeface="Calibri" charset="0"/>
                <a:ea typeface="ＭＳ Ｐゴシック" charset="0"/>
                <a:cs typeface="ＭＳ Ｐゴシック" charset="0"/>
              </a:rPr>
              <a:t> individual and social theories</a:t>
            </a:r>
            <a:r>
              <a:rPr lang="en-US" dirty="0" smtClean="0">
                <a:latin typeface="Calibri" charset="0"/>
                <a:ea typeface="ＭＳ Ｐゴシック" charset="0"/>
                <a:cs typeface="ＭＳ Ｐゴシック" charset="0"/>
              </a:rPr>
              <a:t>.</a:t>
            </a:r>
            <a:r>
              <a:rPr lang="en-US" baseline="0" dirty="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Hegel’s </a:t>
            </a:r>
            <a:r>
              <a:rPr lang="en-US" dirty="0">
                <a:latin typeface="Calibri" charset="0"/>
                <a:ea typeface="ＭＳ Ｐゴシック" charset="0"/>
                <a:cs typeface="ＭＳ Ｐゴシック" charset="0"/>
              </a:rPr>
              <a:t>massively developmental approach traced the development of cognition through individual, small group and community </a:t>
            </a:r>
            <a:r>
              <a:rPr lang="en-US" dirty="0" smtClean="0">
                <a:latin typeface="Calibri" charset="0"/>
                <a:ea typeface="ＭＳ Ｐゴシック" charset="0"/>
                <a:cs typeface="ＭＳ Ｐゴシック" charset="0"/>
              </a:rPr>
              <a:t>cognition.</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His </a:t>
            </a:r>
            <a:r>
              <a:rPr lang="en-US" dirty="0">
                <a:latin typeface="Calibri" charset="0"/>
                <a:ea typeface="ＭＳ Ｐゴシック" charset="0"/>
                <a:cs typeface="ＭＳ Ｐゴシック" charset="0"/>
              </a:rPr>
              <a:t>early work looked at the family unit as primordial small group and his later work highlighted the master-slave dialectic as a socially-situated prototypical small-group </a:t>
            </a:r>
            <a:r>
              <a:rPr lang="en-US" dirty="0" smtClean="0">
                <a:latin typeface="Calibri" charset="0"/>
                <a:ea typeface="ＭＳ Ｐゴシック" charset="0"/>
                <a:cs typeface="ＭＳ Ｐゴシック" charset="0"/>
              </a:rPr>
              <a:t>interaction.</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Marx </a:t>
            </a:r>
            <a:r>
              <a:rPr lang="en-US" dirty="0">
                <a:latin typeface="Calibri" charset="0"/>
                <a:ea typeface="ＭＳ Ｐゴシック" charset="0"/>
                <a:cs typeface="ＭＳ Ｐゴシック" charset="0"/>
              </a:rPr>
              <a:t>of course provided a revolutionary social reading of cognition as a product of socio-historical </a:t>
            </a:r>
            <a:r>
              <a:rPr lang="en-US" dirty="0" smtClean="0">
                <a:latin typeface="Calibri" charset="0"/>
                <a:ea typeface="ＭＳ Ｐゴシック" charset="0"/>
                <a:cs typeface="ＭＳ Ｐゴシック" charset="0"/>
              </a:rPr>
              <a:t>institutions.</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Heidegger </a:t>
            </a:r>
            <a:r>
              <a:rPr lang="en-US" dirty="0">
                <a:latin typeface="Calibri" charset="0"/>
                <a:ea typeface="ＭＳ Ｐゴシック" charset="0"/>
                <a:cs typeface="ＭＳ Ｐゴシック" charset="0"/>
              </a:rPr>
              <a:t>situated human existence in the world, unfortunately stopping short of a full analysis of being-in-the-world-</a:t>
            </a:r>
            <a:r>
              <a:rPr lang="en-US" dirty="0" smtClean="0">
                <a:latin typeface="Calibri" charset="0"/>
                <a:ea typeface="ＭＳ Ｐゴシック" charset="0"/>
                <a:cs typeface="ＭＳ Ｐゴシック" charset="0"/>
              </a:rPr>
              <a:t>together.</a:t>
            </a:r>
            <a:r>
              <a:rPr lang="en-US" baseline="0" dirty="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Wittgenstein </a:t>
            </a:r>
            <a:r>
              <a:rPr lang="en-US" dirty="0">
                <a:latin typeface="Calibri" charset="0"/>
                <a:ea typeface="ＭＳ Ｐゴシック" charset="0"/>
                <a:cs typeface="ＭＳ Ｐゴシック" charset="0"/>
              </a:rPr>
              <a:t>reflected on the linguistic aspects of cognition, stressing the use of language in </a:t>
            </a:r>
            <a:r>
              <a:rPr lang="en-US" dirty="0" smtClean="0">
                <a:latin typeface="Calibri" charset="0"/>
                <a:ea typeface="ＭＳ Ｐゴシック" charset="0"/>
                <a:cs typeface="ＭＳ Ｐゴシック" charset="0"/>
              </a:rPr>
              <a:t>interaction.</a:t>
            </a:r>
            <a:r>
              <a:rPr lang="en-US" baseline="0" dirty="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The </a:t>
            </a:r>
            <a:r>
              <a:rPr lang="en-US" dirty="0">
                <a:latin typeface="Calibri" charset="0"/>
                <a:ea typeface="ＭＳ Ｐゴシック" charset="0"/>
                <a:cs typeface="ＭＳ Ｐゴシック" charset="0"/>
              </a:rPr>
              <a:t>diverse pantheon of theories influential in CSCW </a:t>
            </a:r>
            <a:r>
              <a:rPr lang="en-US" dirty="0" smtClean="0">
                <a:latin typeface="Calibri" charset="0"/>
                <a:ea typeface="ＭＳ Ｐゴシック" charset="0"/>
                <a:cs typeface="ＭＳ Ｐゴシック" charset="0"/>
              </a:rPr>
              <a:t>is largely derivative </a:t>
            </a:r>
            <a:r>
              <a:rPr lang="en-US" dirty="0">
                <a:latin typeface="Calibri" charset="0"/>
                <a:ea typeface="ＭＳ Ｐゴシック" charset="0"/>
                <a:cs typeface="ＭＳ Ｐゴシック" charset="0"/>
              </a:rPr>
              <a:t>of these philosophic </a:t>
            </a:r>
            <a:r>
              <a:rPr lang="en-US" dirty="0" smtClean="0">
                <a:latin typeface="Calibri" charset="0"/>
                <a:ea typeface="ＭＳ Ｐゴシック" charset="0"/>
                <a:cs typeface="ＭＳ Ｐゴシック" charset="0"/>
              </a:rPr>
              <a:t>developments.</a:t>
            </a:r>
            <a:r>
              <a:rPr lang="en-US" baseline="0" dirty="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And </a:t>
            </a:r>
            <a:r>
              <a:rPr lang="en-US" dirty="0">
                <a:latin typeface="Calibri" charset="0"/>
                <a:ea typeface="ＭＳ Ｐゴシック" charset="0"/>
                <a:cs typeface="ＭＳ Ｐゴシック" charset="0"/>
              </a:rPr>
              <a:t>they </a:t>
            </a:r>
            <a:r>
              <a:rPr lang="en-US" dirty="0" smtClean="0">
                <a:latin typeface="Calibri" charset="0"/>
                <a:ea typeface="ＭＳ Ｐゴシック" charset="0"/>
                <a:cs typeface="ＭＳ Ｐゴシック" charset="0"/>
              </a:rPr>
              <a:t>conceive </a:t>
            </a:r>
            <a:r>
              <a:rPr lang="en-US" dirty="0">
                <a:latin typeface="Calibri" charset="0"/>
                <a:ea typeface="ＭＳ Ｐゴシック" charset="0"/>
                <a:cs typeface="ＭＳ Ｐゴシック" charset="0"/>
              </a:rPr>
              <a:t>of cognition as much broader than the individual cognition of a solitary </a:t>
            </a:r>
            <a:r>
              <a:rPr lang="en-US" dirty="0" smtClean="0">
                <a:latin typeface="Calibri" charset="0"/>
                <a:ea typeface="ＭＳ Ｐゴシック" charset="0"/>
                <a:cs typeface="ＭＳ Ｐゴシック" charset="0"/>
              </a:rPr>
              <a:t>mind.</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This has, of course, been recognized in CSCW previously: </a:t>
            </a:r>
            <a:r>
              <a:rPr lang="en-US" dirty="0" err="1" smtClean="0">
                <a:latin typeface="Calibri" charset="0"/>
                <a:ea typeface="ＭＳ Ｐゴシック" charset="0"/>
                <a:cs typeface="ＭＳ Ｐゴシック" charset="0"/>
              </a:rPr>
              <a:t>Pelle</a:t>
            </a:r>
            <a:r>
              <a:rPr lang="en-US" dirty="0" smtClean="0">
                <a:latin typeface="Calibri" charset="0"/>
                <a:ea typeface="ＭＳ Ｐゴシック" charset="0"/>
                <a:cs typeface="ＭＳ Ｐゴシック" charset="0"/>
              </a:rPr>
              <a:t> Ehn reflected on the expansive visions of Marx, Heidegger and Wittgenstein, writing here in Aarhus.</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And Paul Dourish cited them as setting</a:t>
            </a:r>
            <a:r>
              <a:rPr lang="en-US" baseline="0" dirty="0" smtClean="0">
                <a:latin typeface="Calibri" charset="0"/>
                <a:ea typeface="ＭＳ Ｐゴシック" charset="0"/>
                <a:cs typeface="ＭＳ Ｐゴシック" charset="0"/>
              </a:rPr>
              <a:t> the space where the action is.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If we look at these 4 seminal books, we see the strong and explicit influence of Marx, Heidegger and Wittgenstein</a:t>
            </a:r>
          </a:p>
          <a:p>
            <a:r>
              <a:rPr lang="en-US" dirty="0">
                <a:latin typeface="Calibri" charset="0"/>
                <a:ea typeface="ＭＳ Ｐゴシック" charset="0"/>
                <a:cs typeface="ＭＳ Ｐゴシック" charset="0"/>
              </a:rPr>
              <a:t>Vygotsky adopted a Hegelian developmental approach and argued that individual cognitive faculties derived from small-group interactions, through the internalization of group cognition</a:t>
            </a:r>
          </a:p>
          <a:p>
            <a:r>
              <a:rPr lang="en-US" dirty="0">
                <a:latin typeface="Calibri" charset="0"/>
                <a:ea typeface="ＭＳ Ｐゴシック" charset="0"/>
                <a:cs typeface="ＭＳ Ｐゴシック" charset="0"/>
              </a:rPr>
              <a:t>Lave &amp; Wenger adopted a Marxian focus on social relations and how workplace practices are enacted, transmitted and transformed through local small-group interactions of situated learning</a:t>
            </a:r>
          </a:p>
          <a:p>
            <a:r>
              <a:rPr lang="en-US" dirty="0">
                <a:latin typeface="Calibri" charset="0"/>
                <a:ea typeface="ＭＳ Ｐゴシック" charset="0"/>
                <a:cs typeface="ＭＳ Ｐゴシック" charset="0"/>
              </a:rPr>
              <a:t>Conversation analysis, influenced by ethnomethodology, focused on how language was used in interaction, following Wittgenstein.</a:t>
            </a:r>
          </a:p>
          <a:p>
            <a:r>
              <a:rPr lang="en-US" dirty="0">
                <a:latin typeface="Calibri" charset="0"/>
                <a:ea typeface="ＭＳ Ｐゴシック" charset="0"/>
                <a:cs typeface="ＭＳ Ｐゴシック" charset="0"/>
              </a:rPr>
              <a:t>Winograd and Flores critiqued the rationalist, pre-Hegelian philosophical roots of AI using Heidegger’s analysis of human being-in-the-world.</a:t>
            </a:r>
          </a:p>
          <a:p>
            <a:r>
              <a:rPr lang="en-US" dirty="0">
                <a:latin typeface="Calibri" charset="0"/>
                <a:ea typeface="ＭＳ Ｐゴシック" charset="0"/>
                <a:cs typeface="ＭＳ Ｐゴシック" charset="0"/>
              </a:rPr>
              <a:t>They all point to individual cognition as a by-product of </a:t>
            </a:r>
            <a:r>
              <a:rPr lang="en-US" dirty="0" smtClean="0">
                <a:latin typeface="Calibri" charset="0"/>
                <a:ea typeface="ＭＳ Ｐゴシック" charset="0"/>
                <a:cs typeface="ＭＳ Ｐゴシック" charset="0"/>
              </a:rPr>
              <a:t>group interaction </a:t>
            </a:r>
            <a:r>
              <a:rPr lang="en-US" dirty="0">
                <a:latin typeface="Calibri" charset="0"/>
                <a:ea typeface="ＭＳ Ｐゴシック" charset="0"/>
                <a:cs typeface="ＭＳ Ｐゴシック" charset="0"/>
              </a:rPr>
              <a:t>and stress the need to extend the unit of </a:t>
            </a:r>
            <a:r>
              <a:rPr lang="en-US" dirty="0" smtClean="0">
                <a:latin typeface="Calibri" charset="0"/>
                <a:ea typeface="ＭＳ Ｐゴシック" charset="0"/>
                <a:cs typeface="ＭＳ Ｐゴシック" charset="0"/>
              </a:rPr>
              <a:t>analysis to groups in order to </a:t>
            </a:r>
            <a:r>
              <a:rPr lang="en-US" dirty="0">
                <a:latin typeface="Calibri" charset="0"/>
                <a:ea typeface="ＭＳ Ｐゴシック" charset="0"/>
                <a:cs typeface="ＭＳ Ｐゴシック" charset="0"/>
              </a:rPr>
              <a:t>study the development and nature of cognition</a:t>
            </a: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If we look at </a:t>
            </a:r>
            <a:r>
              <a:rPr lang="en-US" dirty="0" smtClean="0">
                <a:latin typeface="Calibri" charset="0"/>
                <a:ea typeface="ＭＳ Ｐゴシック" charset="0"/>
                <a:cs typeface="ＭＳ Ｐゴシック" charset="0"/>
              </a:rPr>
              <a:t>concrete case studies of cognitive tasks like decision making, problem solving, working out design ideas, we typically</a:t>
            </a:r>
            <a:r>
              <a:rPr lang="en-US" baseline="0" dirty="0" smtClean="0">
                <a:latin typeface="Calibri" charset="0"/>
                <a:ea typeface="ＭＳ Ｐゴシック" charset="0"/>
                <a:cs typeface="ＭＳ Ｐゴシック" charset="0"/>
              </a:rPr>
              <a:t> see small groups of people interacting.</a:t>
            </a:r>
          </a:p>
          <a:p>
            <a:r>
              <a:rPr lang="en-US" baseline="0" dirty="0" smtClean="0">
                <a:latin typeface="Calibri" charset="0"/>
                <a:ea typeface="ＭＳ Ｐゴシック" charset="0"/>
                <a:cs typeface="ＭＳ Ｐゴシック" charset="0"/>
              </a:rPr>
              <a:t>Marx’ analysis of the development of the capitalist economic system starts with two people exchanging a commodity, a yard of linen.</a:t>
            </a:r>
          </a:p>
          <a:p>
            <a:r>
              <a:rPr lang="en-US" baseline="0" dirty="0" smtClean="0">
                <a:latin typeface="Calibri" charset="0"/>
                <a:ea typeface="ＭＳ Ｐゴシック" charset="0"/>
                <a:cs typeface="ＭＳ Ｐゴシック" charset="0"/>
              </a:rPr>
              <a:t>Wittgenstein’s analysis of the logic of language starts with two builders asking each other for slabs and blocks</a:t>
            </a:r>
          </a:p>
          <a:p>
            <a:r>
              <a:rPr lang="en-US" baseline="0" dirty="0" smtClean="0">
                <a:latin typeface="Calibri" charset="0"/>
                <a:ea typeface="ＭＳ Ｐゴシック" charset="0"/>
                <a:cs typeface="ＭＳ Ｐゴシック" charset="0"/>
              </a:rPr>
              <a:t>In a large industry, decision making often takes place in meetings of several people or through gathering advice from a couple advisors</a:t>
            </a:r>
          </a:p>
          <a:p>
            <a:r>
              <a:rPr lang="en-US" baseline="0" dirty="0" smtClean="0">
                <a:latin typeface="Calibri" charset="0"/>
                <a:ea typeface="ＭＳ Ｐゴシック" charset="0"/>
                <a:cs typeface="ＭＳ Ｐゴシック" charset="0"/>
              </a:rPr>
              <a:t>Hutchins looks at the work of the Navy in terms of the small navigation team and analyzes their troubleshooting in the discourse of a dyad</a:t>
            </a:r>
          </a:p>
          <a:p>
            <a:r>
              <a:rPr lang="en-US" baseline="0" dirty="0" smtClean="0">
                <a:latin typeface="Calibri" charset="0"/>
                <a:ea typeface="ＭＳ Ｐゴシック" charset="0"/>
                <a:cs typeface="ＭＳ Ｐゴシック" charset="0"/>
              </a:rPr>
              <a:t>A CSCW system like email has to link large communities of practice (with features like global compatibility and addressability) and individuals (with search, contact lists, archives, etc.), but it should also particularly support small groups to discuss topics, pursue threads, build on each other’s ideas and reach decisions.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Cognition is different on the different</a:t>
            </a:r>
            <a:r>
              <a:rPr lang="en-US" baseline="0" dirty="0" smtClean="0">
                <a:latin typeface="Calibri" charset="0"/>
                <a:ea typeface="ＭＳ Ｐゴシック" charset="0"/>
                <a:cs typeface="ＭＳ Ｐゴシック" charset="0"/>
              </a:rPr>
              <a:t> levels of individual, group and community – requiring very different methods of analysis.</a:t>
            </a: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Research on &gt;individual&lt; </a:t>
            </a:r>
            <a:r>
              <a:rPr lang="en-US" dirty="0">
                <a:latin typeface="Calibri" charset="0"/>
                <a:ea typeface="ＭＳ Ｐゴシック" charset="0"/>
                <a:cs typeface="ＭＳ Ｐゴシック" charset="0"/>
              </a:rPr>
              <a:t>cognition requires complex procedures, such as pre/post test comparisons, control groups, random sampling, statistical manipulations, to get at hidden processes.</a:t>
            </a:r>
          </a:p>
          <a:p>
            <a:r>
              <a:rPr lang="en-US" dirty="0" smtClean="0">
                <a:latin typeface="Calibri" charset="0"/>
                <a:ea typeface="ＭＳ Ｐゴシック" charset="0"/>
                <a:cs typeface="ＭＳ Ｐゴシック" charset="0"/>
              </a:rPr>
              <a:t>&gt;Group&lt; </a:t>
            </a:r>
            <a:r>
              <a:rPr lang="en-US" dirty="0">
                <a:latin typeface="Calibri" charset="0"/>
                <a:ea typeface="ＭＳ Ｐゴシック" charset="0"/>
                <a:cs typeface="ＭＳ Ｐゴシック" charset="0"/>
              </a:rPr>
              <a:t>cognition can be studied by replaying computer-mediated interactions and using human interpretation of meaning-making group processes.</a:t>
            </a:r>
          </a:p>
          <a:p>
            <a:r>
              <a:rPr lang="en-US" dirty="0" smtClean="0">
                <a:latin typeface="Calibri" charset="0"/>
                <a:ea typeface="ＭＳ Ｐゴシック" charset="0"/>
                <a:cs typeface="ＭＳ Ｐゴシック" charset="0"/>
              </a:rPr>
              <a:t>&gt;Community&lt; </a:t>
            </a:r>
            <a:r>
              <a:rPr lang="en-US" dirty="0">
                <a:latin typeface="Calibri" charset="0"/>
                <a:ea typeface="ＭＳ Ｐゴシック" charset="0"/>
                <a:cs typeface="ＭＳ Ｐゴシック" charset="0"/>
              </a:rPr>
              <a:t>cognition can be studied by analysis of how people use artifacts, engage in practices and enact institutional rules.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Here I have sketched a </a:t>
            </a:r>
            <a:r>
              <a:rPr lang="en-US" dirty="0">
                <a:latin typeface="Calibri" charset="0"/>
                <a:ea typeface="ＭＳ Ｐゴシック" charset="0"/>
                <a:cs typeface="ＭＳ Ｐゴシック" charset="0"/>
              </a:rPr>
              <a:t>diagram of the constraints on small-group interaction or group cognition.</a:t>
            </a:r>
          </a:p>
          <a:p>
            <a:r>
              <a:rPr lang="en-US" dirty="0">
                <a:latin typeface="Calibri" charset="0"/>
                <a:ea typeface="ＭＳ Ｐゴシック" charset="0"/>
                <a:cs typeface="ＭＳ Ｐゴシック" charset="0"/>
              </a:rPr>
              <a:t>You can see that resources, tools and influences come from phenomena, objects and processes</a:t>
            </a:r>
          </a:p>
          <a:p>
            <a:r>
              <a:rPr lang="en-US" dirty="0">
                <a:latin typeface="Calibri" charset="0"/>
                <a:ea typeface="ＭＳ Ｐゴシック" charset="0"/>
                <a:cs typeface="ＭＳ Ｐゴシック" charset="0"/>
              </a:rPr>
              <a:t>at the individual, small-group and community levels.</a:t>
            </a:r>
          </a:p>
          <a:p>
            <a:r>
              <a:rPr lang="en-US" dirty="0">
                <a:latin typeface="Calibri" charset="0"/>
                <a:ea typeface="ＭＳ Ｐゴシック" charset="0"/>
                <a:cs typeface="ＭＳ Ｐゴシック" charset="0"/>
              </a:rPr>
              <a:t>The diagram is not intended as a model to explain the relationships among the levels,</a:t>
            </a:r>
          </a:p>
          <a:p>
            <a:r>
              <a:rPr lang="en-US" dirty="0">
                <a:latin typeface="Calibri" charset="0"/>
                <a:ea typeface="ＭＳ Ｐゴシック" charset="0"/>
                <a:cs typeface="ＭＳ Ｐゴシック" charset="0"/>
              </a:rPr>
              <a:t>But rather as a picture to raise the question of the relationships for future CSCW theory and research</a:t>
            </a:r>
            <a:r>
              <a:rPr lang="en-US" dirty="0" smtClean="0">
                <a:latin typeface="Calibri" charset="0"/>
                <a:ea typeface="ＭＳ Ｐゴシック" charset="0"/>
                <a:cs typeface="ＭＳ Ｐゴシック" charset="0"/>
              </a:rPr>
              <a:t>.</a:t>
            </a:r>
          </a:p>
          <a:p>
            <a:r>
              <a:rPr lang="en-US" dirty="0" smtClean="0">
                <a:latin typeface="Calibri" charset="0"/>
                <a:ea typeface="ＭＳ Ｐゴシック" charset="0"/>
                <a:cs typeface="ＭＳ Ｐゴシック" charset="0"/>
              </a:rPr>
              <a:t>The analytic focus is on the sequential small-group interaction, through which cognitive tasks</a:t>
            </a:r>
            <a:r>
              <a:rPr lang="en-US" baseline="0" dirty="0" smtClean="0">
                <a:latin typeface="Calibri" charset="0"/>
                <a:ea typeface="ＭＳ Ｐゴシック" charset="0"/>
                <a:cs typeface="ＭＳ Ｐゴシック" charset="0"/>
              </a:rPr>
              <a:t> can be accomplished.</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Here I have sketched a </a:t>
            </a:r>
            <a:r>
              <a:rPr lang="en-US" dirty="0">
                <a:latin typeface="Calibri" charset="0"/>
                <a:ea typeface="ＭＳ Ｐゴシック" charset="0"/>
                <a:cs typeface="ＭＳ Ｐゴシック" charset="0"/>
              </a:rPr>
              <a:t>diagram of the constraints on small-group interaction or group cognition.</a:t>
            </a:r>
          </a:p>
          <a:p>
            <a:r>
              <a:rPr lang="en-US" dirty="0">
                <a:latin typeface="Calibri" charset="0"/>
                <a:ea typeface="ＭＳ Ｐゴシック" charset="0"/>
                <a:cs typeface="ＭＳ Ｐゴシック" charset="0"/>
              </a:rPr>
              <a:t>You can see that resources, tools and influences come from phenomena, objects and processes</a:t>
            </a:r>
          </a:p>
          <a:p>
            <a:r>
              <a:rPr lang="en-US" dirty="0">
                <a:latin typeface="Calibri" charset="0"/>
                <a:ea typeface="ＭＳ Ｐゴシック" charset="0"/>
                <a:cs typeface="ＭＳ Ｐゴシック" charset="0"/>
              </a:rPr>
              <a:t>at the individual, small-group and community levels.</a:t>
            </a:r>
          </a:p>
          <a:p>
            <a:r>
              <a:rPr lang="en-US" dirty="0">
                <a:latin typeface="Calibri" charset="0"/>
                <a:ea typeface="ＭＳ Ｐゴシック" charset="0"/>
                <a:cs typeface="ＭＳ Ｐゴシック" charset="0"/>
              </a:rPr>
              <a:t>The diagram is not intended as a model to explain the relationships among the levels,</a:t>
            </a:r>
          </a:p>
          <a:p>
            <a:r>
              <a:rPr lang="en-US" dirty="0">
                <a:latin typeface="Calibri" charset="0"/>
                <a:ea typeface="ＭＳ Ｐゴシック" charset="0"/>
                <a:cs typeface="ＭＳ Ｐゴシック" charset="0"/>
              </a:rPr>
              <a:t>But rather as a picture to raise the question of the relationships for future CSCW theory and research</a:t>
            </a:r>
            <a:r>
              <a:rPr lang="en-US" dirty="0" smtClean="0">
                <a:latin typeface="Calibri" charset="0"/>
                <a:ea typeface="ＭＳ Ｐゴシック" charset="0"/>
                <a:cs typeface="ＭＳ Ｐゴシック" charset="0"/>
              </a:rPr>
              <a:t>.</a:t>
            </a:r>
          </a:p>
          <a:p>
            <a:r>
              <a:rPr lang="en-US" dirty="0" smtClean="0">
                <a:latin typeface="Calibri" charset="0"/>
                <a:ea typeface="ＭＳ Ｐゴシック" charset="0"/>
                <a:cs typeface="ＭＳ Ｐゴシック" charset="0"/>
              </a:rPr>
              <a:t>The analytic focus is on the sequential small-group interaction, through which cognitive tasks</a:t>
            </a:r>
            <a:r>
              <a:rPr lang="en-US" baseline="0" dirty="0" smtClean="0">
                <a:latin typeface="Calibri" charset="0"/>
                <a:ea typeface="ＭＳ Ｐゴシック" charset="0"/>
                <a:cs typeface="ＭＳ Ｐゴシック" charset="0"/>
              </a:rPr>
              <a:t> can be accomplished.</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 have been directing the VMT Project since 2003. My book on “Group Cognition” </a:t>
            </a:r>
            <a:r>
              <a:rPr lang="en-US" dirty="0" smtClean="0">
                <a:latin typeface="Calibri" charset="0"/>
                <a:ea typeface="ＭＳ Ｐゴシック" charset="0"/>
                <a:cs typeface="ＭＳ Ｐゴシック" charset="0"/>
              </a:rPr>
              <a:t>documents </a:t>
            </a:r>
            <a:r>
              <a:rPr lang="en-US" dirty="0">
                <a:latin typeface="Calibri" charset="0"/>
                <a:ea typeface="ＭＳ Ｐゴシック" charset="0"/>
                <a:cs typeface="ＭＳ Ｐゴシック" charset="0"/>
              </a:rPr>
              <a:t>the motivation of the project in failed attempts to support group cognition in my earlier CSCW and CSCL prototype systems. </a:t>
            </a:r>
            <a:r>
              <a:rPr lang="en-US" dirty="0" smtClean="0">
                <a:latin typeface="Calibri" charset="0"/>
                <a:ea typeface="ＭＳ Ｐゴシック" charset="0"/>
                <a:cs typeface="ＭＳ Ｐゴシック" charset="0"/>
              </a:rPr>
              <a:t>A later edited </a:t>
            </a:r>
            <a:r>
              <a:rPr lang="en-US" dirty="0">
                <a:latin typeface="Calibri" charset="0"/>
                <a:ea typeface="ＭＳ Ｐゴシック" charset="0"/>
                <a:cs typeface="ＭＳ Ｐゴシック" charset="0"/>
              </a:rPr>
              <a:t>volume, “Studying Virtual Math Teams”, </a:t>
            </a:r>
            <a:r>
              <a:rPr lang="en-US" dirty="0" smtClean="0">
                <a:latin typeface="Calibri" charset="0"/>
                <a:ea typeface="ＭＳ Ｐゴシック" charset="0"/>
                <a:cs typeface="ＭＳ Ｐゴシック" charset="0"/>
              </a:rPr>
              <a:t>documents </a:t>
            </a:r>
            <a:r>
              <a:rPr lang="en-US" dirty="0">
                <a:latin typeface="Calibri" charset="0"/>
                <a:ea typeface="ＭＳ Ｐゴシック" charset="0"/>
                <a:cs typeface="ＭＳ Ｐゴシック" charset="0"/>
              </a:rPr>
              <a:t>some of our major findings, as well as our theory, methodology and technology.</a:t>
            </a:r>
          </a:p>
          <a:p>
            <a:r>
              <a:rPr lang="en-US" dirty="0">
                <a:latin typeface="Calibri" charset="0"/>
                <a:ea typeface="ＭＳ Ｐゴシック" charset="0"/>
                <a:cs typeface="ＭＳ Ｐゴシック" charset="0"/>
              </a:rPr>
              <a:t>I will illustrate this research in the next few slides from a more recent case study.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In this case study, </a:t>
            </a:r>
            <a:r>
              <a:rPr lang="en-US" dirty="0">
                <a:latin typeface="Calibri" charset="0"/>
                <a:ea typeface="ＭＳ Ｐゴシック" charset="0"/>
                <a:cs typeface="ＭＳ Ｐゴシック" charset="0"/>
              </a:rPr>
              <a:t>3 people are discussing math </a:t>
            </a:r>
            <a:r>
              <a:rPr lang="en-US" dirty="0" smtClean="0">
                <a:latin typeface="Calibri" charset="0"/>
                <a:ea typeface="ＭＳ Ｐゴシック" charset="0"/>
                <a:cs typeface="ＭＳ Ｐゴシック" charset="0"/>
              </a:rPr>
              <a:t>online</a:t>
            </a:r>
          </a:p>
          <a:p>
            <a:r>
              <a:rPr lang="en-US" dirty="0" smtClean="0">
                <a:latin typeface="Calibri" charset="0"/>
                <a:ea typeface="ＭＳ Ｐゴシック" charset="0"/>
                <a:cs typeface="ＭＳ Ｐゴシック" charset="0"/>
              </a:rPr>
              <a:t>Prior to the excerpt shown, a student with the online </a:t>
            </a:r>
            <a:r>
              <a:rPr lang="en-US" dirty="0">
                <a:latin typeface="Calibri" charset="0"/>
                <a:ea typeface="ＭＳ Ｐゴシック" charset="0"/>
                <a:cs typeface="ＭＳ Ｐゴシック" charset="0"/>
              </a:rPr>
              <a:t>name “137” </a:t>
            </a:r>
            <a:r>
              <a:rPr lang="en-US" dirty="0" smtClean="0">
                <a:latin typeface="Calibri" charset="0"/>
                <a:ea typeface="ＭＳ Ｐゴシック" charset="0"/>
                <a:cs typeface="ＭＳ Ｐゴシック" charset="0"/>
              </a:rPr>
              <a:t>proposed </a:t>
            </a:r>
            <a:r>
              <a:rPr lang="en-US" dirty="0">
                <a:latin typeface="Calibri" charset="0"/>
                <a:ea typeface="ＭＳ Ｐゴシック" charset="0"/>
                <a:cs typeface="ＭＳ Ｐゴシック" charset="0"/>
              </a:rPr>
              <a:t>in the chat that they analyze a </a:t>
            </a:r>
            <a:r>
              <a:rPr lang="en-US" dirty="0" smtClean="0">
                <a:latin typeface="Calibri" charset="0"/>
                <a:ea typeface="ＭＳ Ｐゴシック" charset="0"/>
                <a:cs typeface="ＭＳ Ｐゴシック" charset="0"/>
              </a:rPr>
              <a:t>“hexagonal array”</a:t>
            </a:r>
            <a:endParaRPr lang="en-US" dirty="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Another student, Qwertyuiop, has drawn an array of lines </a:t>
            </a:r>
            <a:r>
              <a:rPr lang="en-US" dirty="0">
                <a:latin typeface="Calibri" charset="0"/>
                <a:ea typeface="ＭＳ Ｐゴシック" charset="0"/>
                <a:cs typeface="ＭＳ Ｐゴシック" charset="0"/>
              </a:rPr>
              <a:t>on their shared </a:t>
            </a:r>
            <a:r>
              <a:rPr lang="en-US" dirty="0" smtClean="0">
                <a:latin typeface="Calibri" charset="0"/>
                <a:ea typeface="ＭＳ Ｐゴシック" charset="0"/>
                <a:cs typeface="ＭＳ Ｐゴシック" charset="0"/>
              </a:rPr>
              <a:t>whiteboard, as we see</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Jason </a:t>
            </a:r>
            <a:r>
              <a:rPr lang="en-US" dirty="0" smtClean="0">
                <a:latin typeface="Calibri" charset="0"/>
                <a:ea typeface="ＭＳ Ｐゴシック" charset="0"/>
                <a:cs typeface="ＭＳ Ｐゴシック" charset="0"/>
              </a:rPr>
              <a:t>now stops the action and asks </a:t>
            </a:r>
            <a:r>
              <a:rPr lang="en-US" dirty="0">
                <a:latin typeface="Calibri" charset="0"/>
                <a:ea typeface="ＭＳ Ｐゴシック" charset="0"/>
                <a:cs typeface="ＭＳ Ｐゴシック" charset="0"/>
              </a:rPr>
              <a:t>for help in seeing what 137 and Qwertyuiop </a:t>
            </a:r>
            <a:r>
              <a:rPr lang="en-US" dirty="0" smtClean="0">
                <a:latin typeface="Calibri" charset="0"/>
                <a:ea typeface="ＭＳ Ｐゴシック" charset="0"/>
                <a:cs typeface="ＭＳ Ｐゴシック" charset="0"/>
              </a:rPr>
              <a:t>see in these lines</a:t>
            </a:r>
          </a:p>
          <a:p>
            <a:r>
              <a:rPr lang="en-US" dirty="0" smtClean="0">
                <a:latin typeface="Calibri" charset="0"/>
                <a:ea typeface="ＭＳ Ｐゴシック" charset="0"/>
                <a:cs typeface="ＭＳ Ｐゴシック" charset="0"/>
              </a:rPr>
              <a:t>He says, WAIT</a:t>
            </a:r>
            <a:r>
              <a:rPr lang="en-US" baseline="0" dirty="0" smtClean="0">
                <a:latin typeface="Calibri" charset="0"/>
                <a:ea typeface="ＭＳ Ｐゴシック" charset="0"/>
                <a:cs typeface="ＭＳ Ｐゴシック" charset="0"/>
              </a:rPr>
              <a:t> – I don’t really see what you mean!</a:t>
            </a:r>
          </a:p>
          <a:p>
            <a:r>
              <a:rPr lang="en-US" baseline="0" dirty="0" smtClean="0">
                <a:latin typeface="Calibri" charset="0"/>
                <a:ea typeface="ＭＳ Ｐゴシック" charset="0"/>
                <a:cs typeface="ＭＳ Ｐゴシック" charset="0"/>
              </a:rPr>
              <a:t>The work of the group cannot continue until everyone in the group sees the same object.</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137 outlines a large hexagon in the array using whiteboard tools</a:t>
            </a:r>
          </a:p>
          <a:p>
            <a:r>
              <a:rPr lang="en-US" dirty="0">
                <a:latin typeface="Calibri" charset="0"/>
                <a:ea typeface="ＭＳ Ｐゴシック" charset="0"/>
                <a:cs typeface="ＭＳ Ｐゴシック" charset="0"/>
              </a:rPr>
              <a:t>Jason then proposes a feature of the mathematical pattern</a:t>
            </a:r>
          </a:p>
          <a:p>
            <a:r>
              <a:rPr lang="en-US" dirty="0">
                <a:latin typeface="Calibri" charset="0"/>
                <a:ea typeface="ＭＳ Ｐゴシック" charset="0"/>
                <a:cs typeface="ＭＳ Ｐゴシック" charset="0"/>
              </a:rPr>
              <a:t>Jason points from his chat posting, so the others can </a:t>
            </a:r>
            <a:r>
              <a:rPr lang="en-US" dirty="0" smtClean="0">
                <a:latin typeface="Calibri" charset="0"/>
                <a:ea typeface="ＭＳ Ｐゴシック" charset="0"/>
                <a:cs typeface="ＭＳ Ｐゴシック" charset="0"/>
              </a:rPr>
              <a:t>see what he is talking about the same way he sees it,</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Together</a:t>
            </a:r>
            <a:r>
              <a:rPr lang="en-US" baseline="0" dirty="0" smtClean="0">
                <a:latin typeface="Calibri" charset="0"/>
                <a:ea typeface="ＭＳ Ｐゴシック" charset="0"/>
                <a:cs typeface="ＭＳ Ｐゴシック" charset="0"/>
              </a:rPr>
              <a:t> – in the log at the top of the slide -- the 3 participants co-construct an algebraic expression that gives the number of small triangles in any size hexagonal array.</a:t>
            </a:r>
          </a:p>
          <a:p>
            <a:r>
              <a:rPr lang="en-US" baseline="0" dirty="0" smtClean="0">
                <a:latin typeface="Calibri" charset="0"/>
                <a:ea typeface="ＭＳ Ｐゴシック" charset="0"/>
                <a:cs typeface="ＭＳ Ｐゴシック" charset="0"/>
              </a:rPr>
              <a:t>Note that each person contributes an important step in assembling this symbolic artifact, based on the graphical analysis that the group had accomplished.</a:t>
            </a: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Later</a:t>
            </a:r>
            <a:r>
              <a:rPr lang="en-US" baseline="0" dirty="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 in the drawing on the slide --</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they want to count the number of line segments in the large and visually complex hexagon</a:t>
            </a:r>
          </a:p>
          <a:p>
            <a:r>
              <a:rPr lang="en-US" dirty="0">
                <a:latin typeface="Calibri" charset="0"/>
                <a:ea typeface="ＭＳ Ｐゴシック" charset="0"/>
                <a:cs typeface="ＭＳ Ｐゴシック" charset="0"/>
              </a:rPr>
              <a:t>They use colored lines to break it into visually simple </a:t>
            </a:r>
            <a:r>
              <a:rPr lang="en-US" dirty="0" smtClean="0">
                <a:latin typeface="Calibri" charset="0"/>
                <a:ea typeface="ＭＳ Ｐゴシック" charset="0"/>
                <a:cs typeface="ＭＳ Ｐゴシック" charset="0"/>
              </a:rPr>
              <a:t>patterns,</a:t>
            </a:r>
            <a:r>
              <a:rPr lang="en-US" baseline="0" dirty="0" smtClean="0">
                <a:latin typeface="Calibri" charset="0"/>
                <a:ea typeface="ＭＳ Ｐゴシック" charset="0"/>
                <a:cs typeface="ＭＳ Ｐゴシック" charset="0"/>
              </a:rPr>
              <a:t> w</a:t>
            </a:r>
            <a:r>
              <a:rPr lang="en-US" dirty="0" smtClean="0">
                <a:latin typeface="Calibri" charset="0"/>
                <a:ea typeface="ＭＳ Ｐゴシック" charset="0"/>
                <a:cs typeface="ＭＳ Ｐゴシック" charset="0"/>
              </a:rPr>
              <a:t>here the </a:t>
            </a:r>
            <a:r>
              <a:rPr lang="en-US" dirty="0">
                <a:latin typeface="Calibri" charset="0"/>
                <a:ea typeface="ＭＳ Ｐゴシック" charset="0"/>
                <a:cs typeface="ＭＳ Ｐゴシック" charset="0"/>
              </a:rPr>
              <a:t>optical </a:t>
            </a:r>
            <a:r>
              <a:rPr lang="en-US" dirty="0" smtClean="0">
                <a:latin typeface="Calibri" charset="0"/>
                <a:ea typeface="ＭＳ Ｐゴシック" charset="0"/>
                <a:cs typeface="ＭＳ Ｐゴシック" charset="0"/>
              </a:rPr>
              <a:t>systems of their eyes </a:t>
            </a:r>
            <a:r>
              <a:rPr lang="en-US" dirty="0">
                <a:latin typeface="Calibri" charset="0"/>
                <a:ea typeface="ＭＳ Ｐゴシック" charset="0"/>
                <a:cs typeface="ＭＳ Ｐゴシック" charset="0"/>
              </a:rPr>
              <a:t>can do the </a:t>
            </a:r>
            <a:r>
              <a:rPr lang="en-US" dirty="0" smtClean="0">
                <a:latin typeface="Calibri" charset="0"/>
                <a:ea typeface="ＭＳ Ｐゴシック" charset="0"/>
                <a:cs typeface="ＭＳ Ｐゴシック" charset="0"/>
              </a:rPr>
              <a:t>counting.</a:t>
            </a:r>
            <a:endParaRPr lang="en-US" dirty="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Then </a:t>
            </a:r>
            <a:r>
              <a:rPr lang="en-US" dirty="0">
                <a:latin typeface="Calibri" charset="0"/>
                <a:ea typeface="ＭＳ Ｐゴシック" charset="0"/>
                <a:cs typeface="ＭＳ Ｐゴシック" charset="0"/>
              </a:rPr>
              <a:t>they </a:t>
            </a:r>
            <a:r>
              <a:rPr lang="en-US" dirty="0" smtClean="0">
                <a:latin typeface="Calibri" charset="0"/>
                <a:ea typeface="ＭＳ Ｐゴシック" charset="0"/>
                <a:cs typeface="ＭＳ Ｐゴシック" charset="0"/>
              </a:rPr>
              <a:t>will again build </a:t>
            </a:r>
            <a:r>
              <a:rPr lang="en-US" dirty="0">
                <a:latin typeface="Calibri" charset="0"/>
                <a:ea typeface="ＭＳ Ｐゴシック" charset="0"/>
                <a:cs typeface="ＭＳ Ｐゴシック" charset="0"/>
              </a:rPr>
              <a:t>on each other to construct the general formula for any size </a:t>
            </a:r>
            <a:r>
              <a:rPr lang="en-US" dirty="0" smtClean="0">
                <a:latin typeface="Calibri" charset="0"/>
                <a:ea typeface="ＭＳ Ｐゴシック" charset="0"/>
                <a:cs typeface="ＭＳ Ｐゴシック" charset="0"/>
              </a:rPr>
              <a:t>array.</a:t>
            </a:r>
          </a:p>
          <a:p>
            <a:r>
              <a:rPr lang="en-US" dirty="0" smtClean="0">
                <a:latin typeface="Calibri" charset="0"/>
                <a:ea typeface="ＭＳ Ｐゴシック" charset="0"/>
                <a:cs typeface="ＭＳ Ｐゴシック" charset="0"/>
              </a:rPr>
              <a:t>The cognitive</a:t>
            </a:r>
            <a:r>
              <a:rPr lang="en-US" baseline="0" dirty="0" smtClean="0">
                <a:latin typeface="Calibri" charset="0"/>
                <a:ea typeface="ＭＳ Ｐゴシック" charset="0"/>
                <a:cs typeface="ＭＳ Ｐゴシック" charset="0"/>
              </a:rPr>
              <a:t> accomplishment was accomplished by the group – using contributions of individuals and resources of the math community – but the accomplishment itself must be attributed to the small group and analyzed at the group unit of analysis in terms of their cooperative interactions.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dirty="0" smtClean="0">
                <a:latin typeface="Calibri" charset="0"/>
                <a:ea typeface="ＭＳ Ｐゴシック" charset="0"/>
                <a:cs typeface="ＭＳ Ｐゴシック" charset="0"/>
              </a:rPr>
              <a:t>Here are 4 observations from the case study:</a:t>
            </a:r>
          </a:p>
          <a:p>
            <a:pPr marL="228600" indent="-228600">
              <a:buFontTx/>
              <a:buAutoNum type="arabicPeriod"/>
              <a:defRPr/>
            </a:pPr>
            <a:r>
              <a:rPr lang="en-US" dirty="0" smtClean="0">
                <a:latin typeface="Calibri" charset="0"/>
                <a:ea typeface="ＭＳ Ｐゴシック" charset="0"/>
                <a:cs typeface="ＭＳ Ｐゴシック" charset="0"/>
              </a:rPr>
              <a:t>1. There is a specific form of &gt;digital co-presence&lt;</a:t>
            </a:r>
          </a:p>
          <a:p>
            <a:pPr marL="228600" indent="-228600">
              <a:buFontTx/>
              <a:buAutoNum type="arabicPeriod"/>
              <a:defRPr/>
            </a:pPr>
            <a:r>
              <a:rPr lang="en-US" dirty="0" smtClean="0">
                <a:latin typeface="Calibri" charset="0"/>
                <a:ea typeface="ＭＳ Ｐゴシック" charset="0"/>
                <a:cs typeface="ＭＳ Ｐゴシック" charset="0"/>
              </a:rPr>
              <a:t>2. There is &gt;cooperation&lt; in a strong sense of intimate co-construction of knowledge</a:t>
            </a:r>
          </a:p>
          <a:p>
            <a:pPr marL="228600" indent="-228600">
              <a:buFontTx/>
              <a:buAutoNum type="arabicPeriod"/>
              <a:defRPr/>
            </a:pPr>
            <a:r>
              <a:rPr lang="en-US" dirty="0" smtClean="0">
                <a:latin typeface="Calibri" charset="0"/>
                <a:ea typeface="ＭＳ Ｐゴシック" charset="0"/>
                <a:cs typeface="ＭＳ Ｐゴシック" charset="0"/>
              </a:rPr>
              <a:t>3. The students bring and create group practices to maintain &gt;shared understanding&lt; of a shared world, shared objects, shared views of the objects</a:t>
            </a:r>
          </a:p>
          <a:p>
            <a:pPr marL="228600" indent="-228600">
              <a:buFontTx/>
              <a:buAutoNum type="arabicPeriod"/>
              <a:defRPr/>
            </a:pPr>
            <a:r>
              <a:rPr lang="en-US" dirty="0" smtClean="0">
                <a:latin typeface="Calibri" charset="0"/>
                <a:ea typeface="ＭＳ Ｐゴシック" charset="0"/>
                <a:cs typeface="ＭＳ Ｐゴシック" charset="0"/>
              </a:rPr>
              <a:t>4. They achieve a &gt;group-cognitive&lt; result that is not attributable to any one group member alone</a:t>
            </a:r>
          </a:p>
          <a:p>
            <a:pPr marL="0" indent="0">
              <a:buFontTx/>
              <a:buNone/>
              <a:defRPr/>
            </a:pPr>
            <a:r>
              <a:rPr lang="en-US" dirty="0" smtClean="0">
                <a:latin typeface="Calibri" charset="0"/>
                <a:ea typeface="ＭＳ Ｐゴシック" charset="0"/>
                <a:cs typeface="ＭＳ Ｐゴシック" charset="0"/>
              </a:rPr>
              <a:t>These are characteristics of effective</a:t>
            </a:r>
            <a:r>
              <a:rPr lang="en-US" baseline="0" dirty="0" smtClean="0">
                <a:latin typeface="Calibri" charset="0"/>
                <a:ea typeface="ＭＳ Ｐゴシック" charset="0"/>
                <a:cs typeface="ＭＳ Ｐゴシック" charset="0"/>
              </a:rPr>
              <a:t> online group cognition, in which the group co-constructs a task, a joint representation, a common way of looking at it,</a:t>
            </a:r>
          </a:p>
          <a:p>
            <a:pPr marL="0" indent="0">
              <a:buFontTx/>
              <a:buNone/>
              <a:defRPr/>
            </a:pPr>
            <a:r>
              <a:rPr lang="en-US" baseline="0" dirty="0" smtClean="0">
                <a:latin typeface="Calibri" charset="0"/>
                <a:ea typeface="ＭＳ Ｐゴシック" charset="0"/>
                <a:cs typeface="ＭＳ Ｐゴシック" charset="0"/>
              </a:rPr>
              <a:t>a shared understanding, a sequence of problem-solving steps and a group cognitive accomplishment, carried out in their interaction</a:t>
            </a:r>
            <a:endParaRPr lang="en-US" dirty="0" smtClean="0">
              <a:latin typeface="Calibri" charset="0"/>
              <a:ea typeface="ＭＳ Ｐゴシック" charset="0"/>
              <a:cs typeface="ＭＳ Ｐゴシック" charset="0"/>
            </a:endParaRPr>
          </a:p>
          <a:p>
            <a:pPr marL="228600" indent="-228600">
              <a:buFontTx/>
              <a:buAutoNum type="arabicPeriod"/>
              <a:defRPr/>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The problem I want to address was pointed out 17 years </a:t>
            </a:r>
            <a:r>
              <a:rPr lang="en-US" dirty="0" smtClean="0">
                <a:latin typeface="Calibri" charset="0"/>
                <a:ea typeface="ＭＳ Ｐゴシック" charset="0"/>
                <a:cs typeface="ＭＳ Ｐゴシック" charset="0"/>
              </a:rPr>
              <a:t>ago</a:t>
            </a:r>
            <a:r>
              <a:rPr lang="en-US" baseline="0" dirty="0" smtClean="0">
                <a:latin typeface="Calibri" charset="0"/>
                <a:ea typeface="ＭＳ Ｐゴシック" charset="0"/>
                <a:cs typeface="ＭＳ Ｐゴシック" charset="0"/>
              </a:rPr>
              <a:t> i</a:t>
            </a:r>
            <a:r>
              <a:rPr lang="en-US" dirty="0" smtClean="0">
                <a:latin typeface="Calibri" charset="0"/>
                <a:ea typeface="ＭＳ Ｐゴシック" charset="0"/>
                <a:cs typeface="ＭＳ Ｐゴシック" charset="0"/>
              </a:rPr>
              <a:t>n </a:t>
            </a:r>
            <a:r>
              <a:rPr lang="en-US" dirty="0">
                <a:latin typeface="Calibri" charset="0"/>
                <a:ea typeface="ＭＳ Ｐゴシック" charset="0"/>
                <a:cs typeface="ＭＳ Ｐゴシック" charset="0"/>
              </a:rPr>
              <a:t>a well-read </a:t>
            </a:r>
            <a:r>
              <a:rPr lang="en-US" dirty="0" smtClean="0">
                <a:latin typeface="Calibri" charset="0"/>
                <a:ea typeface="ＭＳ Ｐゴシック" charset="0"/>
                <a:cs typeface="ＭＳ Ｐゴシック" charset="0"/>
              </a:rPr>
              <a:t>paper by Jonathan Grudin.</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Yet this problem has </a:t>
            </a:r>
            <a:r>
              <a:rPr lang="en-US" dirty="0" smtClean="0">
                <a:latin typeface="Calibri" charset="0"/>
                <a:ea typeface="ＭＳ Ｐゴシック" charset="0"/>
                <a:cs typeface="ＭＳ Ｐゴシック" charset="0"/>
              </a:rPr>
              <a:t>still not </a:t>
            </a:r>
            <a:r>
              <a:rPr lang="en-US" dirty="0">
                <a:latin typeface="Calibri" charset="0"/>
                <a:ea typeface="ＭＳ Ｐゴシック" charset="0"/>
                <a:cs typeface="ＭＳ Ｐゴシック" charset="0"/>
              </a:rPr>
              <a:t>been addressed well</a:t>
            </a:r>
          </a:p>
          <a:p>
            <a:r>
              <a:rPr lang="en-US" dirty="0">
                <a:latin typeface="Calibri" charset="0"/>
                <a:ea typeface="ＭＳ Ｐゴシック" charset="0"/>
                <a:cs typeface="ＭＳ Ｐゴシック" charset="0"/>
              </a:rPr>
              <a:t>[read quote]</a:t>
            </a:r>
          </a:p>
          <a:p>
            <a:r>
              <a:rPr lang="en-US" dirty="0" smtClean="0">
                <a:latin typeface="Calibri" charset="0"/>
                <a:ea typeface="ＭＳ Ｐゴシック" charset="0"/>
                <a:cs typeface="ＭＳ Ｐゴシック" charset="0"/>
              </a:rPr>
              <a:t>I want to argue</a:t>
            </a:r>
            <a:r>
              <a:rPr lang="en-US" baseline="0" dirty="0" smtClean="0">
                <a:latin typeface="Calibri" charset="0"/>
                <a:ea typeface="ＭＳ Ｐゴシック" charset="0"/>
                <a:cs typeface="ＭＳ Ｐゴシック" charset="0"/>
              </a:rPr>
              <a:t> that certain aspects of </a:t>
            </a:r>
            <a:r>
              <a:rPr lang="en-US" dirty="0" smtClean="0">
                <a:latin typeface="Calibri" charset="0"/>
                <a:ea typeface="ＭＳ Ｐゴシック" charset="0"/>
                <a:cs typeface="ＭＳ Ｐゴシック" charset="0"/>
              </a:rPr>
              <a:t>CSCW </a:t>
            </a:r>
            <a:r>
              <a:rPr lang="en-US" dirty="0">
                <a:latin typeface="Calibri" charset="0"/>
                <a:ea typeface="ＭＳ Ｐゴシック" charset="0"/>
                <a:cs typeface="ＭＳ Ｐゴシック" charset="0"/>
              </a:rPr>
              <a:t>support should be designed around the nature of group cognition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We need to update our theory of </a:t>
            </a:r>
            <a:r>
              <a:rPr lang="en-US" dirty="0" smtClean="0">
                <a:latin typeface="Calibri" charset="0"/>
                <a:ea typeface="ＭＳ Ｐゴシック" charset="0"/>
                <a:cs typeface="ＭＳ Ｐゴシック" charset="0"/>
              </a:rPr>
              <a:t>science to be able to analyze these group phenomena.</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Many of our preconceptions harken back to Galileo, Hume, Locke or Kant – over 200 years </a:t>
            </a:r>
            <a:r>
              <a:rPr lang="en-US" dirty="0" smtClean="0">
                <a:latin typeface="Calibri" charset="0"/>
                <a:ea typeface="ＭＳ Ｐゴシック" charset="0"/>
                <a:cs typeface="ＭＳ Ｐゴシック" charset="0"/>
              </a:rPr>
              <a:t>ago.</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The idea of a universal, mechanistic, quantifiable, objective analysis of everything does not even work in </a:t>
            </a:r>
            <a:r>
              <a:rPr lang="en-US" dirty="0" smtClean="0">
                <a:latin typeface="Calibri" charset="0"/>
                <a:ea typeface="ＭＳ Ｐゴシック" charset="0"/>
                <a:cs typeface="ＭＳ Ｐゴシック" charset="0"/>
              </a:rPr>
              <a:t>today’s physics</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let alone in the social sciences, where human interpretation of meaning is central.</a:t>
            </a:r>
          </a:p>
          <a:p>
            <a:r>
              <a:rPr lang="en-US" dirty="0">
                <a:latin typeface="Calibri" charset="0"/>
                <a:ea typeface="ＭＳ Ｐゴシック" charset="0"/>
                <a:cs typeface="ＭＳ Ｐゴシック" charset="0"/>
              </a:rPr>
              <a:t>We need to be open to the many sophisticated ways in which people interacting in dyads and small groups co-construct </a:t>
            </a:r>
            <a:r>
              <a:rPr lang="en-US" dirty="0" smtClean="0">
                <a:latin typeface="Calibri" charset="0"/>
                <a:ea typeface="ＭＳ Ｐゴシック" charset="0"/>
                <a:cs typeface="ＭＳ Ｐゴシック" charset="0"/>
              </a:rPr>
              <a:t>meaning.</a:t>
            </a:r>
          </a:p>
          <a:p>
            <a:r>
              <a:rPr lang="en-US" dirty="0" smtClean="0">
                <a:latin typeface="Calibri" charset="0"/>
                <a:ea typeface="ＭＳ Ｐゴシック" charset="0"/>
                <a:cs typeface="ＭＳ Ｐゴシック" charset="0"/>
              </a:rPr>
              <a:t>We need to have multiple theoretical and methodological</a:t>
            </a:r>
            <a:r>
              <a:rPr lang="en-US" baseline="0" dirty="0" smtClean="0">
                <a:latin typeface="Calibri" charset="0"/>
                <a:ea typeface="ＭＳ Ｐゴシック" charset="0"/>
                <a:cs typeface="ＭＳ Ｐゴシック" charset="0"/>
              </a:rPr>
              <a:t> approaches.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In this table, I have tried to distinguish systematically three vocabularies for discussing cognitive phenomena </a:t>
            </a:r>
            <a:r>
              <a:rPr lang="en-US" dirty="0" smtClean="0">
                <a:latin typeface="Calibri" charset="0"/>
                <a:ea typeface="ＭＳ Ｐゴシック" charset="0"/>
                <a:cs typeface="ＭＳ Ｐゴシック" charset="0"/>
              </a:rPr>
              <a:t>at </a:t>
            </a:r>
            <a:r>
              <a:rPr lang="en-US" dirty="0">
                <a:latin typeface="Calibri" charset="0"/>
                <a:ea typeface="ＭＳ Ｐゴシック" charset="0"/>
                <a:cs typeface="ＭＳ Ｐゴシック" charset="0"/>
              </a:rPr>
              <a:t>the individual, small-group and community level of description.</a:t>
            </a:r>
          </a:p>
          <a:p>
            <a:r>
              <a:rPr lang="en-US" dirty="0">
                <a:latin typeface="Calibri" charset="0"/>
                <a:ea typeface="ＭＳ Ｐゴシック" charset="0"/>
                <a:cs typeface="ＭＳ Ｐゴシック" charset="0"/>
              </a:rPr>
              <a:t>For instance, the term “social” has been a great source of muddied </a:t>
            </a:r>
            <a:r>
              <a:rPr lang="en-US" dirty="0" smtClean="0">
                <a:latin typeface="Calibri" charset="0"/>
                <a:ea typeface="ＭＳ Ｐゴシック" charset="0"/>
                <a:cs typeface="ＭＳ Ｐゴシック" charset="0"/>
              </a:rPr>
              <a:t>understanding.</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Even </a:t>
            </a:r>
            <a:r>
              <a:rPr lang="en-US" dirty="0">
                <a:latin typeface="Calibri" charset="0"/>
                <a:ea typeface="ＭＳ Ｐゴシック" charset="0"/>
                <a:cs typeface="ＭＳ Ｐゴシック" charset="0"/>
              </a:rPr>
              <a:t>Vygotsky or Hutchins refer to dyadic or small-group phenomena as “social”</a:t>
            </a:r>
          </a:p>
          <a:p>
            <a:r>
              <a:rPr lang="en-US" dirty="0">
                <a:latin typeface="Calibri" charset="0"/>
                <a:ea typeface="ＭＳ Ｐゴシック" charset="0"/>
                <a:cs typeface="ＭＳ Ｐゴシック" charset="0"/>
              </a:rPr>
              <a:t>But there is a world of difference between interactions among three people and culturally established institutions</a:t>
            </a:r>
          </a:p>
          <a:p>
            <a:r>
              <a:rPr lang="en-US" dirty="0">
                <a:latin typeface="Calibri" charset="0"/>
                <a:ea typeface="ＭＳ Ｐゴシック" charset="0"/>
                <a:cs typeface="ＭＳ Ｐゴシック" charset="0"/>
              </a:rPr>
              <a:t>Socio-cognitive theory recognizes influences from other people and society, but reduces them all to individual mental models.</a:t>
            </a:r>
          </a:p>
          <a:p>
            <a:r>
              <a:rPr lang="en-US" dirty="0">
                <a:latin typeface="Calibri" charset="0"/>
                <a:ea typeface="ＭＳ Ｐゴシック" charset="0"/>
                <a:cs typeface="ＭＳ Ｐゴシック" charset="0"/>
              </a:rPr>
              <a:t>We need to first be clear about what level we are analyzing before we can theorize their mutual constraints and relationships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Here, I have tried to sort out graphically the configuration of</a:t>
            </a:r>
          </a:p>
          <a:p>
            <a:r>
              <a:rPr lang="en-US">
                <a:latin typeface="Calibri" charset="0"/>
                <a:ea typeface="ＭＳ Ｐゴシック" charset="0"/>
                <a:cs typeface="ＭＳ Ｐゴシック" charset="0"/>
              </a:rPr>
              <a:t>Individual, group and community cognition</a:t>
            </a:r>
          </a:p>
          <a:p>
            <a:r>
              <a:rPr lang="en-US">
                <a:latin typeface="Calibri" charset="0"/>
                <a:ea typeface="ＭＳ Ｐゴシック" charset="0"/>
                <a:cs typeface="ＭＳ Ｐゴシック" charset="0"/>
              </a:rPr>
              <a:t>Along with their major constraints and products.</a:t>
            </a:r>
          </a:p>
          <a:p>
            <a:r>
              <a:rPr lang="en-US">
                <a:latin typeface="Calibri" charset="0"/>
                <a:ea typeface="ＭＳ Ｐゴシック" charset="0"/>
                <a:cs typeface="ＭＳ Ｐゴシック" charset="0"/>
              </a:rPr>
              <a:t>Again, this is not intended as an explanatory model,</a:t>
            </a:r>
          </a:p>
          <a:p>
            <a:r>
              <a:rPr lang="en-US">
                <a:latin typeface="Calibri" charset="0"/>
                <a:ea typeface="ＭＳ Ｐゴシック" charset="0"/>
                <a:cs typeface="ＭＳ Ｐゴシック" charset="0"/>
              </a:rPr>
              <a:t>But as a visualization to help us distinguish and think about different topics for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 have been looking for theories, research methods and computer supports for group cognition in the research literature for 20 years</a:t>
            </a:r>
          </a:p>
          <a:p>
            <a:r>
              <a:rPr lang="en-US" dirty="0">
                <a:latin typeface="Calibri" charset="0"/>
                <a:ea typeface="ＭＳ Ｐゴシック" charset="0"/>
                <a:cs typeface="ＭＳ Ｐゴシック" charset="0"/>
              </a:rPr>
              <a:t>Most of what I have found or been pointed to by others is philosophically outmoded in assuming that all cognition is fundamentally based in the solitary individual mind of the 18</a:t>
            </a:r>
            <a:r>
              <a:rPr lang="en-US" baseline="30000" dirty="0">
                <a:latin typeface="Calibri" charset="0"/>
                <a:ea typeface="ＭＳ Ｐゴシック" charset="0"/>
                <a:cs typeface="ＭＳ Ｐゴシック" charset="0"/>
              </a:rPr>
              <a:t>th</a:t>
            </a:r>
            <a:r>
              <a:rPr lang="en-US" dirty="0">
                <a:latin typeface="Calibri" charset="0"/>
                <a:ea typeface="ＭＳ Ｐゴシック" charset="0"/>
                <a:cs typeface="ＭＳ Ｐゴシック" charset="0"/>
              </a:rPr>
              <a:t> century</a:t>
            </a:r>
          </a:p>
          <a:p>
            <a:r>
              <a:rPr lang="en-US" dirty="0">
                <a:latin typeface="Calibri" charset="0"/>
                <a:ea typeface="ＭＳ Ｐゴシック" charset="0"/>
                <a:cs typeface="ＭＳ Ｐゴシック" charset="0"/>
              </a:rPr>
              <a:t>Where this is not the case, there is terminological ambiguity that fails to clearly distinguish the small-group phenomena from the community practices or societal institutions</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I </a:t>
            </a:r>
            <a:r>
              <a:rPr lang="en-US" dirty="0">
                <a:latin typeface="Calibri" charset="0"/>
                <a:ea typeface="ＭＳ Ｐゴシック" charset="0"/>
                <a:cs typeface="ＭＳ Ｐゴシック" charset="0"/>
              </a:rPr>
              <a:t>do not want to deny the importance </a:t>
            </a:r>
            <a:r>
              <a:rPr lang="en-US" dirty="0" smtClean="0">
                <a:latin typeface="Calibri" charset="0"/>
                <a:ea typeface="ＭＳ Ｐゴシック" charset="0"/>
                <a:cs typeface="ＭＳ Ｐゴシック" charset="0"/>
              </a:rPr>
              <a:t>of </a:t>
            </a:r>
            <a:r>
              <a:rPr lang="en-US" dirty="0">
                <a:latin typeface="Calibri" charset="0"/>
                <a:ea typeface="ＭＳ Ｐゴシック" charset="0"/>
                <a:cs typeface="ＭＳ Ｐゴシック" charset="0"/>
              </a:rPr>
              <a:t>individual cognition or of social factors, </a:t>
            </a:r>
          </a:p>
          <a:p>
            <a:r>
              <a:rPr lang="en-US" dirty="0">
                <a:latin typeface="Calibri" charset="0"/>
                <a:ea typeface="ＭＳ Ｐゴシック" charset="0"/>
                <a:cs typeface="ＭＳ Ｐゴシック" charset="0"/>
              </a:rPr>
              <a:t>Rather, I want to argue for a distinct research domain of group cognition on an equal theoretical footing</a:t>
            </a:r>
            <a:r>
              <a:rPr lang="en-US" dirty="0" smtClean="0">
                <a:latin typeface="Calibri" charset="0"/>
                <a:ea typeface="ＭＳ Ｐゴシック" charset="0"/>
                <a:cs typeface="ＭＳ Ｐゴシック" charset="0"/>
              </a:rPr>
              <a:t>.</a:t>
            </a:r>
          </a:p>
          <a:p>
            <a:r>
              <a:rPr lang="en-US" dirty="0" smtClean="0">
                <a:latin typeface="Calibri" charset="0"/>
                <a:ea typeface="ＭＳ Ｐゴシック" charset="0"/>
                <a:cs typeface="ＭＳ Ｐゴシック" charset="0"/>
              </a:rPr>
              <a:t>I have tried to illustrate such a domain, some</a:t>
            </a:r>
            <a:r>
              <a:rPr lang="en-US" baseline="0" dirty="0" smtClean="0">
                <a:latin typeface="Calibri" charset="0"/>
                <a:ea typeface="ＭＳ Ｐゴシック" charset="0"/>
                <a:cs typeface="ＭＳ Ｐゴシック" charset="0"/>
              </a:rPr>
              <a:t> appropriate methods and some initial findings in my case studies.</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It seems clear from previous research that a productive distinction is into the three levels of individual, small-group and community cognition.</a:t>
            </a:r>
          </a:p>
          <a:p>
            <a:r>
              <a:rPr lang="en-US" dirty="0">
                <a:latin typeface="Calibri" charset="0"/>
                <a:ea typeface="ＭＳ Ｐゴシック" charset="0"/>
                <a:cs typeface="ＭＳ Ｐゴシック" charset="0"/>
              </a:rPr>
              <a:t>Beyond that, there is evidence for a certain priority to group </a:t>
            </a:r>
            <a:r>
              <a:rPr lang="en-US" dirty="0" smtClean="0">
                <a:latin typeface="Calibri" charset="0"/>
                <a:ea typeface="ＭＳ Ｐゴシック" charset="0"/>
                <a:cs typeface="ＭＳ Ｐゴシック" charset="0"/>
              </a:rPr>
              <a:t>cognition</a:t>
            </a:r>
            <a:r>
              <a:rPr lang="en-US" baseline="0" dirty="0" smtClean="0">
                <a:latin typeface="Calibri" charset="0"/>
                <a:ea typeface="ＭＳ Ｐゴシック" charset="0"/>
                <a:cs typeface="ＭＳ Ｐゴシック" charset="0"/>
              </a:rPr>
              <a:t> -- </a:t>
            </a:r>
            <a:r>
              <a:rPr lang="en-US" dirty="0" smtClean="0">
                <a:latin typeface="Calibri" charset="0"/>
                <a:ea typeface="ＭＳ Ｐゴシック" charset="0"/>
                <a:cs typeface="ＭＳ Ｐゴシック" charset="0"/>
              </a:rPr>
              <a:t>suggested </a:t>
            </a:r>
            <a:r>
              <a:rPr lang="en-US" dirty="0">
                <a:latin typeface="Calibri" charset="0"/>
                <a:ea typeface="ＭＳ Ｐゴシック" charset="0"/>
                <a:cs typeface="ＭＳ Ｐゴシック" charset="0"/>
              </a:rPr>
              <a:t>by Vygotsky’s developmental approach, by theories of human cultural evolution and by my own research of group cognition in learners</a:t>
            </a:r>
            <a:r>
              <a:rPr lang="en-US" dirty="0" smtClean="0">
                <a:latin typeface="Calibri" charset="0"/>
                <a:ea typeface="ＭＳ Ｐゴシック" charset="0"/>
                <a:cs typeface="ＭＳ Ｐゴシック" charset="0"/>
              </a:rPr>
              <a:t>.</a:t>
            </a:r>
          </a:p>
          <a:p>
            <a:r>
              <a:rPr lang="en-US" dirty="0" smtClean="0">
                <a:latin typeface="Calibri" charset="0"/>
                <a:ea typeface="ＭＳ Ｐゴシック" charset="0"/>
                <a:cs typeface="ＭＳ Ｐゴシック" charset="0"/>
              </a:rPr>
              <a:t>To conclude, in addition to traditional methods</a:t>
            </a:r>
            <a:r>
              <a:rPr lang="en-US" baseline="0" dirty="0" smtClean="0">
                <a:latin typeface="Calibri" charset="0"/>
                <a:ea typeface="ＭＳ Ｐゴシック" charset="0"/>
                <a:cs typeface="ＭＳ Ｐゴシック" charset="0"/>
              </a:rPr>
              <a:t> of studying individuals and communities. </a:t>
            </a:r>
            <a:r>
              <a:rPr lang="en-US" dirty="0" smtClean="0">
                <a:latin typeface="Calibri" charset="0"/>
                <a:ea typeface="ＭＳ Ｐゴシック" charset="0"/>
                <a:cs typeface="ＭＳ Ｐゴシック" charset="0"/>
              </a:rPr>
              <a:t>we need theories</a:t>
            </a:r>
            <a:r>
              <a:rPr lang="en-US" baseline="0" dirty="0" smtClean="0">
                <a:latin typeface="Calibri" charset="0"/>
                <a:ea typeface="ＭＳ Ｐゴシック" charset="0"/>
                <a:cs typeface="ＭＳ Ｐゴシック" charset="0"/>
              </a:rPr>
              <a:t> and methods appropriate to analyzing computer-mediated group cognition, such as interaction analysis as part of design-based research.</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Workplace </a:t>
            </a:r>
            <a:r>
              <a:rPr lang="en-US" dirty="0">
                <a:latin typeface="Calibri" charset="0"/>
                <a:ea typeface="ＭＳ Ｐゴシック" charset="0"/>
                <a:cs typeface="ＭＳ Ｐゴシック" charset="0"/>
              </a:rPr>
              <a:t>trends in the past century indicate an increasing role of small-group interaction in the social relations of prevailing productive forces.</a:t>
            </a:r>
          </a:p>
          <a:p>
            <a:r>
              <a:rPr lang="en-US" dirty="0">
                <a:latin typeface="Calibri" charset="0"/>
                <a:ea typeface="ＭＳ Ｐゴシック" charset="0"/>
                <a:cs typeface="ＭＳ Ｐゴシック" charset="0"/>
              </a:rPr>
              <a:t>My hope is that CSCW and CSCL can develop systems of support to facilitate new and powerful forms of group cognition</a:t>
            </a:r>
            <a:r>
              <a:rPr lang="en-US" dirty="0" smtClean="0">
                <a:latin typeface="Calibri" charset="0"/>
                <a:ea typeface="ＭＳ Ｐゴシック" charset="0"/>
                <a:cs typeface="ＭＳ Ｐゴシック" charset="0"/>
              </a:rPr>
              <a:t>.</a:t>
            </a:r>
          </a:p>
          <a:p>
            <a:r>
              <a:rPr lang="en-US" dirty="0" smtClean="0">
                <a:latin typeface="Calibri" charset="0"/>
                <a:ea typeface="ＭＳ Ｐゴシック" charset="0"/>
                <a:cs typeface="ＭＳ Ｐゴシック" charset="0"/>
              </a:rPr>
              <a:t>Today</a:t>
            </a:r>
            <a:r>
              <a:rPr lang="en-US" baseline="0" dirty="0" smtClean="0">
                <a:latin typeface="Calibri" charset="0"/>
                <a:ea typeface="ＭＳ Ｐゴシック" charset="0"/>
                <a:cs typeface="ＭＳ Ｐゴシック" charset="0"/>
              </a:rPr>
              <a:t> I have tried to summarize the argument of my paper on theory; but the real argument for focusing some CSCW analysis on group cognition would be to demonstrate that important results arise from such an approach. In my other recent writings, I am trying to do this in learning situations, where one may see the development of new practices most clearly. </a:t>
            </a:r>
          </a:p>
          <a:p>
            <a:r>
              <a:rPr lang="en-US" baseline="0" dirty="0" smtClean="0">
                <a:latin typeface="Calibri" charset="0"/>
                <a:ea typeface="ＭＳ Ｐゴシック" charset="0"/>
                <a:cs typeface="ＭＳ Ｐゴシック" charset="0"/>
              </a:rPr>
              <a:t>I engage in design-based research in naturalistic settings, using a form of ethnomethodologically-informed interaction analysis adapted to online text chat to see how group processes can be mediated by new designs of computer support of collaborative work. To go into this work would require another paper or two. So I will stop now for today.</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Calibri" charset="0"/>
                <a:ea typeface="ＭＳ Ｐゴシック" charset="0"/>
                <a:cs typeface="ＭＳ Ｐゴシック" charset="0"/>
              </a:rPr>
              <a:t>This related </a:t>
            </a:r>
            <a:r>
              <a:rPr lang="en-US" dirty="0">
                <a:latin typeface="Calibri" charset="0"/>
                <a:ea typeface="ＭＳ Ｐゴシック" charset="0"/>
                <a:cs typeface="ＭＳ Ｐゴシック" charset="0"/>
              </a:rPr>
              <a:t>work </a:t>
            </a:r>
            <a:r>
              <a:rPr lang="en-US" dirty="0" smtClean="0">
                <a:latin typeface="Calibri" charset="0"/>
                <a:ea typeface="ＭＳ Ｐゴシック" charset="0"/>
                <a:cs typeface="ＭＳ Ｐゴシック" charset="0"/>
              </a:rPr>
              <a:t>and the slides from today’s talk are </a:t>
            </a:r>
            <a:r>
              <a:rPr lang="en-US" dirty="0">
                <a:latin typeface="Calibri" charset="0"/>
                <a:ea typeface="ＭＳ Ｐゴシック" charset="0"/>
                <a:cs typeface="ＭＳ Ｐゴシック" charset="0"/>
              </a:rPr>
              <a:t>available on my </a:t>
            </a:r>
            <a:r>
              <a:rPr lang="en-US" dirty="0" smtClean="0">
                <a:latin typeface="Calibri" charset="0"/>
                <a:ea typeface="ＭＳ Ｐゴシック" charset="0"/>
                <a:cs typeface="ＭＳ Ｐゴシック" charset="0"/>
              </a:rPr>
              <a:t>website</a:t>
            </a:r>
            <a:endParaRPr lang="en-US" dirty="0">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C898BB-A591-EB43-BE36-A9DC29D05B07}"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People assume that cognition is necessarily reducible to acts of individual </a:t>
            </a:r>
            <a:r>
              <a:rPr lang="en-US" dirty="0" smtClean="0">
                <a:latin typeface="Calibri" charset="0"/>
                <a:ea typeface="ＭＳ Ｐゴシック" charset="0"/>
                <a:cs typeface="ＭＳ Ｐゴシック" charset="0"/>
              </a:rPr>
              <a:t>minds.</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But that is an outmoded view, as we shall </a:t>
            </a:r>
            <a:r>
              <a:rPr lang="en-US" dirty="0" smtClean="0">
                <a:latin typeface="Calibri" charset="0"/>
                <a:ea typeface="ＭＳ Ｐゴシック" charset="0"/>
                <a:cs typeface="ＭＳ Ｐゴシック" charset="0"/>
              </a:rPr>
              <a:t>see.</a:t>
            </a:r>
          </a:p>
          <a:p>
            <a:r>
              <a:rPr lang="en-US" dirty="0" smtClean="0">
                <a:latin typeface="Calibri" charset="0"/>
                <a:ea typeface="ＭＳ Ｐゴシック" charset="0"/>
                <a:cs typeface="ＭＳ Ｐゴシック" charset="0"/>
              </a:rPr>
              <a:t>The</a:t>
            </a:r>
            <a:r>
              <a:rPr lang="en-US" baseline="0" dirty="0" smtClean="0">
                <a:latin typeface="Calibri" charset="0"/>
                <a:ea typeface="ＭＳ Ｐゴシック" charset="0"/>
                <a:cs typeface="ＭＳ Ｐゴシック" charset="0"/>
              </a:rPr>
              <a:t> definition of “cognition” does not necessarily imply that only individuals can accomplish cognitive tasks.</a:t>
            </a:r>
          </a:p>
          <a:p>
            <a:r>
              <a:rPr lang="en-US" baseline="0" dirty="0" smtClean="0">
                <a:latin typeface="Calibri" charset="0"/>
                <a:ea typeface="ＭＳ Ｐゴシック" charset="0"/>
                <a:cs typeface="ＭＳ Ｐゴシック" charset="0"/>
              </a:rPr>
              <a:t>Knowledge building can be accomplished by groups, communities, activity systems and possibly computers.</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[read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Group cognition may not even be well reflected in the individual cognition of </a:t>
            </a:r>
            <a:r>
              <a:rPr lang="en-US" dirty="0" smtClean="0">
                <a:latin typeface="Calibri" charset="0"/>
                <a:ea typeface="ＭＳ Ｐゴシック" charset="0"/>
                <a:cs typeface="ＭＳ Ｐゴシック" charset="0"/>
              </a:rPr>
              <a:t>the members of the group,</a:t>
            </a:r>
            <a:r>
              <a:rPr lang="en-US" baseline="0" dirty="0" smtClean="0">
                <a:latin typeface="Calibri" charset="0"/>
                <a:ea typeface="ＭＳ Ｐゴシック" charset="0"/>
                <a:cs typeface="ＭＳ Ｐゴシック" charset="0"/>
              </a:rPr>
              <a:t> w</a:t>
            </a:r>
            <a:r>
              <a:rPr lang="en-US" dirty="0" smtClean="0">
                <a:latin typeface="Calibri" charset="0"/>
                <a:ea typeface="ＭＳ Ｐゴシック" charset="0"/>
                <a:cs typeface="ＭＳ Ｐゴシック" charset="0"/>
              </a:rPr>
              <a:t>hether the individual cognition is expressed </a:t>
            </a:r>
            <a:r>
              <a:rPr lang="en-US" dirty="0">
                <a:latin typeface="Calibri" charset="0"/>
                <a:ea typeface="ＭＳ Ｐゴシック" charset="0"/>
                <a:cs typeface="ＭＳ Ｐゴシック" charset="0"/>
              </a:rPr>
              <a:t>during or after the group </a:t>
            </a:r>
            <a:r>
              <a:rPr lang="en-US" dirty="0" smtClean="0">
                <a:latin typeface="Calibri" charset="0"/>
                <a:ea typeface="ＭＳ Ｐゴシック" charset="0"/>
                <a:cs typeface="ＭＳ Ｐゴシック" charset="0"/>
              </a:rPr>
              <a:t>interaction in think-</a:t>
            </a:r>
            <a:r>
              <a:rPr lang="en-US" dirty="0" err="1" smtClean="0">
                <a:latin typeface="Calibri" charset="0"/>
                <a:ea typeface="ＭＳ Ｐゴシック" charset="0"/>
                <a:cs typeface="ＭＳ Ｐゴシック" charset="0"/>
              </a:rPr>
              <a:t>alouds</a:t>
            </a:r>
            <a:r>
              <a:rPr lang="en-US"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 interviews or surveys</a:t>
            </a:r>
            <a:endParaRPr lang="en-US" dirty="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As Ed Hutchins put it, [</a:t>
            </a:r>
            <a:r>
              <a:rPr lang="en-US" dirty="0">
                <a:latin typeface="Calibri" charset="0"/>
                <a:ea typeface="ＭＳ Ｐゴシック" charset="0"/>
                <a:cs typeface="ＭＳ Ｐゴシック" charset="0"/>
              </a:rPr>
              <a:t>read quote]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I believe that in many contexts group </a:t>
            </a:r>
            <a:r>
              <a:rPr lang="en-US" dirty="0">
                <a:latin typeface="Calibri" charset="0"/>
                <a:ea typeface="ＭＳ Ｐゴシック" charset="0"/>
                <a:cs typeface="ＭＳ Ｐゴシック" charset="0"/>
              </a:rPr>
              <a:t>cognition actually should be granted a priority status</a:t>
            </a:r>
          </a:p>
          <a:p>
            <a:r>
              <a:rPr lang="en-US" dirty="0">
                <a:latin typeface="Calibri" charset="0"/>
                <a:ea typeface="ＭＳ Ｐゴシック" charset="0"/>
                <a:cs typeface="ＭＳ Ｐゴシック" charset="0"/>
              </a:rPr>
              <a:t>Because small group interaction often underlies individual cognition and community </a:t>
            </a:r>
            <a:r>
              <a:rPr lang="en-US" dirty="0" smtClean="0">
                <a:latin typeface="Calibri" charset="0"/>
                <a:ea typeface="ＭＳ Ｐゴシック" charset="0"/>
                <a:cs typeface="ＭＳ Ｐゴシック" charset="0"/>
              </a:rPr>
              <a:t>cognition</a:t>
            </a:r>
            <a:r>
              <a:rPr lang="en-US" baseline="0" dirty="0" smtClean="0">
                <a:latin typeface="Calibri" charset="0"/>
                <a:ea typeface="ＭＳ Ｐゴシック" charset="0"/>
                <a:cs typeface="ＭＳ Ｐゴシック" charset="0"/>
              </a:rPr>
              <a:t> -- r</a:t>
            </a:r>
            <a:r>
              <a:rPr lang="en-US" dirty="0" smtClean="0">
                <a:latin typeface="Calibri" charset="0"/>
                <a:ea typeface="ＭＳ Ｐゴシック" charset="0"/>
                <a:cs typeface="ＭＳ Ｐゴシック" charset="0"/>
              </a:rPr>
              <a:t>ather </a:t>
            </a:r>
            <a:r>
              <a:rPr lang="en-US" dirty="0">
                <a:latin typeface="Calibri" charset="0"/>
                <a:ea typeface="ＭＳ Ｐゴシック" charset="0"/>
                <a:cs typeface="ＭＳ Ｐゴシック" charset="0"/>
              </a:rPr>
              <a:t>than the other way </a:t>
            </a:r>
            <a:r>
              <a:rPr lang="en-US" dirty="0" smtClean="0">
                <a:latin typeface="Calibri" charset="0"/>
                <a:ea typeface="ＭＳ Ｐゴシック" charset="0"/>
                <a:cs typeface="ＭＳ Ｐゴシック" charset="0"/>
              </a:rPr>
              <a:t>around</a:t>
            </a:r>
          </a:p>
          <a:p>
            <a:r>
              <a:rPr lang="en-US" dirty="0" smtClean="0">
                <a:latin typeface="Calibri" charset="0"/>
                <a:ea typeface="ＭＳ Ｐゴシック" charset="0"/>
                <a:cs typeface="ＭＳ Ｐゴシック" charset="0"/>
              </a:rPr>
              <a:t>As I claimed in my book on group cognition,</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[read quote]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In today’s talk, I want to </a:t>
            </a:r>
            <a:r>
              <a:rPr lang="en-US" dirty="0" smtClean="0">
                <a:latin typeface="Calibri" charset="0"/>
                <a:ea typeface="ＭＳ Ｐゴシック" charset="0"/>
                <a:cs typeface="ＭＳ Ｐゴシック" charset="0"/>
              </a:rPr>
              <a:t>focus on the </a:t>
            </a:r>
            <a:r>
              <a:rPr lang="en-US" dirty="0">
                <a:latin typeface="Calibri" charset="0"/>
                <a:ea typeface="ＭＳ Ｐゴシック" charset="0"/>
                <a:cs typeface="ＭＳ Ｐゴシック" charset="0"/>
              </a:rPr>
              <a:t>question </a:t>
            </a:r>
            <a:r>
              <a:rPr lang="en-US" dirty="0" smtClean="0">
                <a:latin typeface="Calibri" charset="0"/>
                <a:ea typeface="ＭＳ Ｐゴシック" charset="0"/>
                <a:cs typeface="ＭＳ Ｐゴシック" charset="0"/>
              </a:rPr>
              <a:t>of “cognition” in theory </a:t>
            </a:r>
            <a:r>
              <a:rPr lang="en-US" dirty="0">
                <a:latin typeface="Calibri" charset="0"/>
                <a:ea typeface="ＭＳ Ｐゴシック" charset="0"/>
                <a:cs typeface="ＭＳ Ｐゴシック" charset="0"/>
              </a:rPr>
              <a:t>and methodology for CSCW</a:t>
            </a:r>
          </a:p>
          <a:p>
            <a:r>
              <a:rPr lang="en-US" dirty="0">
                <a:latin typeface="Calibri" charset="0"/>
                <a:ea typeface="ＭＳ Ｐゴシック" charset="0"/>
                <a:cs typeface="ＭＳ Ｐゴシック" charset="0"/>
              </a:rPr>
              <a:t>I will start </a:t>
            </a:r>
            <a:r>
              <a:rPr lang="en-US" dirty="0" smtClean="0">
                <a:latin typeface="Calibri" charset="0"/>
                <a:ea typeface="ＭＳ Ｐゴシック" charset="0"/>
                <a:cs typeface="ＭＳ Ｐゴシック" charset="0"/>
              </a:rPr>
              <a:t>by </a:t>
            </a:r>
            <a:r>
              <a:rPr lang="en-US" dirty="0">
                <a:latin typeface="Calibri" charset="0"/>
                <a:ea typeface="ＭＳ Ｐゴシック" charset="0"/>
                <a:cs typeface="ＭＳ Ｐゴシック" charset="0"/>
              </a:rPr>
              <a:t>briefly reviewing how the unit of analysis of cognition has been systematically extended in the past 200 years</a:t>
            </a:r>
          </a:p>
          <a:p>
            <a:r>
              <a:rPr lang="en-US" dirty="0">
                <a:latin typeface="Calibri" charset="0"/>
                <a:ea typeface="ＭＳ Ｐゴシック" charset="0"/>
                <a:cs typeface="ＭＳ Ｐゴシック" charset="0"/>
              </a:rPr>
              <a:t>In particular, this can be seen in </a:t>
            </a:r>
            <a:r>
              <a:rPr lang="en-US" dirty="0" smtClean="0">
                <a:latin typeface="Calibri" charset="0"/>
                <a:ea typeface="ＭＳ Ｐゴシック" charset="0"/>
                <a:cs typeface="ＭＳ Ｐゴシック" charset="0"/>
              </a:rPr>
              <a:t>foundational </a:t>
            </a:r>
            <a:r>
              <a:rPr lang="en-US" dirty="0">
                <a:latin typeface="Calibri" charset="0"/>
                <a:ea typeface="ＭＳ Ｐゴシック" charset="0"/>
                <a:cs typeface="ＭＳ Ｐゴシック" charset="0"/>
              </a:rPr>
              <a:t>texts of CSCW theory</a:t>
            </a:r>
          </a:p>
          <a:p>
            <a:r>
              <a:rPr lang="en-US" dirty="0">
                <a:latin typeface="Calibri" charset="0"/>
                <a:ea typeface="ＭＳ Ｐゴシック" charset="0"/>
                <a:cs typeface="ＭＳ Ｐゴシック" charset="0"/>
              </a:rPr>
              <a:t>The centerpiece of my talk will distinguish individual, group and community cognition</a:t>
            </a:r>
          </a:p>
          <a:p>
            <a:r>
              <a:rPr lang="en-US" dirty="0">
                <a:latin typeface="Calibri" charset="0"/>
                <a:ea typeface="ＭＳ Ｐゴシック" charset="0"/>
                <a:cs typeface="ＭＳ Ｐゴシック" charset="0"/>
              </a:rPr>
              <a:t>And I will illustrate the study of group cognition from my own recent research</a:t>
            </a:r>
          </a:p>
          <a:p>
            <a:r>
              <a:rPr lang="en-US" dirty="0">
                <a:latin typeface="Calibri" charset="0"/>
                <a:ea typeface="ＭＳ Ｐゴシック" charset="0"/>
                <a:cs typeface="ＭＳ Ｐゴシック" charset="0"/>
              </a:rPr>
              <a:t>Then I will conclude with my recommendations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Consider these basic questions about CSCW as a research </a:t>
            </a:r>
            <a:r>
              <a:rPr lang="en-US" dirty="0" smtClean="0">
                <a:latin typeface="Calibri" charset="0"/>
                <a:ea typeface="ＭＳ Ｐゴシック" charset="0"/>
                <a:cs typeface="ＭＳ Ｐゴシック" charset="0"/>
              </a:rPr>
              <a:t>field [read slide]</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Here is the driving question for my talk:</a:t>
            </a:r>
          </a:p>
          <a:p>
            <a:r>
              <a:rPr lang="en-US">
                <a:latin typeface="Calibri" charset="0"/>
                <a:ea typeface="ＭＳ Ｐゴシック" charset="0"/>
                <a:cs typeface="ＭＳ Ｐゴシック" charset="0"/>
              </a:rPr>
              <a:t>[Read the question]</a:t>
            </a:r>
          </a:p>
          <a:p>
            <a:endParaRPr lang="en-US">
              <a:latin typeface="Calibri" charset="0"/>
              <a:ea typeface="ＭＳ Ｐゴシック" charset="0"/>
              <a:cs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EB90A0-4F67-2641-BBAA-1E5B58EA828A}"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 begin by arguing that the concept of </a:t>
            </a:r>
            <a:r>
              <a:rPr lang="en-US" dirty="0" smtClean="0">
                <a:latin typeface="Calibri" charset="0"/>
                <a:ea typeface="ＭＳ Ｐゴシック" charset="0"/>
                <a:cs typeface="ＭＳ Ｐゴシック" charset="0"/>
              </a:rPr>
              <a:t>“cognition” has been </a:t>
            </a:r>
            <a:r>
              <a:rPr lang="en-US" dirty="0">
                <a:latin typeface="Calibri" charset="0"/>
                <a:ea typeface="ＭＳ Ｐゴシック" charset="0"/>
                <a:cs typeface="ＭＳ Ｐゴシック" charset="0"/>
              </a:rPr>
              <a:t>developed historically</a:t>
            </a:r>
          </a:p>
          <a:p>
            <a:r>
              <a:rPr lang="en-US" dirty="0" smtClean="0">
                <a:latin typeface="Calibri" charset="0"/>
                <a:ea typeface="ＭＳ Ｐゴシック" charset="0"/>
                <a:cs typeface="ＭＳ Ｐゴシック" charset="0"/>
              </a:rPr>
              <a:t>In </a:t>
            </a:r>
            <a:r>
              <a:rPr lang="en-US" dirty="0">
                <a:latin typeface="Calibri" charset="0"/>
                <a:ea typeface="ＭＳ Ｐゴシック" charset="0"/>
                <a:cs typeface="ＭＳ Ｐゴシック" charset="0"/>
              </a:rPr>
              <a:t>classical philosophy, peaking with Descartes and culminating in Kant, cognition is a function of a fixed individual mind.</a:t>
            </a:r>
          </a:p>
          <a:p>
            <a:r>
              <a:rPr lang="en-US" dirty="0">
                <a:latin typeface="Calibri" charset="0"/>
                <a:ea typeface="ＭＳ Ｐゴシック" charset="0"/>
                <a:cs typeface="ＭＳ Ｐゴシック" charset="0"/>
              </a:rPr>
              <a:t>Hegel’s dialectical philosophy extended the cognitive unit of analysis, opening it up to scientific investigation in many domains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dirty="0"/>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5" name="Footer Placeholder 16"/>
          <p:cNvSpPr>
            <a:spLocks noGrp="1"/>
          </p:cNvSpPr>
          <p:nvPr>
            <p:ph type="ftr" sz="quarter" idx="10"/>
          </p:nvPr>
        </p:nvSpPr>
        <p:spPr>
          <a:xfrm>
            <a:off x="914400" y="6416675"/>
            <a:ext cx="26670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srgbClr val="0D5A50"/>
                </a:solidFill>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16" name="Slide Number Placeholder 28"/>
          <p:cNvSpPr>
            <a:spLocks noGrp="1"/>
          </p:cNvSpPr>
          <p:nvPr>
            <p:ph type="sldNum" sz="quarter" idx="11"/>
          </p:nvPr>
        </p:nvSpPr>
        <p:spPr/>
        <p:txBody>
          <a:bodyPr/>
          <a:lstStyle>
            <a:lvl1pPr>
              <a:defRPr>
                <a:solidFill>
                  <a:srgbClr val="0D5A50"/>
                </a:solidFill>
              </a:defRPr>
            </a:lvl1pPr>
          </a:lstStyle>
          <a:p>
            <a:pPr>
              <a:defRPr/>
            </a:pPr>
            <a:fld id="{E550954B-C837-AF47-8175-8ED5DD3BD269}" type="slidenum">
              <a:rPr lang="en-US"/>
              <a:pPr>
                <a:defRPr/>
              </a:pPr>
              <a:t>‹#›</a:t>
            </a:fld>
            <a:endParaRPr lang="en-US" dirty="0"/>
          </a:p>
        </p:txBody>
      </p:sp>
    </p:spTree>
    <p:extLst>
      <p:ext uri="{BB962C8B-B14F-4D97-AF65-F5344CB8AC3E}">
        <p14:creationId xmlns:p14="http://schemas.microsoft.com/office/powerpoint/2010/main" val="1799338924"/>
      </p:ext>
    </p:extLst>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738406D1-879F-E24A-A6D2-8A448F0EDA6B}" type="slidenum">
              <a:rPr lang="en-US"/>
              <a:pPr>
                <a:defRPr/>
              </a:pPr>
              <a:t>‹#›</a:t>
            </a:fld>
            <a:endParaRPr lang="en-US"/>
          </a:p>
        </p:txBody>
      </p:sp>
    </p:spTree>
    <p:extLst>
      <p:ext uri="{BB962C8B-B14F-4D97-AF65-F5344CB8AC3E}">
        <p14:creationId xmlns:p14="http://schemas.microsoft.com/office/powerpoint/2010/main" val="2758364317"/>
      </p:ext>
    </p:extLst>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165352F3-2285-2A41-8314-918F955E0B69}" type="slidenum">
              <a:rPr lang="en-US"/>
              <a:pPr>
                <a:defRPr/>
              </a:pPr>
              <a:t>‹#›</a:t>
            </a:fld>
            <a:endParaRPr lang="en-US"/>
          </a:p>
        </p:txBody>
      </p:sp>
    </p:spTree>
    <p:extLst>
      <p:ext uri="{BB962C8B-B14F-4D97-AF65-F5344CB8AC3E}">
        <p14:creationId xmlns:p14="http://schemas.microsoft.com/office/powerpoint/2010/main" val="3244079065"/>
      </p:ext>
    </p:extLst>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55600" y="6373813"/>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srgbClr val="0D5A50"/>
                </a:solidFill>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5" name="Slide Number Placeholder 5"/>
          <p:cNvSpPr>
            <a:spLocks noGrp="1"/>
          </p:cNvSpPr>
          <p:nvPr>
            <p:ph type="sldNum" sz="quarter" idx="11"/>
          </p:nvPr>
        </p:nvSpPr>
        <p:spPr>
          <a:xfrm>
            <a:off x="8229600" y="6373813"/>
            <a:ext cx="609600" cy="365125"/>
          </a:xfrm>
        </p:spPr>
        <p:txBody>
          <a:bodyPr/>
          <a:lstStyle>
            <a:lvl1pPr>
              <a:defRPr sz="1800">
                <a:solidFill>
                  <a:srgbClr val="0D5A50"/>
                </a:solidFill>
              </a:defRPr>
            </a:lvl1pPr>
          </a:lstStyle>
          <a:p>
            <a:pPr>
              <a:defRPr/>
            </a:pPr>
            <a:fld id="{28031ECC-8A30-1741-A7E4-E2165ABC29D1}" type="slidenum">
              <a:rPr lang="en-US"/>
              <a:pPr>
                <a:defRPr/>
              </a:pPr>
              <a:t>‹#›</a:t>
            </a:fld>
            <a:endParaRPr lang="en-US" dirty="0"/>
          </a:p>
        </p:txBody>
      </p:sp>
    </p:spTree>
    <p:extLst>
      <p:ext uri="{BB962C8B-B14F-4D97-AF65-F5344CB8AC3E}">
        <p14:creationId xmlns:p14="http://schemas.microsoft.com/office/powerpoint/2010/main" val="3696482565"/>
      </p:ext>
    </p:extLst>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4"/>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5"/>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27" name="Slide Number Placeholder 5"/>
          <p:cNvSpPr>
            <a:spLocks noGrp="1"/>
          </p:cNvSpPr>
          <p:nvPr>
            <p:ph type="sldNum" sz="quarter" idx="12"/>
          </p:nvPr>
        </p:nvSpPr>
        <p:spPr/>
        <p:txBody>
          <a:bodyPr/>
          <a:lstStyle>
            <a:lvl1pPr>
              <a:defRPr/>
            </a:lvl1pPr>
          </a:lstStyle>
          <a:p>
            <a:pPr>
              <a:defRPr/>
            </a:pPr>
            <a:fld id="{816CFFDA-30C8-E643-9916-6D3FC60BB75B}" type="slidenum">
              <a:rPr lang="en-US"/>
              <a:pPr>
                <a:defRPr/>
              </a:pPr>
              <a:t>‹#›</a:t>
            </a:fld>
            <a:endParaRPr lang="en-US"/>
          </a:p>
        </p:txBody>
      </p:sp>
    </p:spTree>
    <p:extLst>
      <p:ext uri="{BB962C8B-B14F-4D97-AF65-F5344CB8AC3E}">
        <p14:creationId xmlns:p14="http://schemas.microsoft.com/office/powerpoint/2010/main" val="1752855818"/>
      </p:ext>
    </p:extLst>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49D86C6D-9DE8-BD40-BD19-F3085ED0E295}" type="slidenum">
              <a:rPr lang="en-US"/>
              <a:pPr>
                <a:defRPr/>
              </a:pPr>
              <a:t>‹#›</a:t>
            </a:fld>
            <a:endParaRPr lang="en-US"/>
          </a:p>
        </p:txBody>
      </p:sp>
    </p:spTree>
    <p:extLst>
      <p:ext uri="{BB962C8B-B14F-4D97-AF65-F5344CB8AC3E}">
        <p14:creationId xmlns:p14="http://schemas.microsoft.com/office/powerpoint/2010/main" val="1688529725"/>
      </p:ext>
    </p:extLst>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19" name="Slide Number Placeholder 8"/>
          <p:cNvSpPr>
            <a:spLocks noGrp="1"/>
          </p:cNvSpPr>
          <p:nvPr>
            <p:ph type="sldNum" sz="quarter" idx="12"/>
          </p:nvPr>
        </p:nvSpPr>
        <p:spPr/>
        <p:txBody>
          <a:bodyPr/>
          <a:lstStyle>
            <a:lvl1pPr>
              <a:defRPr/>
            </a:lvl1pPr>
          </a:lstStyle>
          <a:p>
            <a:pPr>
              <a:defRPr/>
            </a:pPr>
            <a:fld id="{F6ACC062-C586-C247-A626-5F6612C1124E}" type="slidenum">
              <a:rPr lang="en-US"/>
              <a:pPr>
                <a:defRPr/>
              </a:pPr>
              <a:t>‹#›</a:t>
            </a:fld>
            <a:endParaRPr lang="en-US"/>
          </a:p>
        </p:txBody>
      </p:sp>
    </p:spTree>
    <p:extLst>
      <p:ext uri="{BB962C8B-B14F-4D97-AF65-F5344CB8AC3E}">
        <p14:creationId xmlns:p14="http://schemas.microsoft.com/office/powerpoint/2010/main" val="2555103517"/>
      </p:ext>
    </p:extLst>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5" name="Slide Number Placeholder 4"/>
          <p:cNvSpPr>
            <a:spLocks noGrp="1"/>
          </p:cNvSpPr>
          <p:nvPr>
            <p:ph type="sldNum" sz="quarter" idx="12"/>
          </p:nvPr>
        </p:nvSpPr>
        <p:spPr/>
        <p:txBody>
          <a:bodyPr/>
          <a:lstStyle>
            <a:lvl1pPr>
              <a:defRPr/>
            </a:lvl1pPr>
          </a:lstStyle>
          <a:p>
            <a:pPr>
              <a:defRPr/>
            </a:pPr>
            <a:fld id="{B39E5571-2B65-DD42-A316-6E4127B8FC48}" type="slidenum">
              <a:rPr lang="en-US"/>
              <a:pPr>
                <a:defRPr/>
              </a:pPr>
              <a:t>‹#›</a:t>
            </a:fld>
            <a:endParaRPr lang="en-US"/>
          </a:p>
        </p:txBody>
      </p:sp>
    </p:spTree>
    <p:extLst>
      <p:ext uri="{BB962C8B-B14F-4D97-AF65-F5344CB8AC3E}">
        <p14:creationId xmlns:p14="http://schemas.microsoft.com/office/powerpoint/2010/main" val="1937289671"/>
      </p:ext>
    </p:extLst>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4" name="Slide Number Placeholder 3"/>
          <p:cNvSpPr>
            <a:spLocks noGrp="1"/>
          </p:cNvSpPr>
          <p:nvPr>
            <p:ph type="sldNum" sz="quarter" idx="12"/>
          </p:nvPr>
        </p:nvSpPr>
        <p:spPr/>
        <p:txBody>
          <a:bodyPr/>
          <a:lstStyle>
            <a:lvl1pPr>
              <a:defRPr/>
            </a:lvl1pPr>
          </a:lstStyle>
          <a:p>
            <a:pPr>
              <a:defRPr/>
            </a:pPr>
            <a:fld id="{C8EE2FA5-9597-0A4A-A706-6697802D4887}" type="slidenum">
              <a:rPr lang="en-US"/>
              <a:pPr>
                <a:defRPr/>
              </a:pPr>
              <a:t>‹#›</a:t>
            </a:fld>
            <a:endParaRPr lang="en-US"/>
          </a:p>
        </p:txBody>
      </p:sp>
    </p:spTree>
    <p:extLst>
      <p:ext uri="{BB962C8B-B14F-4D97-AF65-F5344CB8AC3E}">
        <p14:creationId xmlns:p14="http://schemas.microsoft.com/office/powerpoint/2010/main" val="788177665"/>
      </p:ext>
    </p:extLst>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78365877-A925-1847-935D-786E704FC5BB}" type="slidenum">
              <a:rPr lang="en-US"/>
              <a:pPr>
                <a:defRPr/>
              </a:pPr>
              <a:t>‹#›</a:t>
            </a:fld>
            <a:endParaRPr lang="en-US"/>
          </a:p>
        </p:txBody>
      </p:sp>
    </p:spTree>
    <p:extLst>
      <p:ext uri="{BB962C8B-B14F-4D97-AF65-F5344CB8AC3E}">
        <p14:creationId xmlns:p14="http://schemas.microsoft.com/office/powerpoint/2010/main" val="3954514535"/>
      </p:ext>
    </p:extLst>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070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28652" y="1447582"/>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68796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070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28652" y="1447582"/>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68796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07046" y="1302240"/>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28651" y="1447580"/>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687965"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4AE09394-20C1-A04B-ACD0-D54D202E0B79}" type="slidenum">
              <a:rPr lang="en-US"/>
              <a:pPr>
                <a:defRPr/>
              </a:pPr>
              <a:t>‹#›</a:t>
            </a:fld>
            <a:endParaRPr lang="en-US"/>
          </a:p>
        </p:txBody>
      </p:sp>
    </p:spTree>
    <p:extLst>
      <p:ext uri="{BB962C8B-B14F-4D97-AF65-F5344CB8AC3E}">
        <p14:creationId xmlns:p14="http://schemas.microsoft.com/office/powerpoint/2010/main" val="2568792241"/>
      </p:ext>
    </p:extLst>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1000">
              <a:schemeClr val="tx1"/>
            </a:gs>
            <a:gs pos="100000">
              <a:schemeClr val="accent1">
                <a:lumMod val="50000"/>
              </a:schemeClr>
            </a:gs>
            <a:gs pos="36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5600" y="223838"/>
            <a:ext cx="8483600" cy="690562"/>
          </a:xfrm>
          <a:prstGeom prst="rect">
            <a:avLst/>
          </a:prstGeom>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12"/>
          <p:cNvSpPr>
            <a:spLocks noGrp="1"/>
          </p:cNvSpPr>
          <p:nvPr>
            <p:ph type="body" idx="1"/>
          </p:nvPr>
        </p:nvSpPr>
        <p:spPr bwMode="auto">
          <a:xfrm>
            <a:off x="355600" y="1143000"/>
            <a:ext cx="848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8077200" y="6373813"/>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29" charset="0"/>
                <a:ea typeface="ＭＳ Ｐゴシック" pitchFamily="29" charset="-128"/>
                <a:cs typeface="ＭＳ Ｐゴシック" pitchFamily="29" charset="-128"/>
              </a:defRPr>
            </a:lvl1pPr>
          </a:lstStyle>
          <a:p>
            <a:pPr>
              <a:defRPr/>
            </a:pPr>
            <a:fld id="{B68823F2-4D80-774D-AF32-B4D980FABE4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ransition xmlns:p14="http://schemas.microsoft.com/office/powerpoint/2010/main" spd="slow">
    <p:push/>
  </p:transition>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4000" kern="1200" spc="-100">
          <a:solidFill>
            <a:srgbClr val="00576E"/>
          </a:solidFill>
          <a:latin typeface="Arial Rounded MT Bold"/>
          <a:ea typeface="ＭＳ Ｐゴシック" pitchFamily="29" charset="-128"/>
          <a:cs typeface="ＭＳ Ｐゴシック" pitchFamily="29" charset="-128"/>
        </a:defRPr>
      </a:lvl1pPr>
      <a:lvl2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2pPr>
      <a:lvl3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3pPr>
      <a:lvl4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4pPr>
      <a:lvl5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5pPr>
      <a:lvl6pPr marL="4572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6pPr>
      <a:lvl7pPr marL="9144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7pPr>
      <a:lvl8pPr marL="13716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8pPr>
      <a:lvl9pPr marL="18288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9pPr>
    </p:titleStyle>
    <p:bodyStyle>
      <a:lvl1pPr marL="411163" indent="-342900" algn="l" rtl="0" eaLnBrk="0" fontAlgn="base" hangingPunct="0">
        <a:spcBef>
          <a:spcPts val="700"/>
        </a:spcBef>
        <a:spcAft>
          <a:spcPct val="0"/>
        </a:spcAft>
        <a:buClr>
          <a:srgbClr val="141E2C"/>
        </a:buClr>
        <a:buSzPct val="95000"/>
        <a:buFont typeface="Wingdings" charset="0"/>
        <a:buChar char=""/>
        <a:defRPr sz="3000" kern="1200">
          <a:solidFill>
            <a:srgbClr val="000090"/>
          </a:solidFill>
          <a:latin typeface="Times New Roman"/>
          <a:ea typeface="ＭＳ Ｐゴシック" pitchFamily="29" charset="-128"/>
          <a:cs typeface="ＭＳ Ｐゴシック" pitchFamily="29" charset="-128"/>
        </a:defRPr>
      </a:lvl1pPr>
      <a:lvl2pPr marL="739775" indent="-285750" algn="l" rtl="0" eaLnBrk="0" fontAlgn="base" hangingPunct="0">
        <a:spcBef>
          <a:spcPct val="20000"/>
        </a:spcBef>
        <a:spcAft>
          <a:spcPct val="0"/>
        </a:spcAft>
        <a:buClr>
          <a:srgbClr val="141E2C"/>
        </a:buClr>
        <a:buSzPct val="90000"/>
        <a:buFont typeface="Wingdings" charset="0"/>
        <a:buChar char=""/>
        <a:defRPr sz="2600" kern="1200">
          <a:solidFill>
            <a:srgbClr val="000090"/>
          </a:solidFill>
          <a:latin typeface="Times New Roman"/>
          <a:ea typeface="ＭＳ Ｐゴシック" pitchFamily="29" charset="-128"/>
          <a:cs typeface="+mn-cs"/>
        </a:defRPr>
      </a:lvl2pPr>
      <a:lvl3pPr marL="995363" indent="-228600" algn="l" rtl="0" eaLnBrk="0" fontAlgn="base" hangingPunct="0">
        <a:spcBef>
          <a:spcPct val="20000"/>
        </a:spcBef>
        <a:spcAft>
          <a:spcPct val="0"/>
        </a:spcAft>
        <a:buClr>
          <a:srgbClr val="141E2C"/>
        </a:buClr>
        <a:buFont typeface="Wingdings 2" charset="0"/>
        <a:buChar char=""/>
        <a:defRPr sz="2400" kern="1200">
          <a:solidFill>
            <a:srgbClr val="000090"/>
          </a:solidFill>
          <a:latin typeface="Times New Roman"/>
          <a:ea typeface="ＭＳ Ｐゴシック" pitchFamily="29" charset="-128"/>
          <a:cs typeface="+mn-cs"/>
        </a:defRPr>
      </a:lvl3pPr>
      <a:lvl4pPr marL="1260475" indent="-228600" algn="l" rtl="0" eaLnBrk="0" fontAlgn="base" hangingPunct="0">
        <a:spcBef>
          <a:spcPct val="20000"/>
        </a:spcBef>
        <a:spcAft>
          <a:spcPct val="0"/>
        </a:spcAft>
        <a:buClr>
          <a:srgbClr val="141E2C"/>
        </a:buClr>
        <a:buFont typeface="Wingdings 3" charset="0"/>
        <a:buChar char=""/>
        <a:defRPr sz="2200" kern="1200">
          <a:solidFill>
            <a:srgbClr val="000090"/>
          </a:solidFill>
          <a:latin typeface="Times New Roman"/>
          <a:ea typeface="ＭＳ Ｐゴシック" pitchFamily="29" charset="-128"/>
          <a:cs typeface="+mn-cs"/>
        </a:defRPr>
      </a:lvl4pPr>
      <a:lvl5pPr marL="1481138" indent="-209550" algn="l" rtl="0" eaLnBrk="0" fontAlgn="base" hangingPunct="0">
        <a:spcBef>
          <a:spcPct val="20000"/>
        </a:spcBef>
        <a:spcAft>
          <a:spcPct val="0"/>
        </a:spcAft>
        <a:buClr>
          <a:srgbClr val="141E2C"/>
        </a:buClr>
        <a:buFont typeface="Wingdings 2" charset="0"/>
        <a:buChar char=""/>
        <a:defRPr sz="2000" kern="1200">
          <a:solidFill>
            <a:srgbClr val="000090"/>
          </a:solidFill>
          <a:latin typeface="Times New Roman"/>
          <a:ea typeface="ＭＳ Ｐゴシック" pitchFamily="29"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BB256A-6FCA-F44F-95A9-FA973B93B953}" type="slidenum">
              <a:rPr lang="en-US" sz="1800">
                <a:solidFill>
                  <a:srgbClr val="0D5A50"/>
                </a:solidFill>
                <a:latin typeface="Corbel" charset="0"/>
              </a:rPr>
              <a:pPr eaLnBrk="1" hangingPunct="1"/>
              <a:t>1</a:t>
            </a:fld>
            <a:endParaRPr lang="en-US" sz="1800">
              <a:solidFill>
                <a:srgbClr val="0D5A50"/>
              </a:solidFill>
              <a:latin typeface="Corbel" charset="0"/>
            </a:endParaRPr>
          </a:p>
        </p:txBody>
      </p:sp>
      <p:sp>
        <p:nvSpPr>
          <p:cNvPr id="15363" name="Title 1"/>
          <p:cNvSpPr txBox="1">
            <a:spLocks/>
          </p:cNvSpPr>
          <p:nvPr/>
        </p:nvSpPr>
        <p:spPr bwMode="auto">
          <a:xfrm>
            <a:off x="838200" y="906462"/>
            <a:ext cx="7620000" cy="4732337"/>
          </a:xfrm>
          <a:prstGeom prst="rect">
            <a:avLst/>
          </a:prstGeom>
          <a:noFill/>
          <a:ln w="9525">
            <a:noFill/>
            <a:miter lim="800000"/>
            <a:headEnd/>
            <a:tailEnd/>
          </a:ln>
        </p:spPr>
        <p:txBody>
          <a:bodyPr/>
          <a:lstStyle/>
          <a:p>
            <a:pPr algn="ctr">
              <a:defRPr/>
            </a:pPr>
            <a:r>
              <a:rPr lang="en-US" sz="4800" b="1" dirty="0">
                <a:solidFill>
                  <a:schemeClr val="accent6">
                    <a:lumMod val="50000"/>
                  </a:schemeClr>
                </a:solidFill>
                <a:latin typeface="Arial Rounded MT Bold"/>
                <a:ea typeface="ＭＳ Ｐゴシック" pitchFamily="-111" charset="-128"/>
                <a:cs typeface="Arial Rounded MT Bold"/>
              </a:rPr>
              <a:t>Theories of </a:t>
            </a:r>
            <a:r>
              <a:rPr lang="en-US" sz="4800" b="1" dirty="0" smtClean="0">
                <a:solidFill>
                  <a:schemeClr val="accent6">
                    <a:lumMod val="50000"/>
                  </a:schemeClr>
                </a:solidFill>
                <a:latin typeface="Arial Rounded MT Bold"/>
                <a:ea typeface="ＭＳ Ｐゴシック" pitchFamily="-111" charset="-128"/>
                <a:cs typeface="Arial Rounded MT Bold"/>
              </a:rPr>
              <a:t>Collaborative Cognition</a:t>
            </a:r>
            <a:r>
              <a:rPr lang="en-US" sz="4800" b="1" dirty="0" smtClean="0">
                <a:solidFill>
                  <a:srgbClr val="0D5A50"/>
                </a:solidFill>
                <a:latin typeface="Arial Rounded MT Bold"/>
                <a:cs typeface="Arial Rounded MT Bold"/>
              </a:rPr>
              <a:t>: </a:t>
            </a:r>
            <a:r>
              <a:rPr lang="en-US" sz="4800" b="1" dirty="0">
                <a:solidFill>
                  <a:srgbClr val="0D5A50"/>
                </a:solidFill>
                <a:latin typeface="Arial Rounded MT Bold"/>
                <a:cs typeface="Arial Rounded MT Bold"/>
              </a:rPr>
              <a:t>Foundations for CSCL and CSCW together</a:t>
            </a:r>
            <a:endParaRPr lang="en-US" sz="4800" b="1" dirty="0">
              <a:solidFill>
                <a:srgbClr val="0D5A50"/>
              </a:solidFill>
              <a:latin typeface="Arial Rounded MT Bold"/>
              <a:ea typeface="ＭＳ Ｐゴシック" pitchFamily="-111" charset="-128"/>
              <a:cs typeface="Arial Rounded MT Bold"/>
            </a:endParaRPr>
          </a:p>
          <a:p>
            <a:pPr algn="ctr">
              <a:defRPr/>
            </a:pPr>
            <a:endParaRPr lang="en-US" sz="4800" b="1" dirty="0">
              <a:solidFill>
                <a:schemeClr val="accent6">
                  <a:lumMod val="50000"/>
                </a:schemeClr>
              </a:solidFill>
              <a:latin typeface="Arial Rounded MT Bold"/>
              <a:ea typeface="ＭＳ Ｐゴシック" pitchFamily="-111" charset="-128"/>
              <a:cs typeface="Arial Rounded MT Bold"/>
            </a:endParaRPr>
          </a:p>
          <a:p>
            <a:pPr algn="ctr">
              <a:defRPr/>
            </a:pPr>
            <a:r>
              <a:rPr lang="en-US" sz="4800" dirty="0">
                <a:solidFill>
                  <a:schemeClr val="accent6">
                    <a:lumMod val="50000"/>
                  </a:schemeClr>
                </a:solidFill>
                <a:latin typeface="Arial Rounded MT Bold"/>
                <a:ea typeface="ＭＳ Ｐゴシック" pitchFamily="-111" charset="-128"/>
                <a:cs typeface="Arial Rounded MT Bold"/>
              </a:rPr>
              <a:t>Gerry Stahl</a:t>
            </a:r>
          </a:p>
        </p:txBody>
      </p:sp>
    </p:spTree>
  </p:cSld>
  <p:clrMapOvr>
    <a:masterClrMapping/>
  </p:clrMapOvr>
  <p:transition xmlns:p14="http://schemas.microsoft.com/office/powerpoint/2010/main" spd="slow" advTm="15048">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C73ED4-5862-864B-80B6-19B516F70321}" type="slidenum">
              <a:rPr lang="en-US" sz="1800">
                <a:solidFill>
                  <a:srgbClr val="0D5A50"/>
                </a:solidFill>
                <a:latin typeface="Corbel" charset="0"/>
              </a:rPr>
              <a:pPr eaLnBrk="1" hangingPunct="1"/>
              <a:t>10</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1747" name="Title 1"/>
          <p:cNvSpPr txBox="1">
            <a:spLocks/>
          </p:cNvSpPr>
          <p:nvPr/>
        </p:nvSpPr>
        <p:spPr bwMode="auto">
          <a:xfrm>
            <a:off x="180975" y="0"/>
            <a:ext cx="8658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A brief history of theory</a:t>
            </a:r>
          </a:p>
        </p:txBody>
      </p:sp>
      <p:sp>
        <p:nvSpPr>
          <p:cNvPr id="31748"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a:solidFill>
                  <a:srgbClr val="0D5A50"/>
                </a:solidFill>
                <a:latin typeface="Corbel" charset="0"/>
              </a:rPr>
              <a:t>ECSCW 2011</a:t>
            </a:r>
            <a:endParaRPr lang="en-US" sz="1800">
              <a:solidFill>
                <a:srgbClr val="0D5A50"/>
              </a:solidFill>
              <a:latin typeface="Corbel" charset="0"/>
            </a:endParaRPr>
          </a:p>
        </p:txBody>
      </p:sp>
      <p:sp>
        <p:nvSpPr>
          <p:cNvPr id="31749" name="Text Box 6"/>
          <p:cNvSpPr txBox="1">
            <a:spLocks noChangeArrowheads="1"/>
          </p:cNvSpPr>
          <p:nvPr/>
        </p:nvSpPr>
        <p:spPr bwMode="auto">
          <a:xfrm>
            <a:off x="1231900" y="1717675"/>
            <a:ext cx="5181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endParaRPr lang="en-US"/>
          </a:p>
        </p:txBody>
      </p:sp>
      <p:pic>
        <p:nvPicPr>
          <p:cNvPr id="31750" name="Picture 3" descr="Mainstream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advTm="75593">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E00E8C-4E5D-DF4C-80B7-25F383F321EC}" type="slidenum">
              <a:rPr lang="en-US" sz="1800">
                <a:solidFill>
                  <a:srgbClr val="0D5A50"/>
                </a:solidFill>
                <a:latin typeface="Corbel" charset="0"/>
              </a:rPr>
              <a:pPr eaLnBrk="1" hangingPunct="1"/>
              <a:t>11</a:t>
            </a:fld>
            <a:endParaRPr lang="en-US" sz="1800">
              <a:solidFill>
                <a:srgbClr val="0D5A50"/>
              </a:solidFill>
              <a:latin typeface="Corbel" charset="0"/>
            </a:endParaRPr>
          </a:p>
        </p:txBody>
      </p:sp>
      <p:sp>
        <p:nvSpPr>
          <p:cNvPr id="33794"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1507" name="Title 1"/>
          <p:cNvSpPr txBox="1">
            <a:spLocks/>
          </p:cNvSpPr>
          <p:nvPr/>
        </p:nvSpPr>
        <p:spPr bwMode="auto">
          <a:xfrm>
            <a:off x="457200" y="227013"/>
            <a:ext cx="81803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3200" b="1" dirty="0" smtClean="0">
                <a:solidFill>
                  <a:schemeClr val="accent6">
                    <a:lumMod val="50000"/>
                  </a:schemeClr>
                </a:solidFill>
              </a:rPr>
              <a:t>3. Seminal theories for CSCW</a:t>
            </a:r>
            <a:endParaRPr lang="en-US" sz="3200" b="1" dirty="0" smtClean="0">
              <a:solidFill>
                <a:schemeClr val="accent6">
                  <a:lumMod val="50000"/>
                </a:schemeClr>
              </a:solidFill>
              <a:latin typeface="Arial Rounded MT Bold" charset="0"/>
            </a:endParaRPr>
          </a:p>
        </p:txBody>
      </p:sp>
      <p:sp>
        <p:nvSpPr>
          <p:cNvPr id="8" name="Rounded Rectangle 7"/>
          <p:cNvSpPr/>
          <p:nvPr/>
        </p:nvSpPr>
        <p:spPr>
          <a:xfrm>
            <a:off x="304800" y="1066800"/>
            <a:ext cx="8534400" cy="5181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1509" name="TextBox 5"/>
          <p:cNvSpPr txBox="1">
            <a:spLocks noChangeArrowheads="1"/>
          </p:cNvSpPr>
          <p:nvPr/>
        </p:nvSpPr>
        <p:spPr bwMode="auto">
          <a:xfrm>
            <a:off x="990600" y="1752600"/>
            <a:ext cx="74660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b="1" dirty="0" smtClean="0">
                <a:solidFill>
                  <a:schemeClr val="bg1"/>
                </a:solidFill>
              </a:rPr>
              <a:t>Building on Marx, Heidegger, Wittgenstein:</a:t>
            </a:r>
          </a:p>
          <a:p>
            <a:pPr marL="0" indent="0" eaLnBrk="1" hangingPunct="1">
              <a:defRPr/>
            </a:pPr>
            <a:endParaRPr lang="en-US" b="1" i="1" dirty="0" smtClean="0">
              <a:solidFill>
                <a:schemeClr val="bg1"/>
              </a:solidFill>
            </a:endParaRPr>
          </a:p>
          <a:p>
            <a:pPr eaLnBrk="1" hangingPunct="1">
              <a:buFont typeface="Arial"/>
              <a:buChar char="•"/>
              <a:defRPr/>
            </a:pPr>
            <a:r>
              <a:rPr lang="en-US" b="1" i="1" dirty="0" smtClean="0">
                <a:solidFill>
                  <a:schemeClr val="bg1"/>
                </a:solidFill>
              </a:rPr>
              <a:t>Mind in Society </a:t>
            </a:r>
            <a:r>
              <a:rPr lang="en-US" b="1" dirty="0" smtClean="0">
                <a:solidFill>
                  <a:schemeClr val="bg1"/>
                </a:solidFill>
              </a:rPr>
              <a:t>(Vygotsky, 1930/1978), </a:t>
            </a:r>
          </a:p>
          <a:p>
            <a:pPr eaLnBrk="1" hangingPunct="1">
              <a:buFont typeface="Arial"/>
              <a:buChar char="•"/>
              <a:defRPr/>
            </a:pPr>
            <a:endParaRPr lang="en-US" b="1" i="1" dirty="0" smtClean="0">
              <a:solidFill>
                <a:schemeClr val="bg1"/>
              </a:solidFill>
            </a:endParaRPr>
          </a:p>
          <a:p>
            <a:pPr eaLnBrk="1" hangingPunct="1">
              <a:buFont typeface="Arial"/>
              <a:buChar char="•"/>
              <a:defRPr/>
            </a:pPr>
            <a:r>
              <a:rPr lang="en-US" b="1" i="1" dirty="0" smtClean="0">
                <a:solidFill>
                  <a:schemeClr val="bg1"/>
                </a:solidFill>
              </a:rPr>
              <a:t>Situated Learning</a:t>
            </a:r>
            <a:r>
              <a:rPr lang="en-US" b="1" dirty="0" smtClean="0">
                <a:solidFill>
                  <a:schemeClr val="bg1"/>
                </a:solidFill>
              </a:rPr>
              <a:t> (Lave &amp; Wenger, 1991), </a:t>
            </a:r>
          </a:p>
          <a:p>
            <a:pPr eaLnBrk="1" hangingPunct="1">
              <a:buFont typeface="Arial"/>
              <a:buChar char="•"/>
              <a:defRPr/>
            </a:pPr>
            <a:endParaRPr lang="en-US" b="1" i="1" dirty="0" smtClean="0">
              <a:solidFill>
                <a:schemeClr val="bg1"/>
              </a:solidFill>
            </a:endParaRPr>
          </a:p>
          <a:p>
            <a:pPr eaLnBrk="1" hangingPunct="1">
              <a:buFont typeface="Arial"/>
              <a:buChar char="•"/>
              <a:defRPr/>
            </a:pPr>
            <a:r>
              <a:rPr lang="en-US" b="1" i="1" dirty="0" smtClean="0">
                <a:solidFill>
                  <a:schemeClr val="bg1"/>
                </a:solidFill>
              </a:rPr>
              <a:t>Lectures on Conversation</a:t>
            </a:r>
            <a:r>
              <a:rPr lang="en-US" b="1" dirty="0" smtClean="0">
                <a:solidFill>
                  <a:schemeClr val="bg1"/>
                </a:solidFill>
              </a:rPr>
              <a:t>  (Sacks, 1962/1995) </a:t>
            </a:r>
          </a:p>
          <a:p>
            <a:pPr eaLnBrk="1" hangingPunct="1">
              <a:buFont typeface="Arial"/>
              <a:buChar char="•"/>
              <a:defRPr/>
            </a:pPr>
            <a:endParaRPr lang="en-US" b="1" i="1" dirty="0" smtClean="0">
              <a:solidFill>
                <a:schemeClr val="bg1"/>
              </a:solidFill>
            </a:endParaRPr>
          </a:p>
          <a:p>
            <a:pPr eaLnBrk="1" hangingPunct="1">
              <a:buFont typeface="Arial"/>
              <a:buChar char="•"/>
              <a:defRPr/>
            </a:pPr>
            <a:r>
              <a:rPr lang="en-US" b="1" i="1" dirty="0" smtClean="0">
                <a:solidFill>
                  <a:schemeClr val="bg1"/>
                </a:solidFill>
              </a:rPr>
              <a:t>Understanding Computers and Cognition</a:t>
            </a:r>
            <a:r>
              <a:rPr lang="en-US" b="1" dirty="0" smtClean="0">
                <a:solidFill>
                  <a:schemeClr val="bg1"/>
                </a:solidFill>
              </a:rPr>
              <a:t> (Winograd &amp; Flores, 1986). </a:t>
            </a:r>
          </a:p>
        </p:txBody>
      </p:sp>
    </p:spTree>
  </p:cSld>
  <p:clrMapOvr>
    <a:masterClrMapping/>
  </p:clrMapOvr>
  <p:transition xmlns:p14="http://schemas.microsoft.com/office/powerpoint/2010/main" spd="slow" advTm="69284">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E00E8C-4E5D-DF4C-80B7-25F383F321EC}" type="slidenum">
              <a:rPr lang="en-US" sz="1800">
                <a:solidFill>
                  <a:srgbClr val="0D5A50"/>
                </a:solidFill>
                <a:latin typeface="Corbel" charset="0"/>
              </a:rPr>
              <a:pPr eaLnBrk="1" hangingPunct="1"/>
              <a:t>12</a:t>
            </a:fld>
            <a:endParaRPr lang="en-US" sz="1800">
              <a:solidFill>
                <a:srgbClr val="0D5A50"/>
              </a:solidFill>
              <a:latin typeface="Corbel" charset="0"/>
            </a:endParaRPr>
          </a:p>
        </p:txBody>
      </p:sp>
      <p:sp>
        <p:nvSpPr>
          <p:cNvPr id="33794"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1507" name="Title 1"/>
          <p:cNvSpPr txBox="1">
            <a:spLocks/>
          </p:cNvSpPr>
          <p:nvPr/>
        </p:nvSpPr>
        <p:spPr bwMode="auto">
          <a:xfrm>
            <a:off x="457200" y="227013"/>
            <a:ext cx="81803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3200" b="1" dirty="0" smtClean="0">
                <a:solidFill>
                  <a:schemeClr val="accent6">
                    <a:lumMod val="50000"/>
                  </a:schemeClr>
                </a:solidFill>
              </a:rPr>
              <a:t>The local locus of group cognition</a:t>
            </a:r>
            <a:endParaRPr lang="en-US" sz="3200" b="1" dirty="0" smtClean="0">
              <a:solidFill>
                <a:schemeClr val="accent6">
                  <a:lumMod val="50000"/>
                </a:schemeClr>
              </a:solidFill>
              <a:latin typeface="Arial Rounded MT Bold" charset="0"/>
            </a:endParaRPr>
          </a:p>
        </p:txBody>
      </p:sp>
      <p:sp>
        <p:nvSpPr>
          <p:cNvPr id="8" name="Rounded Rectangle 7"/>
          <p:cNvSpPr/>
          <p:nvPr/>
        </p:nvSpPr>
        <p:spPr>
          <a:xfrm>
            <a:off x="304800" y="1066800"/>
            <a:ext cx="8534400" cy="5181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1509" name="TextBox 5"/>
          <p:cNvSpPr txBox="1">
            <a:spLocks noChangeArrowheads="1"/>
          </p:cNvSpPr>
          <p:nvPr/>
        </p:nvSpPr>
        <p:spPr bwMode="auto">
          <a:xfrm>
            <a:off x="499523" y="13716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b="1" dirty="0" smtClean="0">
                <a:solidFill>
                  <a:schemeClr val="bg1"/>
                </a:solidFill>
              </a:rPr>
              <a:t>While cooperative work may be coordinated across large communities of practice, the cognitive tasks are typically accomplished by small groups:</a:t>
            </a:r>
            <a:endParaRPr lang="en-US" b="1" i="1" dirty="0" smtClean="0">
              <a:solidFill>
                <a:schemeClr val="bg1"/>
              </a:solidFill>
            </a:endParaRPr>
          </a:p>
          <a:p>
            <a:pPr eaLnBrk="1" hangingPunct="1">
              <a:buFont typeface="Arial"/>
              <a:buChar char="•"/>
              <a:defRPr/>
            </a:pPr>
            <a:r>
              <a:rPr lang="en-US" b="1" i="1" dirty="0" smtClean="0">
                <a:solidFill>
                  <a:schemeClr val="bg1"/>
                </a:solidFill>
              </a:rPr>
              <a:t>Mind in Society: </a:t>
            </a:r>
            <a:r>
              <a:rPr lang="en-US" b="1" dirty="0" smtClean="0">
                <a:solidFill>
                  <a:schemeClr val="bg1"/>
                </a:solidFill>
              </a:rPr>
              <a:t>family, peer dyads, mentor/student</a:t>
            </a:r>
          </a:p>
          <a:p>
            <a:pPr eaLnBrk="1" hangingPunct="1">
              <a:buFont typeface="Arial"/>
              <a:buChar char="•"/>
              <a:defRPr/>
            </a:pPr>
            <a:r>
              <a:rPr lang="en-US" b="1" i="1" dirty="0" smtClean="0">
                <a:solidFill>
                  <a:schemeClr val="bg1"/>
                </a:solidFill>
              </a:rPr>
              <a:t>Situated Learning: </a:t>
            </a:r>
            <a:r>
              <a:rPr lang="en-US" b="1" dirty="0" smtClean="0">
                <a:solidFill>
                  <a:schemeClr val="bg1"/>
                </a:solidFill>
              </a:rPr>
              <a:t>master &amp; apprentice or small group of apprentices</a:t>
            </a:r>
            <a:endParaRPr lang="en-US" b="1" i="1" dirty="0" smtClean="0">
              <a:solidFill>
                <a:schemeClr val="bg1"/>
              </a:solidFill>
            </a:endParaRPr>
          </a:p>
          <a:p>
            <a:pPr eaLnBrk="1" hangingPunct="1">
              <a:buFont typeface="Arial"/>
              <a:buChar char="•"/>
              <a:defRPr/>
            </a:pPr>
            <a:r>
              <a:rPr lang="en-US" b="1" i="1" dirty="0" smtClean="0">
                <a:solidFill>
                  <a:schemeClr val="bg1"/>
                </a:solidFill>
              </a:rPr>
              <a:t>Lectures on Conversation:</a:t>
            </a:r>
            <a:r>
              <a:rPr lang="en-US" b="1" dirty="0" smtClean="0">
                <a:solidFill>
                  <a:schemeClr val="bg1"/>
                </a:solidFill>
              </a:rPr>
              <a:t> Dyads or small groups talking</a:t>
            </a:r>
            <a:endParaRPr lang="en-US" b="1" i="1" dirty="0" smtClean="0">
              <a:solidFill>
                <a:schemeClr val="bg1"/>
              </a:solidFill>
            </a:endParaRPr>
          </a:p>
          <a:p>
            <a:pPr eaLnBrk="1" hangingPunct="1">
              <a:buFont typeface="Arial"/>
              <a:buChar char="•"/>
              <a:defRPr/>
            </a:pPr>
            <a:r>
              <a:rPr lang="en-US" b="1" i="1" dirty="0" smtClean="0">
                <a:solidFill>
                  <a:schemeClr val="bg1"/>
                </a:solidFill>
              </a:rPr>
              <a:t>Understanding Computers and Cognition:</a:t>
            </a:r>
            <a:r>
              <a:rPr lang="en-US" b="1" dirty="0">
                <a:solidFill>
                  <a:schemeClr val="bg1"/>
                </a:solidFill>
              </a:rPr>
              <a:t> </a:t>
            </a:r>
            <a:r>
              <a:rPr lang="en-US" b="1" dirty="0" smtClean="0">
                <a:solidFill>
                  <a:schemeClr val="bg1"/>
                </a:solidFill>
              </a:rPr>
              <a:t>Communicator or email may link communities, but specific commitments of discussion threads involve just a couple people</a:t>
            </a:r>
          </a:p>
        </p:txBody>
      </p:sp>
    </p:spTree>
    <p:extLst>
      <p:ext uri="{BB962C8B-B14F-4D97-AF65-F5344CB8AC3E}">
        <p14:creationId xmlns:p14="http://schemas.microsoft.com/office/powerpoint/2010/main" val="1585646745"/>
      </p:ext>
    </p:extLst>
  </p:cSld>
  <p:clrMapOvr>
    <a:masterClrMapping/>
  </p:clrMapOvr>
  <p:transition xmlns:p14="http://schemas.microsoft.com/office/powerpoint/2010/main" spd="slow" advTm="72863">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95BB90-7172-6B41-9DB2-12D8C16466D1}" type="slidenum">
              <a:rPr lang="en-US" sz="1800">
                <a:solidFill>
                  <a:srgbClr val="0D5A50"/>
                </a:solidFill>
                <a:latin typeface="Corbel" charset="0"/>
              </a:rPr>
              <a:pPr eaLnBrk="1" hangingPunct="1"/>
              <a:t>13</a:t>
            </a:fld>
            <a:endParaRPr lang="en-US" sz="1800">
              <a:solidFill>
                <a:srgbClr val="0D5A50"/>
              </a:solidFill>
              <a:latin typeface="Corbel" charset="0"/>
            </a:endParaRPr>
          </a:p>
        </p:txBody>
      </p:sp>
      <p:sp>
        <p:nvSpPr>
          <p:cNvPr id="35842"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5843" name="Title 1"/>
          <p:cNvSpPr txBox="1">
            <a:spLocks/>
          </p:cNvSpPr>
          <p:nvPr/>
        </p:nvSpPr>
        <p:spPr bwMode="auto">
          <a:xfrm>
            <a:off x="762000" y="30163"/>
            <a:ext cx="75438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rPr>
              <a:t>4. Theories of individual, community &amp; small-group cognition in CSCW</a:t>
            </a:r>
            <a:endParaRPr lang="en-US" sz="3200" b="1">
              <a:solidFill>
                <a:srgbClr val="0D5A50"/>
              </a:solidFill>
              <a:latin typeface="Arial Rounded MT Bold" charset="0"/>
            </a:endParaRPr>
          </a:p>
        </p:txBody>
      </p:sp>
      <p:sp>
        <p:nvSpPr>
          <p:cNvPr id="8" name="Rounded Rectangle 7"/>
          <p:cNvSpPr/>
          <p:nvPr/>
        </p:nvSpPr>
        <p:spPr>
          <a:xfrm>
            <a:off x="304800" y="1066800"/>
            <a:ext cx="8534400" cy="5181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5845" name="TextBox 5"/>
          <p:cNvSpPr txBox="1">
            <a:spLocks noChangeArrowheads="1"/>
          </p:cNvSpPr>
          <p:nvPr/>
        </p:nvSpPr>
        <p:spPr bwMode="auto">
          <a:xfrm>
            <a:off x="533400" y="1219200"/>
            <a:ext cx="830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rPr>
              <a:t>Commonsensical folk theories based on classical philosophy and on the observation of the bodies of individuals and on personal introspection, conceives of cognition as an individual mental process. Cognitive science posits mental models and internal representations. Psychological research uses indirect measures to analyze hypothesized mental processes.</a:t>
            </a:r>
          </a:p>
          <a:p>
            <a:pPr eaLnBrk="1" hangingPunct="1"/>
            <a:endParaRPr lang="en-US" b="1" dirty="0">
              <a:solidFill>
                <a:schemeClr val="bg1"/>
              </a:solidFill>
            </a:endParaRPr>
          </a:p>
          <a:p>
            <a:pPr eaLnBrk="1" hangingPunct="1"/>
            <a:r>
              <a:rPr lang="en-US" b="1" dirty="0">
                <a:solidFill>
                  <a:schemeClr val="bg1"/>
                </a:solidFill>
              </a:rPr>
              <a:t>Small-group interaction makes thinking visible to enable shared understanding – and help researchers.</a:t>
            </a:r>
          </a:p>
          <a:p>
            <a:pPr eaLnBrk="1" hangingPunct="1"/>
            <a:endParaRPr lang="en-US" b="1" dirty="0">
              <a:solidFill>
                <a:schemeClr val="bg1"/>
              </a:solidFill>
            </a:endParaRPr>
          </a:p>
          <a:p>
            <a:pPr eaLnBrk="1" hangingPunct="1"/>
            <a:r>
              <a:rPr lang="en-US" b="1" dirty="0">
                <a:solidFill>
                  <a:schemeClr val="bg1"/>
                </a:solidFill>
              </a:rPr>
              <a:t>Community artifacts, practices and institutions preserve and disseminate cognitive accomplishments.</a:t>
            </a:r>
          </a:p>
        </p:txBody>
      </p:sp>
    </p:spTree>
  </p:cSld>
  <p:clrMapOvr>
    <a:masterClrMapping/>
  </p:clrMapOvr>
  <p:transition xmlns:p14="http://schemas.microsoft.com/office/powerpoint/2010/main" spd="slow" advTm="3567">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A87AE3-095B-A540-9638-4C3F4FC1B800}" type="slidenum">
              <a:rPr lang="en-US" sz="1800">
                <a:solidFill>
                  <a:srgbClr val="0D5A50"/>
                </a:solidFill>
                <a:latin typeface="Corbel" charset="0"/>
              </a:rPr>
              <a:pPr eaLnBrk="1" hangingPunct="1"/>
              <a:t>14</a:t>
            </a:fld>
            <a:endParaRPr lang="en-US" sz="1800">
              <a:solidFill>
                <a:srgbClr val="0D5A50"/>
              </a:solidFill>
              <a:latin typeface="Corbel" charset="0"/>
            </a:endParaRPr>
          </a:p>
        </p:txBody>
      </p:sp>
      <p:sp>
        <p:nvSpPr>
          <p:cNvPr id="37890"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2" name="Picture 1"/>
          <p:cNvPicPr>
            <a:picLocks noChangeAspect="1"/>
          </p:cNvPicPr>
          <p:nvPr/>
        </p:nvPicPr>
        <p:blipFill>
          <a:blip r:embed="rId3"/>
          <a:stretch>
            <a:fillRect/>
          </a:stretch>
        </p:blipFill>
        <p:spPr>
          <a:xfrm>
            <a:off x="304800" y="252845"/>
            <a:ext cx="8534400" cy="6352310"/>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A87AE3-095B-A540-9638-4C3F4FC1B800}" type="slidenum">
              <a:rPr lang="en-US" sz="1800">
                <a:solidFill>
                  <a:srgbClr val="0D5A50"/>
                </a:solidFill>
                <a:latin typeface="Corbel" charset="0"/>
              </a:rPr>
              <a:pPr eaLnBrk="1" hangingPunct="1"/>
              <a:t>15</a:t>
            </a:fld>
            <a:endParaRPr lang="en-US" sz="1800">
              <a:solidFill>
                <a:srgbClr val="0D5A50"/>
              </a:solidFill>
              <a:latin typeface="Corbel" charset="0"/>
            </a:endParaRPr>
          </a:p>
        </p:txBody>
      </p:sp>
      <p:sp>
        <p:nvSpPr>
          <p:cNvPr id="37890"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7891" name="Title 1"/>
          <p:cNvSpPr txBox="1">
            <a:spLocks/>
          </p:cNvSpPr>
          <p:nvPr/>
        </p:nvSpPr>
        <p:spPr bwMode="auto">
          <a:xfrm>
            <a:off x="201613" y="152400"/>
            <a:ext cx="865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Highlighting a hexagon array and pointing to a smallest hexagon</a:t>
            </a:r>
          </a:p>
        </p:txBody>
      </p:sp>
      <p:sp>
        <p:nvSpPr>
          <p:cNvPr id="37892"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a:solidFill>
                  <a:srgbClr val="0D5A50"/>
                </a:solidFill>
                <a:latin typeface="Corbel" charset="0"/>
              </a:rPr>
              <a:t>ECSCW 2011</a:t>
            </a:r>
            <a:endParaRPr lang="en-US" sz="1800">
              <a:solidFill>
                <a:srgbClr val="0D5A50"/>
              </a:solidFill>
              <a:latin typeface="Corbel" charset="0"/>
            </a:endParaRPr>
          </a:p>
        </p:txBody>
      </p:sp>
      <p:pic>
        <p:nvPicPr>
          <p:cNvPr id="37893" name="Picture 1" descr="Mode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
            <a:ext cx="9144000"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2977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426E09-D0AE-8F4C-9697-48AF2C88169D}" type="slidenum">
              <a:rPr lang="en-US" sz="1800">
                <a:solidFill>
                  <a:srgbClr val="0D5A50"/>
                </a:solidFill>
                <a:latin typeface="Corbel" charset="0"/>
              </a:rPr>
              <a:pPr eaLnBrk="1" hangingPunct="1"/>
              <a:t>16</a:t>
            </a:fld>
            <a:endParaRPr lang="en-US" sz="1800">
              <a:solidFill>
                <a:srgbClr val="0D5A50"/>
              </a:solidFill>
              <a:latin typeface="Corbel" charset="0"/>
            </a:endParaRPr>
          </a:p>
        </p:txBody>
      </p:sp>
      <p:sp>
        <p:nvSpPr>
          <p:cNvPr id="39938"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9939" name="Title 1"/>
          <p:cNvSpPr txBox="1">
            <a:spLocks/>
          </p:cNvSpPr>
          <p:nvPr/>
        </p:nvSpPr>
        <p:spPr bwMode="auto">
          <a:xfrm>
            <a:off x="76200" y="227013"/>
            <a:ext cx="8991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rPr>
              <a:t>5. Findings from Virtual Math Teams research</a:t>
            </a:r>
            <a:endParaRPr lang="en-US" sz="3200" b="1">
              <a:solidFill>
                <a:srgbClr val="0D5A50"/>
              </a:solidFill>
              <a:latin typeface="Arial Rounded MT Bold" charset="0"/>
            </a:endParaRPr>
          </a:p>
        </p:txBody>
      </p:sp>
      <p:sp>
        <p:nvSpPr>
          <p:cNvPr id="8" name="Rounded Rectangle 7"/>
          <p:cNvSpPr/>
          <p:nvPr/>
        </p:nvSpPr>
        <p:spPr>
          <a:xfrm>
            <a:off x="304800" y="1066800"/>
            <a:ext cx="8534400" cy="47244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9941" name="TextBox 5"/>
          <p:cNvSpPr txBox="1">
            <a:spLocks noChangeArrowheads="1"/>
          </p:cNvSpPr>
          <p:nvPr/>
        </p:nvSpPr>
        <p:spPr bwMode="auto">
          <a:xfrm>
            <a:off x="457200" y="1295400"/>
            <a:ext cx="8305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The Virtual Math Teams Project (VMT) explores how small groups of people build knowledge collaboratively</a:t>
            </a:r>
          </a:p>
          <a:p>
            <a:pPr eaLnBrk="1" hangingPunct="1"/>
            <a:endParaRPr lang="en-US" b="1">
              <a:solidFill>
                <a:schemeClr val="bg1"/>
              </a:solidFill>
            </a:endParaRPr>
          </a:p>
          <a:p>
            <a:pPr eaLnBrk="1" hangingPunct="1"/>
            <a:r>
              <a:rPr lang="en-US" b="1">
                <a:solidFill>
                  <a:schemeClr val="bg1"/>
                </a:solidFill>
              </a:rPr>
              <a:t>In the learning process, one can observe the genesis of group cognition</a:t>
            </a:r>
          </a:p>
          <a:p>
            <a:pPr eaLnBrk="1" hangingPunct="1"/>
            <a:endParaRPr lang="en-US" b="1">
              <a:solidFill>
                <a:schemeClr val="bg1"/>
              </a:solidFill>
            </a:endParaRPr>
          </a:p>
          <a:p>
            <a:pPr eaLnBrk="1" hangingPunct="1"/>
            <a:r>
              <a:rPr lang="en-US" b="1">
                <a:solidFill>
                  <a:schemeClr val="bg1"/>
                </a:solidFill>
              </a:rPr>
              <a:t>The structure of the problem solving is made visible in the logs of interaction, where group cognition emerges</a:t>
            </a:r>
          </a:p>
          <a:p>
            <a:pPr eaLnBrk="1" hangingPunct="1"/>
            <a:endParaRPr lang="en-US" b="1">
              <a:solidFill>
                <a:schemeClr val="bg1"/>
              </a:solidFill>
            </a:endParaRPr>
          </a:p>
          <a:p>
            <a:pPr eaLnBrk="1" hangingPunct="1"/>
            <a:r>
              <a:rPr lang="en-US" b="1">
                <a:solidFill>
                  <a:schemeClr val="bg1"/>
                </a:solidFill>
              </a:rPr>
              <a:t>A recent case study illustrates some features of group cognition</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8DBC29-0CFD-FF47-9EA2-DCD52970EB8F}" type="slidenum">
              <a:rPr lang="en-US" sz="1800">
                <a:solidFill>
                  <a:srgbClr val="0D5A50"/>
                </a:solidFill>
                <a:latin typeface="Corbel" charset="0"/>
              </a:rPr>
              <a:pPr eaLnBrk="1" hangingPunct="1"/>
              <a:t>17</a:t>
            </a:fld>
            <a:endParaRPr lang="en-US" sz="1800">
              <a:solidFill>
                <a:srgbClr val="0D5A50"/>
              </a:solidFill>
              <a:latin typeface="Corbel" charset="0"/>
            </a:endParaRPr>
          </a:p>
        </p:txBody>
      </p:sp>
      <p:sp>
        <p:nvSpPr>
          <p:cNvPr id="4198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41987" name="Title 1"/>
          <p:cNvSpPr txBox="1">
            <a:spLocks/>
          </p:cNvSpPr>
          <p:nvPr/>
        </p:nvSpPr>
        <p:spPr bwMode="auto">
          <a:xfrm>
            <a:off x="201613" y="152400"/>
            <a:ext cx="865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Highlighting a hexagon array and pointing to a smallest hexagon</a:t>
            </a:r>
          </a:p>
        </p:txBody>
      </p:sp>
      <p:pic>
        <p:nvPicPr>
          <p:cNvPr id="41988" name="Picture 5" descr="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1447800"/>
            <a:ext cx="89630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6.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4886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4D6923-DABD-384F-9B1D-FA822C4502B6}" type="slidenum">
              <a:rPr lang="en-US" sz="1800">
                <a:solidFill>
                  <a:srgbClr val="0D5A50"/>
                </a:solidFill>
                <a:latin typeface="Corbel" charset="0"/>
              </a:rPr>
              <a:pPr eaLnBrk="1" hangingPunct="1"/>
              <a:t>18</a:t>
            </a:fld>
            <a:endParaRPr lang="en-US" sz="1800">
              <a:solidFill>
                <a:srgbClr val="0D5A50"/>
              </a:solidFill>
              <a:latin typeface="Corbel" charset="0"/>
            </a:endParaRPr>
          </a:p>
        </p:txBody>
      </p:sp>
      <p:sp>
        <p:nvSpPr>
          <p:cNvPr id="44035"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44036" name="Title 1"/>
          <p:cNvSpPr txBox="1">
            <a:spLocks/>
          </p:cNvSpPr>
          <p:nvPr/>
        </p:nvSpPr>
        <p:spPr bwMode="auto">
          <a:xfrm>
            <a:off x="201613" y="152400"/>
            <a:ext cx="8658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Building Knowledge Together</a:t>
            </a:r>
          </a:p>
        </p:txBody>
      </p:sp>
      <p:pic>
        <p:nvPicPr>
          <p:cNvPr id="44038" name="Picture 5" descr="log7.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3" y="914400"/>
            <a:ext cx="87741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D79CB0-57C4-F94F-9937-D780145E0588}" type="slidenum">
              <a:rPr lang="en-US" sz="1800">
                <a:solidFill>
                  <a:srgbClr val="0D5A50"/>
                </a:solidFill>
                <a:latin typeface="Corbel" charset="0"/>
              </a:rPr>
              <a:pPr eaLnBrk="1" hangingPunct="1"/>
              <a:t>19</a:t>
            </a:fld>
            <a:endParaRPr lang="en-US" sz="1800">
              <a:solidFill>
                <a:srgbClr val="0D5A50"/>
              </a:solidFill>
              <a:latin typeface="Corbel" charset="0"/>
            </a:endParaRPr>
          </a:p>
        </p:txBody>
      </p:sp>
      <p:sp>
        <p:nvSpPr>
          <p:cNvPr id="46082"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46083" name="Title 1"/>
          <p:cNvSpPr txBox="1">
            <a:spLocks/>
          </p:cNvSpPr>
          <p:nvPr/>
        </p:nvSpPr>
        <p:spPr bwMode="auto">
          <a:xfrm>
            <a:off x="457200" y="227013"/>
            <a:ext cx="818038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The mediation of group cognition through digital interaction in VMT</a:t>
            </a:r>
          </a:p>
        </p:txBody>
      </p:sp>
      <p:sp>
        <p:nvSpPr>
          <p:cNvPr id="8" name="Rounded Rectangle 7"/>
          <p:cNvSpPr/>
          <p:nvPr/>
        </p:nvSpPr>
        <p:spPr>
          <a:xfrm>
            <a:off x="304800" y="1752600"/>
            <a:ext cx="8534400" cy="44958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6085" name="TextBox 5"/>
          <p:cNvSpPr txBox="1">
            <a:spLocks noChangeArrowheads="1"/>
          </p:cNvSpPr>
          <p:nvPr/>
        </p:nvSpPr>
        <p:spPr bwMode="auto">
          <a:xfrm>
            <a:off x="473075" y="1905000"/>
            <a:ext cx="8305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Consolas" charset="0"/>
              <a:buAutoNum type="arabicPeriod"/>
            </a:pPr>
            <a:r>
              <a:rPr lang="en-US" b="1">
                <a:solidFill>
                  <a:schemeClr val="bg1"/>
                </a:solidFill>
              </a:rPr>
              <a:t>Open a digital world with interaction through text, graphics, external representations</a:t>
            </a:r>
          </a:p>
          <a:p>
            <a:pPr eaLnBrk="1" hangingPunct="1">
              <a:buFont typeface="Consolas" charset="0"/>
              <a:buAutoNum type="arabicPeriod"/>
            </a:pPr>
            <a:endParaRPr lang="en-US" b="1">
              <a:solidFill>
                <a:schemeClr val="bg1"/>
              </a:solidFill>
            </a:endParaRPr>
          </a:p>
          <a:p>
            <a:pPr eaLnBrk="1" hangingPunct="1">
              <a:buFont typeface="Consolas" charset="0"/>
              <a:buAutoNum type="arabicPeriod"/>
            </a:pPr>
            <a:r>
              <a:rPr lang="en-US" b="1">
                <a:solidFill>
                  <a:schemeClr val="bg1"/>
                </a:solidFill>
              </a:rPr>
              <a:t>Co-construct, maintain, repair a joint problem space by building on each other’s proposals &amp; questions</a:t>
            </a:r>
          </a:p>
          <a:p>
            <a:pPr eaLnBrk="1" hangingPunct="1">
              <a:buFont typeface="Consolas" charset="0"/>
              <a:buAutoNum type="arabicPeriod"/>
            </a:pPr>
            <a:endParaRPr lang="en-US" b="1">
              <a:solidFill>
                <a:schemeClr val="bg1"/>
              </a:solidFill>
            </a:endParaRPr>
          </a:p>
          <a:p>
            <a:pPr eaLnBrk="1" hangingPunct="1">
              <a:buFont typeface="Consolas" charset="0"/>
              <a:buAutoNum type="arabicPeriod"/>
            </a:pPr>
            <a:r>
              <a:rPr lang="en-US" b="1">
                <a:solidFill>
                  <a:schemeClr val="bg1"/>
                </a:solidFill>
              </a:rPr>
              <a:t>Share the world and co-attend to objects in it by dialog, pointing, questioning, visually sharing</a:t>
            </a:r>
          </a:p>
          <a:p>
            <a:pPr eaLnBrk="1" hangingPunct="1">
              <a:buFont typeface="Consolas" charset="0"/>
              <a:buAutoNum type="arabicPeriod"/>
            </a:pPr>
            <a:endParaRPr lang="en-US" b="1">
              <a:solidFill>
                <a:schemeClr val="bg1"/>
              </a:solidFill>
            </a:endParaRPr>
          </a:p>
          <a:p>
            <a:pPr eaLnBrk="1" hangingPunct="1">
              <a:buFont typeface="Consolas" charset="0"/>
              <a:buAutoNum type="arabicPeriod"/>
            </a:pPr>
            <a:r>
              <a:rPr lang="en-US" b="1">
                <a:solidFill>
                  <a:schemeClr val="bg1"/>
                </a:solidFill>
              </a:rPr>
              <a:t>Accomplish multi-step problem solving at the group unit of analysis (interaction among group members)</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91ADE-742C-B140-A5D8-32898FE47D23}" type="slidenum">
              <a:rPr lang="en-US" sz="1800">
                <a:solidFill>
                  <a:srgbClr val="0D5A50"/>
                </a:solidFill>
                <a:latin typeface="Corbel" charset="0"/>
              </a:rPr>
              <a:pPr eaLnBrk="1" hangingPunct="1"/>
              <a:t>2</a:t>
            </a:fld>
            <a:endParaRPr lang="en-US" sz="1800">
              <a:solidFill>
                <a:srgbClr val="0D5A50"/>
              </a:solidFill>
              <a:latin typeface="Corbel" charset="0"/>
            </a:endParaRPr>
          </a:p>
        </p:txBody>
      </p:sp>
      <p:sp>
        <p:nvSpPr>
          <p:cNvPr id="1638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685800" y="1102888"/>
            <a:ext cx="7872123" cy="40025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6388" name="TextBox 5"/>
          <p:cNvSpPr txBox="1">
            <a:spLocks noChangeArrowheads="1"/>
          </p:cNvSpPr>
          <p:nvPr/>
        </p:nvSpPr>
        <p:spPr bwMode="auto">
          <a:xfrm>
            <a:off x="990600" y="1376363"/>
            <a:ext cx="73834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chemeClr val="bg1"/>
                </a:solidFill>
              </a:rPr>
              <a:t>“Computer support has focused on organizations and individuals.</a:t>
            </a:r>
          </a:p>
          <a:p>
            <a:pPr eaLnBrk="1" hangingPunct="1"/>
            <a:r>
              <a:rPr lang="en-US" sz="2800" b="1">
                <a:solidFill>
                  <a:schemeClr val="bg1"/>
                </a:solidFill>
              </a:rPr>
              <a:t>Groups are different. </a:t>
            </a:r>
          </a:p>
          <a:p>
            <a:pPr eaLnBrk="1" hangingPunct="1"/>
            <a:r>
              <a:rPr lang="en-US" sz="2800" b="1">
                <a:solidFill>
                  <a:schemeClr val="bg1"/>
                </a:solidFill>
              </a:rPr>
              <a:t>Repeated, expensive groupware failures result from not meeting the challenges in design and evaluation that arise from these differences.”</a:t>
            </a:r>
          </a:p>
          <a:p>
            <a:pPr eaLnBrk="1" hangingPunct="1">
              <a:spcAft>
                <a:spcPts val="1200"/>
              </a:spcAft>
            </a:pPr>
            <a:r>
              <a:rPr lang="en-US" sz="2800" b="1">
                <a:solidFill>
                  <a:schemeClr val="bg1"/>
                </a:solidFill>
              </a:rPr>
              <a:t>	-- Grudin, </a:t>
            </a:r>
            <a:r>
              <a:rPr lang="en-US" sz="2800" b="1" i="1">
                <a:solidFill>
                  <a:schemeClr val="bg1"/>
                </a:solidFill>
              </a:rPr>
              <a:t>Eight Challenges </a:t>
            </a:r>
            <a:r>
              <a:rPr lang="en-US" sz="2800" b="1">
                <a:solidFill>
                  <a:schemeClr val="bg1"/>
                </a:solidFill>
              </a:rPr>
              <a:t>(1994, p.93)</a:t>
            </a:r>
          </a:p>
        </p:txBody>
      </p:sp>
    </p:spTree>
  </p:cSld>
  <p:clrMapOvr>
    <a:masterClrMapping/>
  </p:clrMapOvr>
  <p:transition xmlns:p14="http://schemas.microsoft.com/office/powerpoint/2010/main" spd="slow" advTm="34554">
    <p:push/>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7D2716-BFB8-4947-B684-E25F870D216E}" type="slidenum">
              <a:rPr lang="en-US" sz="1800">
                <a:solidFill>
                  <a:srgbClr val="0D5A50"/>
                </a:solidFill>
                <a:latin typeface="Corbel" charset="0"/>
              </a:rPr>
              <a:pPr eaLnBrk="1" hangingPunct="1"/>
              <a:t>20</a:t>
            </a:fld>
            <a:endParaRPr lang="en-US" sz="1800">
              <a:solidFill>
                <a:srgbClr val="0D5A50"/>
              </a:solidFill>
              <a:latin typeface="Corbel" charset="0"/>
            </a:endParaRPr>
          </a:p>
        </p:txBody>
      </p:sp>
      <p:sp>
        <p:nvSpPr>
          <p:cNvPr id="48130"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48131" name="Title 1"/>
          <p:cNvSpPr txBox="1">
            <a:spLocks/>
          </p:cNvSpPr>
          <p:nvPr/>
        </p:nvSpPr>
        <p:spPr bwMode="auto">
          <a:xfrm>
            <a:off x="1219200" y="152400"/>
            <a:ext cx="72485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0D5A50"/>
                </a:solidFill>
              </a:rPr>
              <a:t>6. A multiplicity of theories in CSCW</a:t>
            </a:r>
          </a:p>
        </p:txBody>
      </p:sp>
      <p:sp>
        <p:nvSpPr>
          <p:cNvPr id="8" name="Rounded Rectangle 7"/>
          <p:cNvSpPr/>
          <p:nvPr/>
        </p:nvSpPr>
        <p:spPr>
          <a:xfrm>
            <a:off x="304800" y="1066800"/>
            <a:ext cx="8534400" cy="5181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8133" name="TextBox 5"/>
          <p:cNvSpPr txBox="1">
            <a:spLocks noChangeArrowheads="1"/>
          </p:cNvSpPr>
          <p:nvPr/>
        </p:nvSpPr>
        <p:spPr bwMode="auto">
          <a:xfrm>
            <a:off x="457200" y="12954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b="1" dirty="0">
                <a:solidFill>
                  <a:schemeClr val="bg1"/>
                </a:solidFill>
              </a:rPr>
              <a:t>The idea of a universal science is outdated</a:t>
            </a:r>
          </a:p>
          <a:p>
            <a:pPr eaLnBrk="1" hangingPunct="1">
              <a:buFont typeface="Arial" charset="0"/>
              <a:buChar char="•"/>
            </a:pPr>
            <a:endParaRPr lang="en-US" b="1" dirty="0" smtClean="0">
              <a:solidFill>
                <a:schemeClr val="bg1"/>
              </a:solidFill>
            </a:endParaRPr>
          </a:p>
          <a:p>
            <a:pPr eaLnBrk="1" hangingPunct="1">
              <a:buFont typeface="Arial" charset="0"/>
              <a:buChar char="•"/>
            </a:pPr>
            <a:r>
              <a:rPr lang="en-US" b="1" dirty="0" smtClean="0">
                <a:solidFill>
                  <a:schemeClr val="bg1"/>
                </a:solidFill>
              </a:rPr>
              <a:t>We </a:t>
            </a:r>
            <a:r>
              <a:rPr lang="en-US" b="1" dirty="0">
                <a:solidFill>
                  <a:schemeClr val="bg1"/>
                </a:solidFill>
              </a:rPr>
              <a:t>need different theories, methods, sciences, discourses for different levels of description, time periods, research questions</a:t>
            </a:r>
          </a:p>
          <a:p>
            <a:pPr eaLnBrk="1" hangingPunct="1">
              <a:buFont typeface="Arial" charset="0"/>
              <a:buChar char="•"/>
            </a:pPr>
            <a:endParaRPr lang="en-US" b="1" dirty="0" smtClean="0">
              <a:solidFill>
                <a:schemeClr val="bg1"/>
              </a:solidFill>
            </a:endParaRPr>
          </a:p>
          <a:p>
            <a:pPr eaLnBrk="1" hangingPunct="1">
              <a:buFont typeface="Arial" charset="0"/>
              <a:buChar char="•"/>
            </a:pPr>
            <a:r>
              <a:rPr lang="en-US" b="1" dirty="0" smtClean="0">
                <a:solidFill>
                  <a:schemeClr val="bg1"/>
                </a:solidFill>
              </a:rPr>
              <a:t>Even </a:t>
            </a:r>
            <a:r>
              <a:rPr lang="en-US" b="1" dirty="0">
                <a:solidFill>
                  <a:schemeClr val="bg1"/>
                </a:solidFill>
              </a:rPr>
              <a:t>for a specific object, we need multi-vocal approaches and analytic perspectives</a:t>
            </a:r>
          </a:p>
          <a:p>
            <a:pPr eaLnBrk="1" hangingPunct="1">
              <a:buFont typeface="Arial" charset="0"/>
              <a:buChar char="•"/>
            </a:pPr>
            <a:endParaRPr lang="en-US" b="1" dirty="0" smtClean="0">
              <a:solidFill>
                <a:schemeClr val="bg1"/>
              </a:solidFill>
            </a:endParaRPr>
          </a:p>
          <a:p>
            <a:pPr eaLnBrk="1" hangingPunct="1">
              <a:buFont typeface="Arial" charset="0"/>
              <a:buChar char="•"/>
            </a:pPr>
            <a:r>
              <a:rPr lang="en-US" b="1" dirty="0" smtClean="0">
                <a:solidFill>
                  <a:schemeClr val="bg1"/>
                </a:solidFill>
              </a:rPr>
              <a:t>We </a:t>
            </a:r>
            <a:r>
              <a:rPr lang="en-US" b="1" dirty="0">
                <a:solidFill>
                  <a:schemeClr val="bg1"/>
                </a:solidFill>
              </a:rPr>
              <a:t>need to also recognize commonalities across levels and domains – e.g., common group phenomena in CSCW and </a:t>
            </a:r>
            <a:r>
              <a:rPr lang="en-US" b="1" dirty="0" smtClean="0">
                <a:solidFill>
                  <a:schemeClr val="bg1"/>
                </a:solidFill>
              </a:rPr>
              <a:t>CSCL</a:t>
            </a:r>
            <a:endParaRPr lang="en-US" b="1" dirty="0">
              <a:solidFill>
                <a:schemeClr val="bg1"/>
              </a:solidFill>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650755-C691-A04A-8AE3-DF44A29FC187}" type="slidenum">
              <a:rPr lang="en-US" sz="1800">
                <a:solidFill>
                  <a:srgbClr val="0D5A50"/>
                </a:solidFill>
                <a:latin typeface="Corbel" charset="0"/>
              </a:rPr>
              <a:pPr eaLnBrk="1" hangingPunct="1"/>
              <a:t>21</a:t>
            </a:fld>
            <a:endParaRPr lang="en-US" sz="1800">
              <a:solidFill>
                <a:srgbClr val="0D5A50"/>
              </a:solidFill>
              <a:latin typeface="Corbel" charset="0"/>
            </a:endParaRPr>
          </a:p>
        </p:txBody>
      </p:sp>
      <p:sp>
        <p:nvSpPr>
          <p:cNvPr id="50178"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50179" name="Title 1"/>
          <p:cNvSpPr txBox="1">
            <a:spLocks/>
          </p:cNvSpPr>
          <p:nvPr/>
        </p:nvSpPr>
        <p:spPr bwMode="auto">
          <a:xfrm>
            <a:off x="201613" y="152400"/>
            <a:ext cx="865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Orienting to a Shared Object</a:t>
            </a:r>
          </a:p>
        </p:txBody>
      </p:sp>
      <p:pic>
        <p:nvPicPr>
          <p:cNvPr id="50181" name="Picture 1" descr="Terminology.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52400"/>
            <a:ext cx="697706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ED98A0-F803-7643-B110-252BBE998BA1}" type="slidenum">
              <a:rPr lang="en-US" sz="1800">
                <a:solidFill>
                  <a:srgbClr val="0D5A50"/>
                </a:solidFill>
                <a:latin typeface="Corbel" charset="0"/>
              </a:rPr>
              <a:pPr eaLnBrk="1" hangingPunct="1"/>
              <a:t>22</a:t>
            </a:fld>
            <a:endParaRPr lang="en-US" sz="1800">
              <a:solidFill>
                <a:srgbClr val="0D5A50"/>
              </a:solidFill>
              <a:latin typeface="Corbel" charset="0"/>
            </a:endParaRPr>
          </a:p>
        </p:txBody>
      </p:sp>
      <p:sp>
        <p:nvSpPr>
          <p:cNvPr id="5222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52227"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800">
                <a:solidFill>
                  <a:srgbClr val="0D5A50"/>
                </a:solidFill>
                <a:latin typeface="Corbel" charset="0"/>
              </a:rPr>
              <a:t>ECSCW 2011</a:t>
            </a:r>
            <a:endParaRPr lang="en-US" sz="1800">
              <a:solidFill>
                <a:srgbClr val="0D5A50"/>
              </a:solidFill>
              <a:latin typeface="Corbel" charset="0"/>
            </a:endParaRPr>
          </a:p>
        </p:txBody>
      </p:sp>
      <p:pic>
        <p:nvPicPr>
          <p:cNvPr id="52228" name="Picture 6" descr="model 201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6868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7A61BA-B25B-0042-B9F3-B96E2ECB1BC6}" type="slidenum">
              <a:rPr lang="en-US" sz="1800">
                <a:solidFill>
                  <a:srgbClr val="0D5A50"/>
                </a:solidFill>
                <a:latin typeface="Corbel" charset="0"/>
              </a:rPr>
              <a:pPr eaLnBrk="1" hangingPunct="1"/>
              <a:t>23</a:t>
            </a:fld>
            <a:endParaRPr lang="en-US" sz="1800">
              <a:solidFill>
                <a:srgbClr val="0D5A50"/>
              </a:solidFill>
              <a:latin typeface="Corbel" charset="0"/>
            </a:endParaRPr>
          </a:p>
        </p:txBody>
      </p:sp>
      <p:sp>
        <p:nvSpPr>
          <p:cNvPr id="54274"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54275" name="Title 1"/>
          <p:cNvSpPr txBox="1">
            <a:spLocks/>
          </p:cNvSpPr>
          <p:nvPr/>
        </p:nvSpPr>
        <p:spPr bwMode="auto">
          <a:xfrm>
            <a:off x="457200" y="76200"/>
            <a:ext cx="81803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Recommendations</a:t>
            </a:r>
          </a:p>
        </p:txBody>
      </p:sp>
      <p:sp>
        <p:nvSpPr>
          <p:cNvPr id="8" name="Rounded Rectangle 7"/>
          <p:cNvSpPr/>
          <p:nvPr/>
        </p:nvSpPr>
        <p:spPr>
          <a:xfrm>
            <a:off x="304800" y="1371600"/>
            <a:ext cx="8534400" cy="43434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4277" name="TextBox 5"/>
          <p:cNvSpPr txBox="1">
            <a:spLocks noChangeArrowheads="1"/>
          </p:cNvSpPr>
          <p:nvPr/>
        </p:nvSpPr>
        <p:spPr bwMode="auto">
          <a:xfrm>
            <a:off x="513644" y="16002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r>
              <a:rPr lang="en-US" b="1" dirty="0">
                <a:solidFill>
                  <a:schemeClr val="bg1"/>
                </a:solidFill>
              </a:rPr>
              <a:t>Many attempts to support groups in CSCW have assumed that group cognition is reducible to individual cognitions:</a:t>
            </a:r>
          </a:p>
          <a:p>
            <a:pPr lvl="1" eaLnBrk="1" hangingPunct="1">
              <a:buFont typeface="Arial" charset="0"/>
              <a:buChar char="•"/>
            </a:pPr>
            <a:r>
              <a:rPr lang="en-US" b="1" dirty="0">
                <a:solidFill>
                  <a:schemeClr val="bg1"/>
                </a:solidFill>
              </a:rPr>
              <a:t>E.g., theories of group psychology or common ground reduced analysis to individual beliefs</a:t>
            </a:r>
          </a:p>
          <a:p>
            <a:pPr lvl="1" eaLnBrk="1" hangingPunct="1">
              <a:buFont typeface="Arial" charset="0"/>
              <a:buChar char="•"/>
            </a:pPr>
            <a:r>
              <a:rPr lang="en-US" b="1" dirty="0">
                <a:solidFill>
                  <a:schemeClr val="bg1"/>
                </a:solidFill>
              </a:rPr>
              <a:t>E.g., systems for Group Decision-Support Systems supported exchange of ideas and voting on opinions, not building joint knowledge</a:t>
            </a:r>
          </a:p>
          <a:p>
            <a:pPr lvl="1" eaLnBrk="1" hangingPunct="1">
              <a:buFont typeface="Arial" charset="0"/>
              <a:buChar char="•"/>
            </a:pPr>
            <a:r>
              <a:rPr lang="en-US" b="1" dirty="0">
                <a:solidFill>
                  <a:schemeClr val="bg1"/>
                </a:solidFill>
              </a:rPr>
              <a:t>But group cognition has its own characteristics, group practices, potential </a:t>
            </a:r>
            <a:r>
              <a:rPr lang="en-US" b="1" dirty="0" smtClean="0">
                <a:solidFill>
                  <a:schemeClr val="bg1"/>
                </a:solidFill>
              </a:rPr>
              <a:t>achievements</a:t>
            </a:r>
            <a:endParaRPr lang="en-US" b="1" dirty="0">
              <a:solidFill>
                <a:schemeClr val="bg1"/>
              </a:solidFill>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7A61BA-B25B-0042-B9F3-B96E2ECB1BC6}" type="slidenum">
              <a:rPr lang="en-US" sz="1800">
                <a:solidFill>
                  <a:srgbClr val="0D5A50"/>
                </a:solidFill>
                <a:latin typeface="Corbel" charset="0"/>
              </a:rPr>
              <a:pPr eaLnBrk="1" hangingPunct="1"/>
              <a:t>24</a:t>
            </a:fld>
            <a:endParaRPr lang="en-US" sz="1800">
              <a:solidFill>
                <a:srgbClr val="0D5A50"/>
              </a:solidFill>
              <a:latin typeface="Corbel" charset="0"/>
            </a:endParaRPr>
          </a:p>
        </p:txBody>
      </p:sp>
      <p:sp>
        <p:nvSpPr>
          <p:cNvPr id="54274"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2057400"/>
            <a:ext cx="8534400" cy="29718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4277" name="TextBox 5"/>
          <p:cNvSpPr txBox="1">
            <a:spLocks noChangeArrowheads="1"/>
          </p:cNvSpPr>
          <p:nvPr/>
        </p:nvSpPr>
        <p:spPr bwMode="auto">
          <a:xfrm>
            <a:off x="434622" y="23622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r>
              <a:rPr lang="en-US" b="1" dirty="0" smtClean="0">
                <a:solidFill>
                  <a:schemeClr val="bg1"/>
                </a:solidFill>
              </a:rPr>
              <a:t>Many </a:t>
            </a:r>
            <a:r>
              <a:rPr lang="en-US" b="1" dirty="0">
                <a:solidFill>
                  <a:schemeClr val="bg1"/>
                </a:solidFill>
              </a:rPr>
              <a:t>theories claim universality, but we may need multiple theories for different levels of description, units of analysis, time periods, research questions</a:t>
            </a:r>
          </a:p>
          <a:p>
            <a:pPr marL="0" indent="0" eaLnBrk="1" hangingPunct="1"/>
            <a:endParaRPr lang="en-US" b="1" dirty="0" smtClean="0">
              <a:solidFill>
                <a:schemeClr val="bg1"/>
              </a:solidFill>
            </a:endParaRPr>
          </a:p>
          <a:p>
            <a:pPr marL="0" indent="0" eaLnBrk="1" hangingPunct="1"/>
            <a:r>
              <a:rPr lang="en-US" b="1" dirty="0" smtClean="0">
                <a:solidFill>
                  <a:schemeClr val="bg1"/>
                </a:solidFill>
              </a:rPr>
              <a:t>Many </a:t>
            </a:r>
            <a:r>
              <a:rPr lang="en-US" b="1" dirty="0">
                <a:solidFill>
                  <a:schemeClr val="bg1"/>
                </a:solidFill>
              </a:rPr>
              <a:t>methods claim universality, but we may need multiple research methods for different objects</a:t>
            </a:r>
          </a:p>
        </p:txBody>
      </p:sp>
    </p:spTree>
    <p:extLst>
      <p:ext uri="{BB962C8B-B14F-4D97-AF65-F5344CB8AC3E}">
        <p14:creationId xmlns:p14="http://schemas.microsoft.com/office/powerpoint/2010/main" val="34787055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2F09D-24DA-754D-889A-5CE1178A2511}" type="slidenum">
              <a:rPr lang="en-US" sz="1800">
                <a:solidFill>
                  <a:srgbClr val="0D5A50"/>
                </a:solidFill>
                <a:latin typeface="Corbel" charset="0"/>
              </a:rPr>
              <a:pPr eaLnBrk="1" hangingPunct="1"/>
              <a:t>25</a:t>
            </a:fld>
            <a:endParaRPr lang="en-US" sz="1800">
              <a:solidFill>
                <a:srgbClr val="0D5A50"/>
              </a:solidFill>
              <a:latin typeface="Corbel" charset="0"/>
            </a:endParaRPr>
          </a:p>
        </p:txBody>
      </p:sp>
      <p:sp>
        <p:nvSpPr>
          <p:cNvPr id="56322"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838200"/>
            <a:ext cx="8534400" cy="4800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0725" name="TextBox 5"/>
          <p:cNvSpPr txBox="1">
            <a:spLocks noChangeArrowheads="1"/>
          </p:cNvSpPr>
          <p:nvPr/>
        </p:nvSpPr>
        <p:spPr bwMode="auto">
          <a:xfrm>
            <a:off x="609600" y="1219200"/>
            <a:ext cx="83058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b="1" dirty="0" smtClean="0">
                <a:solidFill>
                  <a:schemeClr val="bg1"/>
                </a:solidFill>
              </a:rPr>
              <a:t>There may be many possible levels to distinguish in CSCW studies, but 3 seem natural and important: individual, small group and community</a:t>
            </a:r>
          </a:p>
          <a:p>
            <a:pPr lvl="1" eaLnBrk="1" hangingPunct="1">
              <a:buFont typeface="Arial"/>
              <a:buChar char="•"/>
              <a:defRPr/>
            </a:pPr>
            <a:r>
              <a:rPr lang="en-US" b="1" dirty="0" smtClean="0">
                <a:solidFill>
                  <a:schemeClr val="bg1"/>
                </a:solidFill>
              </a:rPr>
              <a:t>The quantitative research paradigm of social psychology focuses on individual cognition</a:t>
            </a:r>
          </a:p>
          <a:p>
            <a:pPr lvl="1" eaLnBrk="1" hangingPunct="1">
              <a:buFont typeface="Arial"/>
              <a:buChar char="•"/>
              <a:defRPr/>
            </a:pPr>
            <a:r>
              <a:rPr lang="en-US" b="1" dirty="0" smtClean="0">
                <a:solidFill>
                  <a:schemeClr val="bg1"/>
                </a:solidFill>
              </a:rPr>
              <a:t>The qualitative research paradigm of social sciences focus on social practices and cultural artifacts</a:t>
            </a:r>
          </a:p>
          <a:p>
            <a:pPr lvl="1" eaLnBrk="1" hangingPunct="1">
              <a:buFont typeface="Arial"/>
              <a:buChar char="•"/>
              <a:defRPr/>
            </a:pPr>
            <a:r>
              <a:rPr lang="en-US" b="1" dirty="0" smtClean="0">
                <a:solidFill>
                  <a:schemeClr val="bg1"/>
                </a:solidFill>
              </a:rPr>
              <a:t>We need theories and methods appropriate to analyzing group cognition, such as interaction analysis as part of design-based research</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2F09D-24DA-754D-889A-5CE1178A2511}" type="slidenum">
              <a:rPr lang="en-US" sz="1800">
                <a:solidFill>
                  <a:srgbClr val="0D5A50"/>
                </a:solidFill>
                <a:latin typeface="Corbel" charset="0"/>
              </a:rPr>
              <a:pPr eaLnBrk="1" hangingPunct="1"/>
              <a:t>26</a:t>
            </a:fld>
            <a:endParaRPr lang="en-US" sz="1800">
              <a:solidFill>
                <a:srgbClr val="0D5A50"/>
              </a:solidFill>
              <a:latin typeface="Corbel" charset="0"/>
            </a:endParaRPr>
          </a:p>
        </p:txBody>
      </p:sp>
      <p:sp>
        <p:nvSpPr>
          <p:cNvPr id="56322"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1676400"/>
            <a:ext cx="8534400" cy="2667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0725" name="TextBox 5"/>
          <p:cNvSpPr txBox="1">
            <a:spLocks noChangeArrowheads="1"/>
          </p:cNvSpPr>
          <p:nvPr/>
        </p:nvSpPr>
        <p:spPr bwMode="auto">
          <a:xfrm>
            <a:off x="508000" y="2057400"/>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b="1" dirty="0" smtClean="0">
                <a:solidFill>
                  <a:schemeClr val="bg1"/>
                </a:solidFill>
              </a:rPr>
              <a:t>Group cognition is the future</a:t>
            </a:r>
          </a:p>
          <a:p>
            <a:pPr marL="628650" lvl="1" indent="-342900" eaLnBrk="1" hangingPunct="1">
              <a:buFont typeface="Arial"/>
              <a:buChar char="•"/>
              <a:defRPr/>
            </a:pPr>
            <a:r>
              <a:rPr lang="en-US" b="1" dirty="0" smtClean="0">
                <a:solidFill>
                  <a:schemeClr val="bg1"/>
                </a:solidFill>
              </a:rPr>
              <a:t>Small groups are the engines of knowledge building</a:t>
            </a:r>
          </a:p>
          <a:p>
            <a:pPr marL="628650" lvl="1" indent="-342900" eaLnBrk="1" hangingPunct="1">
              <a:buFont typeface="Arial"/>
              <a:buChar char="•"/>
              <a:defRPr/>
            </a:pPr>
            <a:r>
              <a:rPr lang="en-US" b="1" dirty="0" smtClean="0">
                <a:solidFill>
                  <a:schemeClr val="bg1"/>
                </a:solidFill>
              </a:rPr>
              <a:t>The potential of group cognition awaits our innovative CSCW &amp; CSCL systems of support </a:t>
            </a:r>
          </a:p>
        </p:txBody>
      </p:sp>
    </p:spTree>
    <p:extLst>
      <p:ext uri="{BB962C8B-B14F-4D97-AF65-F5344CB8AC3E}">
        <p14:creationId xmlns:p14="http://schemas.microsoft.com/office/powerpoint/2010/main" val="231519082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457200"/>
            <a:ext cx="4479925" cy="457200"/>
          </a:xfrm>
        </p:spPr>
        <p:txBody>
          <a:bodyPr/>
          <a:lstStyle/>
          <a:p>
            <a:pPr eaLnBrk="1" hangingPunct="1">
              <a:defRPr/>
            </a:pPr>
            <a:r>
              <a:rPr lang="en-US" sz="2400" i="1" dirty="0" smtClean="0">
                <a:solidFill>
                  <a:srgbClr val="0D5A50"/>
                </a:solidFill>
                <a:latin typeface="Times New Roman"/>
                <a:cs typeface="Times New Roman"/>
              </a:rPr>
              <a:t>For Further Information:</a:t>
            </a:r>
          </a:p>
        </p:txBody>
      </p:sp>
      <p:sp>
        <p:nvSpPr>
          <p:cNvPr id="58370" name="Content Placeholder 2"/>
          <p:cNvSpPr>
            <a:spLocks noGrp="1"/>
          </p:cNvSpPr>
          <p:nvPr>
            <p:ph idx="1"/>
          </p:nvPr>
        </p:nvSpPr>
        <p:spPr>
          <a:xfrm>
            <a:off x="168275" y="1524000"/>
            <a:ext cx="8823325" cy="3962400"/>
          </a:xfrm>
        </p:spPr>
        <p:txBody>
          <a:bodyPr/>
          <a:lstStyle/>
          <a:p>
            <a:pPr eaLnBrk="1" hangingPunct="1"/>
            <a:r>
              <a:rPr lang="en-US" sz="2400" i="1" dirty="0">
                <a:solidFill>
                  <a:srgbClr val="0D5A50"/>
                </a:solidFill>
                <a:latin typeface="Times New Roman" charset="0"/>
                <a:ea typeface="ＭＳ Ｐゴシック" charset="0"/>
                <a:cs typeface="ＭＳ Ｐゴシック" charset="0"/>
              </a:rPr>
              <a:t>“Group Cognition”</a:t>
            </a:r>
            <a:r>
              <a:rPr lang="en-US" altLang="zh-CN" sz="2400" i="1" dirty="0">
                <a:solidFill>
                  <a:srgbClr val="0D5A50"/>
                </a:solidFill>
                <a:latin typeface="Times New Roman" charset="0"/>
                <a:ea typeface="ＭＳ Ｐゴシック" charset="0"/>
                <a:cs typeface="ＭＳ Ｐゴシック" charset="0"/>
              </a:rPr>
              <a:t> </a:t>
            </a:r>
            <a:r>
              <a:rPr lang="en-US" altLang="ja-JP" sz="2400" dirty="0">
                <a:latin typeface="Times New Roman" charset="0"/>
                <a:ea typeface="ＭＳ Ｐゴシック" charset="0"/>
                <a:cs typeface="ＭＳ Ｐゴシック" charset="0"/>
              </a:rPr>
              <a:t>(2006, MIT Press)</a:t>
            </a:r>
          </a:p>
          <a:p>
            <a:pPr eaLnBrk="1" hangingPunct="1"/>
            <a:r>
              <a:rPr lang="en-US" sz="2400" i="1" dirty="0">
                <a:solidFill>
                  <a:srgbClr val="0D5A50"/>
                </a:solidFill>
                <a:latin typeface="Times New Roman" charset="0"/>
                <a:ea typeface="ＭＳ Ｐゴシック" charset="0"/>
                <a:cs typeface="ＭＳ Ｐゴシック" charset="0"/>
              </a:rPr>
              <a:t>“Studying Virtual Math Teams” </a:t>
            </a:r>
            <a:r>
              <a:rPr lang="en-US" sz="2400" dirty="0">
                <a:latin typeface="Times New Roman" charset="0"/>
                <a:ea typeface="ＭＳ Ｐゴシック" charset="0"/>
                <a:cs typeface="ＭＳ Ｐゴシック" charset="0"/>
              </a:rPr>
              <a:t>(2009, Springer)</a:t>
            </a:r>
          </a:p>
          <a:p>
            <a:pPr eaLnBrk="1" hangingPunct="1"/>
            <a:r>
              <a:rPr lang="en-US" sz="2400" i="1" dirty="0">
                <a:solidFill>
                  <a:srgbClr val="0D5A50"/>
                </a:solidFill>
                <a:latin typeface="Times New Roman" charset="0"/>
                <a:ea typeface="ＭＳ Ｐゴシック" charset="0"/>
                <a:cs typeface="ＭＳ Ｐゴシック" charset="0"/>
              </a:rPr>
              <a:t>Gerry Stahl’s e-Library </a:t>
            </a:r>
            <a:r>
              <a:rPr lang="en-US" sz="2400" dirty="0">
                <a:latin typeface="Times New Roman" charset="0"/>
                <a:ea typeface="ＭＳ Ｐゴシック" charset="0"/>
                <a:cs typeface="ＭＳ Ｐゴシック" charset="0"/>
              </a:rPr>
              <a:t>(</a:t>
            </a:r>
            <a:r>
              <a:rPr lang="en-US" sz="2000" dirty="0">
                <a:latin typeface="Times New Roman" charset="0"/>
                <a:ea typeface="ＭＳ Ｐゴシック" charset="0"/>
                <a:cs typeface="ＭＳ Ｐゴシック" charset="0"/>
              </a:rPr>
              <a:t>collections of papers free for iPad, Kindle, PDF or low-cost print-on-demand</a:t>
            </a:r>
            <a:r>
              <a:rPr lang="en-US" sz="2400" dirty="0">
                <a:latin typeface="Times New Roman" charset="0"/>
                <a:ea typeface="ＭＳ Ｐゴシック" charset="0"/>
                <a:cs typeface="ＭＳ Ｐゴシック" charset="0"/>
              </a:rPr>
              <a:t>): </a:t>
            </a:r>
            <a:r>
              <a:rPr lang="en-US" sz="2400" dirty="0">
                <a:solidFill>
                  <a:srgbClr val="0D5A50"/>
                </a:solidFill>
                <a:latin typeface="Times New Roman" charset="0"/>
                <a:ea typeface="ＭＳ Ｐゴシック" charset="0"/>
                <a:cs typeface="ＭＳ Ｐゴシック" charset="0"/>
              </a:rPr>
              <a:t>GerryStahl.net/</a:t>
            </a:r>
            <a:r>
              <a:rPr lang="en-US" sz="2400" dirty="0" err="1">
                <a:solidFill>
                  <a:srgbClr val="0D5A50"/>
                </a:solidFill>
                <a:latin typeface="Times New Roman" charset="0"/>
                <a:ea typeface="ＭＳ Ｐゴシック" charset="0"/>
                <a:cs typeface="ＭＳ Ｐゴシック" charset="0"/>
              </a:rPr>
              <a:t>elibrary</a:t>
            </a:r>
            <a:endParaRPr lang="en-US" sz="2400" dirty="0">
              <a:latin typeface="Times New Roman" charset="0"/>
              <a:ea typeface="ＭＳ Ｐゴシック" charset="0"/>
              <a:cs typeface="ＭＳ Ｐゴシック" charset="0"/>
            </a:endParaRPr>
          </a:p>
          <a:p>
            <a:pPr eaLnBrk="1" hangingPunct="1"/>
            <a:endParaRPr lang="en-US" sz="2400" dirty="0">
              <a:latin typeface="Times New Roman" charset="0"/>
              <a:ea typeface="ＭＳ Ｐゴシック" charset="0"/>
              <a:cs typeface="ＭＳ Ｐゴシック" charset="0"/>
            </a:endParaRPr>
          </a:p>
          <a:p>
            <a:pPr eaLnBrk="1" hangingPunct="1"/>
            <a:endParaRPr lang="en-US" sz="2400" dirty="0">
              <a:latin typeface="Times New Roman" charset="0"/>
              <a:ea typeface="ＭＳ Ｐゴシック" charset="0"/>
              <a:cs typeface="ＭＳ Ｐゴシック" charset="0"/>
            </a:endParaRPr>
          </a:p>
          <a:p>
            <a:pPr eaLnBrk="1" hangingPunct="1"/>
            <a:r>
              <a:rPr lang="en-US" sz="2400" dirty="0">
                <a:latin typeface="Times New Roman" charset="0"/>
                <a:ea typeface="ＭＳ Ｐゴシック" charset="0"/>
                <a:cs typeface="ＭＳ Ｐゴシック" charset="0"/>
              </a:rPr>
              <a:t>This paper: </a:t>
            </a:r>
            <a:r>
              <a:rPr lang="en-US" sz="2400" dirty="0" smtClean="0">
                <a:solidFill>
                  <a:srgbClr val="0D5A50"/>
                </a:solidFill>
                <a:latin typeface="Times New Roman" charset="0"/>
                <a:ea typeface="ＭＳ Ｐゴシック" charset="0"/>
                <a:cs typeface="ＭＳ Ｐゴシック" charset="0"/>
              </a:rPr>
              <a:t>http://G</a:t>
            </a:r>
            <a:r>
              <a:rPr lang="en-US" sz="2400" dirty="0" smtClean="0">
                <a:solidFill>
                  <a:schemeClr val="accent6">
                    <a:lumMod val="50000"/>
                  </a:schemeClr>
                </a:solidFill>
                <a:latin typeface="Times New Roman" charset="0"/>
                <a:ea typeface="ＭＳ Ｐゴシック" charset="0"/>
                <a:cs typeface="ＭＳ Ｐゴシック" charset="0"/>
              </a:rPr>
              <a:t>err</a:t>
            </a:r>
            <a:r>
              <a:rPr lang="en-US" sz="2400" dirty="0" smtClean="0">
                <a:solidFill>
                  <a:srgbClr val="0D5A50"/>
                </a:solidFill>
                <a:latin typeface="Times New Roman" charset="0"/>
                <a:ea typeface="ＭＳ Ｐゴシック" charset="0"/>
                <a:cs typeface="ＭＳ Ｐゴシック" charset="0"/>
              </a:rPr>
              <a:t>yStahl.net</a:t>
            </a:r>
            <a:r>
              <a:rPr lang="en-US" sz="2400" dirty="0">
                <a:solidFill>
                  <a:srgbClr val="0D5A50"/>
                </a:solidFill>
                <a:latin typeface="Times New Roman" charset="0"/>
                <a:ea typeface="ＭＳ Ｐゴシック" charset="0"/>
                <a:cs typeface="ＭＳ Ｐゴシック" charset="0"/>
              </a:rPr>
              <a:t>/pub</a:t>
            </a:r>
            <a:r>
              <a:rPr lang="en-US" sz="2400" dirty="0" smtClean="0">
                <a:solidFill>
                  <a:srgbClr val="0D5A50"/>
                </a:solidFill>
                <a:latin typeface="Times New Roman" charset="0"/>
                <a:ea typeface="ＭＳ Ｐゴシック" charset="0"/>
                <a:cs typeface="ＭＳ Ｐゴシック" charset="0"/>
              </a:rPr>
              <a:t>/group2012.</a:t>
            </a:r>
            <a:r>
              <a:rPr lang="en-US" sz="2400" dirty="0" smtClean="0">
                <a:solidFill>
                  <a:srgbClr val="0D5A50"/>
                </a:solidFill>
                <a:latin typeface="Times New Roman" charset="0"/>
                <a:ea typeface="ＭＳ Ｐゴシック" charset="0"/>
                <a:cs typeface="ＭＳ Ｐゴシック" charset="0"/>
              </a:rPr>
              <a:t>pdf</a:t>
            </a:r>
            <a:endParaRPr lang="en-US" sz="2400" dirty="0">
              <a:solidFill>
                <a:srgbClr val="0D5A50"/>
              </a:solidFill>
              <a:latin typeface="Times New Roman" charset="0"/>
              <a:ea typeface="ＭＳ Ｐゴシック" charset="0"/>
              <a:cs typeface="ＭＳ Ｐゴシック" charset="0"/>
            </a:endParaRPr>
          </a:p>
          <a:p>
            <a:pPr eaLnBrk="1" hangingPunct="1"/>
            <a:r>
              <a:rPr lang="en-US" sz="2400" dirty="0">
                <a:latin typeface="Times New Roman" charset="0"/>
                <a:ea typeface="ＭＳ Ｐゴシック" charset="0"/>
                <a:cs typeface="ＭＳ Ｐゴシック" charset="0"/>
              </a:rPr>
              <a:t>These slides:</a:t>
            </a:r>
            <a:r>
              <a:rPr lang="en-US" dirty="0">
                <a:latin typeface="Times New Roman" charset="0"/>
                <a:ea typeface="ＭＳ Ｐゴシック" charset="0"/>
                <a:cs typeface="ＭＳ Ｐゴシック" charset="0"/>
              </a:rPr>
              <a:t> </a:t>
            </a:r>
            <a:r>
              <a:rPr lang="en-US" sz="2400" dirty="0" smtClean="0">
                <a:solidFill>
                  <a:srgbClr val="0D5A50"/>
                </a:solidFill>
                <a:latin typeface="Times New Roman" charset="0"/>
                <a:ea typeface="ＭＳ Ｐゴシック" charset="0"/>
                <a:cs typeface="ＭＳ Ｐゴシック" charset="0"/>
              </a:rPr>
              <a:t>http://GerryStahl.net</a:t>
            </a:r>
            <a:r>
              <a:rPr lang="en-US" sz="2400" dirty="0">
                <a:solidFill>
                  <a:srgbClr val="0D5A50"/>
                </a:solidFill>
                <a:latin typeface="Times New Roman" charset="0"/>
                <a:ea typeface="ＭＳ Ｐゴシック" charset="0"/>
                <a:cs typeface="ＭＳ Ｐゴシック" charset="0"/>
              </a:rPr>
              <a:t>/pub</a:t>
            </a:r>
            <a:r>
              <a:rPr lang="en-US" sz="2400" dirty="0" smtClean="0">
                <a:solidFill>
                  <a:srgbClr val="0D5A50"/>
                </a:solidFill>
                <a:latin typeface="Times New Roman" charset="0"/>
                <a:ea typeface="ＭＳ Ｐゴシック" charset="0"/>
                <a:cs typeface="ＭＳ Ｐゴシック" charset="0"/>
              </a:rPr>
              <a:t>/group2012.</a:t>
            </a:r>
            <a:r>
              <a:rPr lang="en-US" sz="2400" dirty="0" smtClean="0">
                <a:solidFill>
                  <a:srgbClr val="0D5A50"/>
                </a:solidFill>
                <a:latin typeface="Times New Roman" charset="0"/>
                <a:ea typeface="ＭＳ Ｐゴシック" charset="0"/>
                <a:cs typeface="ＭＳ Ｐゴシック" charset="0"/>
              </a:rPr>
              <a:t>ppt.pdf</a:t>
            </a:r>
            <a:endParaRPr lang="en-US" sz="2400" dirty="0">
              <a:solidFill>
                <a:srgbClr val="0D5A50"/>
              </a:solidFill>
              <a:latin typeface="Times New Roman" charset="0"/>
              <a:ea typeface="ＭＳ Ｐゴシック" charset="0"/>
              <a:cs typeface="ＭＳ Ｐゴシック" charset="0"/>
            </a:endParaRPr>
          </a:p>
        </p:txBody>
      </p:sp>
      <p:pic>
        <p:nvPicPr>
          <p:cNvPr id="58371" name="Picture 3" descr="VMTLogo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5872163"/>
            <a:ext cx="13541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1"/>
          </p:nvPr>
        </p:nvSpPr>
        <p:spPr>
          <a:xfrm>
            <a:off x="8077200" y="6373909"/>
            <a:ext cx="609600" cy="365125"/>
          </a:xfrm>
        </p:spPr>
        <p:txBody>
          <a:bodyPr/>
          <a:lstStyle/>
          <a:p>
            <a:pPr fontAlgn="auto">
              <a:spcBef>
                <a:spcPts val="0"/>
              </a:spcBef>
              <a:spcAft>
                <a:spcPts val="0"/>
              </a:spcAft>
              <a:defRPr/>
            </a:pPr>
            <a:fld id="{EC2B3777-8CE8-AF4C-B862-60B1CB9EBEAB}" type="slidenum">
              <a:rPr lang="en-US">
                <a:ln>
                  <a:solidFill>
                    <a:srgbClr val="141E2C"/>
                  </a:solidFill>
                </a:ln>
                <a:latin typeface="+mn-lt"/>
                <a:ea typeface="+mn-ea"/>
                <a:cs typeface="+mn-cs"/>
              </a:rPr>
              <a:pPr fontAlgn="auto">
                <a:spcBef>
                  <a:spcPts val="0"/>
                </a:spcBef>
                <a:spcAft>
                  <a:spcPts val="0"/>
                </a:spcAft>
                <a:defRPr/>
              </a:pPr>
              <a:t>27</a:t>
            </a:fld>
            <a:endParaRPr lang="en-US">
              <a:ln>
                <a:solidFill>
                  <a:srgbClr val="141E2C"/>
                </a:solidFill>
              </a:ln>
              <a:latin typeface="+mn-lt"/>
              <a:ea typeface="+mn-ea"/>
              <a:cs typeface="+mn-cs"/>
            </a:endParaRPr>
          </a:p>
        </p:txBody>
      </p:sp>
      <p:pic>
        <p:nvPicPr>
          <p:cNvPr id="58373" name="Picture 10" descr="Main logo_1cwith IST_outlines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2163"/>
            <a:ext cx="24384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descr="water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175" y="5872163"/>
            <a:ext cx="14033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174247" y="5871922"/>
            <a:ext cx="3969753" cy="986078"/>
          </a:xfrm>
          <a:prstGeom prst="rect">
            <a:avLst/>
          </a:prstGeom>
          <a:solidFill>
            <a:schemeClr val="bg1"/>
          </a:solidFill>
          <a:ln>
            <a:solidFill>
              <a:schemeClr val="bg1"/>
            </a:solidFill>
          </a:ln>
          <a:effectLst>
            <a:glow>
              <a:schemeClr val="bg1"/>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8376" name="TextBox 10"/>
          <p:cNvSpPr txBox="1">
            <a:spLocks noChangeArrowheads="1"/>
          </p:cNvSpPr>
          <p:nvPr/>
        </p:nvSpPr>
        <p:spPr bwMode="auto">
          <a:xfrm>
            <a:off x="5173663" y="5872163"/>
            <a:ext cx="39703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website: </a:t>
            </a:r>
            <a:r>
              <a:rPr lang="en-US">
                <a:solidFill>
                  <a:srgbClr val="FF6600"/>
                </a:solidFill>
                <a:latin typeface="Times New Roman" charset="0"/>
              </a:rPr>
              <a:t>GerryStahl.net</a:t>
            </a:r>
          </a:p>
          <a:p>
            <a:pPr eaLnBrk="1" hangingPunct="1"/>
            <a:r>
              <a:rPr lang="en-US">
                <a:latin typeface="Times New Roman" charset="0"/>
              </a:rPr>
              <a:t>email: </a:t>
            </a:r>
            <a:r>
              <a:rPr lang="en-US">
                <a:solidFill>
                  <a:srgbClr val="FF6600"/>
                </a:solidFill>
                <a:latin typeface="Times New Roman" charset="0"/>
              </a:rPr>
              <a:t>Gerry@GerryStahl.net </a:t>
            </a:r>
          </a:p>
          <a:p>
            <a:pPr eaLnBrk="1" hangingPunct="1"/>
            <a:endParaRPr lang="en-US" sz="180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D7A911-4914-0C4B-8A8E-91A46CFF7948}" type="slidenum">
              <a:rPr lang="en-US" sz="1800">
                <a:solidFill>
                  <a:srgbClr val="0D5A50"/>
                </a:solidFill>
                <a:latin typeface="Corbel" charset="0"/>
              </a:rPr>
              <a:pPr eaLnBrk="1" hangingPunct="1"/>
              <a:t>3</a:t>
            </a:fld>
            <a:endParaRPr lang="en-US" sz="1800">
              <a:solidFill>
                <a:srgbClr val="0D5A50"/>
              </a:solidFill>
              <a:latin typeface="Corbel" charset="0"/>
            </a:endParaRPr>
          </a:p>
        </p:txBody>
      </p:sp>
      <p:sp>
        <p:nvSpPr>
          <p:cNvPr id="18434"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685800" y="1102888"/>
            <a:ext cx="7872123" cy="49169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8436" name="TextBox 5"/>
          <p:cNvSpPr txBox="1">
            <a:spLocks noChangeArrowheads="1"/>
          </p:cNvSpPr>
          <p:nvPr/>
        </p:nvSpPr>
        <p:spPr bwMode="auto">
          <a:xfrm>
            <a:off x="1028700" y="1128367"/>
            <a:ext cx="7383463" cy="470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pPr>
            <a:r>
              <a:rPr lang="en-US" sz="2800" b="1" dirty="0">
                <a:solidFill>
                  <a:schemeClr val="bg1"/>
                </a:solidFill>
              </a:rPr>
              <a:t>Groups are not just sets of individuals, cognitively speaking.</a:t>
            </a:r>
          </a:p>
          <a:p>
            <a:pPr eaLnBrk="1" hangingPunct="1">
              <a:spcAft>
                <a:spcPts val="1200"/>
              </a:spcAft>
            </a:pPr>
            <a:r>
              <a:rPr lang="en-US" sz="2800" b="1" dirty="0">
                <a:solidFill>
                  <a:schemeClr val="bg1"/>
                </a:solidFill>
              </a:rPr>
              <a:t>“</a:t>
            </a:r>
            <a:r>
              <a:rPr lang="en-US" altLang="ja-JP" sz="2800" b="1" i="1" dirty="0">
                <a:solidFill>
                  <a:schemeClr val="bg1"/>
                </a:solidFill>
              </a:rPr>
              <a:t>Cognition</a:t>
            </a:r>
            <a:r>
              <a:rPr lang="en-US" sz="2800" b="1" dirty="0">
                <a:solidFill>
                  <a:schemeClr val="bg1"/>
                </a:solidFill>
              </a:rPr>
              <a:t>”</a:t>
            </a:r>
            <a:r>
              <a:rPr lang="en-US" altLang="ja-JP" sz="2800" b="1" dirty="0">
                <a:solidFill>
                  <a:schemeClr val="bg1"/>
                </a:solidFill>
              </a:rPr>
              <a:t> </a:t>
            </a:r>
            <a:r>
              <a:rPr lang="en-US" altLang="ja-JP" sz="2800" b="1" dirty="0" smtClean="0">
                <a:solidFill>
                  <a:schemeClr val="bg1"/>
                </a:solidFill>
              </a:rPr>
              <a:t>is defined in the dictionary as </a:t>
            </a:r>
            <a:r>
              <a:rPr lang="en-US" altLang="ja-JP" sz="2800" b="1" dirty="0">
                <a:solidFill>
                  <a:schemeClr val="bg1"/>
                </a:solidFill>
              </a:rPr>
              <a:t>the process involved in coming to know, or the act of knowing, particularly using reasoning as opposed to feeling or willing.</a:t>
            </a:r>
          </a:p>
          <a:p>
            <a:pPr eaLnBrk="1" hangingPunct="1">
              <a:spcAft>
                <a:spcPts val="1200"/>
              </a:spcAft>
            </a:pPr>
            <a:r>
              <a:rPr lang="en-US" sz="2800" b="1" dirty="0">
                <a:solidFill>
                  <a:schemeClr val="bg1"/>
                </a:solidFill>
              </a:rPr>
              <a:t>I</a:t>
            </a:r>
            <a:r>
              <a:rPr lang="en-US" sz="2800" b="1" dirty="0" smtClean="0">
                <a:solidFill>
                  <a:schemeClr val="bg1"/>
                </a:solidFill>
              </a:rPr>
              <a:t>ts </a:t>
            </a:r>
            <a:r>
              <a:rPr lang="en-US" sz="2800" b="1" dirty="0">
                <a:solidFill>
                  <a:schemeClr val="bg1"/>
                </a:solidFill>
              </a:rPr>
              <a:t>definition has been </a:t>
            </a:r>
            <a:r>
              <a:rPr lang="en-US" sz="2800" b="1" dirty="0" smtClean="0">
                <a:solidFill>
                  <a:schemeClr val="bg1"/>
                </a:solidFill>
              </a:rPr>
              <a:t>dramatically expanded by post</a:t>
            </a:r>
            <a:r>
              <a:rPr lang="en-US" sz="2800" b="1" dirty="0">
                <a:solidFill>
                  <a:schemeClr val="bg1"/>
                </a:solidFill>
              </a:rPr>
              <a:t>-cognitive philosophy</a:t>
            </a:r>
            <a:r>
              <a:rPr lang="en-US" sz="2800" b="1" dirty="0" smtClean="0">
                <a:solidFill>
                  <a:schemeClr val="bg1"/>
                </a:solidFill>
              </a:rPr>
              <a:t>, distributed</a:t>
            </a:r>
            <a:r>
              <a:rPr lang="en-US" sz="2800" b="1" dirty="0">
                <a:solidFill>
                  <a:schemeClr val="bg1"/>
                </a:solidFill>
              </a:rPr>
              <a:t>-cognition theory and AI.</a:t>
            </a:r>
          </a:p>
        </p:txBody>
      </p:sp>
    </p:spTree>
  </p:cSld>
  <p:clrMapOvr>
    <a:masterClrMapping/>
  </p:clrMapOvr>
  <p:transition xmlns:p14="http://schemas.microsoft.com/office/powerpoint/2010/main" spd="slow" advTm="33161">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D9077B-8DD1-C949-9311-8AA795D74238}" type="slidenum">
              <a:rPr lang="en-US" sz="1800">
                <a:solidFill>
                  <a:srgbClr val="0D5A50"/>
                </a:solidFill>
                <a:latin typeface="Corbel" charset="0"/>
              </a:rPr>
              <a:pPr eaLnBrk="1" hangingPunct="1"/>
              <a:t>4</a:t>
            </a:fld>
            <a:endParaRPr lang="en-US" sz="1800">
              <a:solidFill>
                <a:srgbClr val="0D5A50"/>
              </a:solidFill>
              <a:latin typeface="Corbel" charset="0"/>
            </a:endParaRPr>
          </a:p>
        </p:txBody>
      </p:sp>
      <p:sp>
        <p:nvSpPr>
          <p:cNvPr id="20482"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55600" y="1102888"/>
            <a:ext cx="8026400" cy="32405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0484" name="TextBox 5"/>
          <p:cNvSpPr txBox="1">
            <a:spLocks noChangeArrowheads="1"/>
          </p:cNvSpPr>
          <p:nvPr/>
        </p:nvSpPr>
        <p:spPr bwMode="auto">
          <a:xfrm>
            <a:off x="685800" y="1752600"/>
            <a:ext cx="7696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000000"/>
                </a:solidFill>
              </a:rPr>
              <a:t>“The group performing the cognitive task may have cognitive properties that differ from the cognitive properties of any individual” </a:t>
            </a:r>
            <a:r>
              <a:rPr lang="en-US" sz="2800" b="1">
                <a:solidFill>
                  <a:schemeClr val="bg1"/>
                </a:solidFill>
              </a:rPr>
              <a:t>		</a:t>
            </a:r>
          </a:p>
          <a:p>
            <a:r>
              <a:rPr lang="en-US" sz="2800" b="1">
                <a:solidFill>
                  <a:schemeClr val="bg1"/>
                </a:solidFill>
              </a:rPr>
              <a:t>	-- Hutchins, </a:t>
            </a:r>
            <a:r>
              <a:rPr lang="en-US" sz="2800" b="1" i="1">
                <a:solidFill>
                  <a:schemeClr val="bg1"/>
                </a:solidFill>
              </a:rPr>
              <a:t>Cognition in the Wild</a:t>
            </a:r>
            <a:r>
              <a:rPr lang="en-US" sz="2800" b="1">
                <a:solidFill>
                  <a:schemeClr val="bg1"/>
                </a:solidFill>
              </a:rPr>
              <a:t>, p.176</a:t>
            </a:r>
          </a:p>
        </p:txBody>
      </p:sp>
    </p:spTree>
  </p:cSld>
  <p:clrMapOvr>
    <a:masterClrMapping/>
  </p:clrMapOvr>
  <p:transition xmlns:p14="http://schemas.microsoft.com/office/powerpoint/2010/main" spd="slow" advTm="19991">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E96290-8E7A-854A-BED4-7A6A955B0C99}" type="slidenum">
              <a:rPr lang="en-US" sz="1800">
                <a:solidFill>
                  <a:srgbClr val="0D5A50"/>
                </a:solidFill>
                <a:latin typeface="Corbel" charset="0"/>
              </a:rPr>
              <a:pPr eaLnBrk="1" hangingPunct="1"/>
              <a:t>5</a:t>
            </a:fld>
            <a:endParaRPr lang="en-US" sz="1800">
              <a:solidFill>
                <a:srgbClr val="0D5A50"/>
              </a:solidFill>
              <a:latin typeface="Corbel" charset="0"/>
            </a:endParaRPr>
          </a:p>
        </p:txBody>
      </p:sp>
      <p:sp>
        <p:nvSpPr>
          <p:cNvPr id="22530"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55600" y="1102888"/>
            <a:ext cx="8407400" cy="4572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2532" name="TextBox 5"/>
          <p:cNvSpPr txBox="1">
            <a:spLocks noChangeArrowheads="1"/>
          </p:cNvSpPr>
          <p:nvPr/>
        </p:nvSpPr>
        <p:spPr bwMode="auto">
          <a:xfrm>
            <a:off x="685800" y="1752600"/>
            <a:ext cx="8001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chemeClr val="bg1"/>
                </a:solidFill>
              </a:rPr>
              <a:t>“Small groups are the engines of knowledge building. </a:t>
            </a:r>
          </a:p>
          <a:p>
            <a:r>
              <a:rPr lang="en-US" sz="2800" b="1">
                <a:solidFill>
                  <a:schemeClr val="bg1"/>
                </a:solidFill>
              </a:rPr>
              <a:t>The knowing that groups build up in manifold forms is what becomes internalized by their members as individual learning </a:t>
            </a:r>
          </a:p>
          <a:p>
            <a:r>
              <a:rPr lang="en-US" sz="2800" b="1">
                <a:solidFill>
                  <a:schemeClr val="bg1"/>
                </a:solidFill>
              </a:rPr>
              <a:t>and externalized in their communities as certifiable knowledge.”</a:t>
            </a:r>
          </a:p>
          <a:p>
            <a:pPr eaLnBrk="1" hangingPunct="1">
              <a:spcAft>
                <a:spcPts val="1200"/>
              </a:spcAft>
            </a:pPr>
            <a:r>
              <a:rPr lang="en-US" sz="2800" b="1">
                <a:solidFill>
                  <a:schemeClr val="bg1"/>
                </a:solidFill>
              </a:rPr>
              <a:t>		-- Stahl, </a:t>
            </a:r>
            <a:r>
              <a:rPr lang="en-US" sz="2800" b="1" i="1">
                <a:solidFill>
                  <a:schemeClr val="bg1"/>
                </a:solidFill>
              </a:rPr>
              <a:t>Group Cognition</a:t>
            </a:r>
            <a:r>
              <a:rPr lang="en-US" sz="2800" b="1">
                <a:solidFill>
                  <a:schemeClr val="bg1"/>
                </a:solidFill>
              </a:rPr>
              <a:t>, 2006, p.16</a:t>
            </a:r>
          </a:p>
        </p:txBody>
      </p:sp>
    </p:spTree>
  </p:cSld>
  <p:clrMapOvr>
    <a:masterClrMapping/>
  </p:clrMapOvr>
  <p:transition xmlns:p14="http://schemas.microsoft.com/office/powerpoint/2010/main" spd="slow" advTm="30771">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4FBB9D-5A24-B14D-9A43-D932152F3433}" type="slidenum">
              <a:rPr lang="en-US" sz="1800">
                <a:solidFill>
                  <a:srgbClr val="0D5A50"/>
                </a:solidFill>
                <a:latin typeface="Corbel" charset="0"/>
              </a:rPr>
              <a:pPr eaLnBrk="1" hangingPunct="1"/>
              <a:t>6</a:t>
            </a:fld>
            <a:endParaRPr lang="en-US" sz="1800">
              <a:solidFill>
                <a:srgbClr val="0D5A50"/>
              </a:solidFill>
              <a:latin typeface="Corbel" charset="0"/>
            </a:endParaRPr>
          </a:p>
        </p:txBody>
      </p:sp>
      <p:sp>
        <p:nvSpPr>
          <p:cNvPr id="24578"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4579" name="Title 1"/>
          <p:cNvSpPr txBox="1">
            <a:spLocks/>
          </p:cNvSpPr>
          <p:nvPr/>
        </p:nvSpPr>
        <p:spPr bwMode="auto">
          <a:xfrm>
            <a:off x="201613" y="228600"/>
            <a:ext cx="8658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latin typeface="Arial Rounded MT Bold" charset="0"/>
              </a:rPr>
              <a:t>Today’s talk</a:t>
            </a:r>
          </a:p>
        </p:txBody>
      </p:sp>
      <p:sp>
        <p:nvSpPr>
          <p:cNvPr id="8" name="Rounded Rectangle 7"/>
          <p:cNvSpPr/>
          <p:nvPr/>
        </p:nvSpPr>
        <p:spPr>
          <a:xfrm>
            <a:off x="357477" y="1140179"/>
            <a:ext cx="8407400" cy="4953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4581" name="TextBox 5"/>
          <p:cNvSpPr txBox="1">
            <a:spLocks noChangeArrowheads="1"/>
          </p:cNvSpPr>
          <p:nvPr/>
        </p:nvSpPr>
        <p:spPr bwMode="auto">
          <a:xfrm>
            <a:off x="630238" y="1447800"/>
            <a:ext cx="8229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buFont typeface="Consolas" charset="0"/>
              <a:buAutoNum type="arabicPeriod"/>
            </a:pPr>
            <a:r>
              <a:rPr lang="en-US" sz="2800" b="1" dirty="0">
                <a:solidFill>
                  <a:schemeClr val="bg1"/>
                </a:solidFill>
              </a:rPr>
              <a:t>The question </a:t>
            </a:r>
            <a:r>
              <a:rPr lang="en-US" sz="2800" b="1" dirty="0" smtClean="0">
                <a:solidFill>
                  <a:schemeClr val="bg1"/>
                </a:solidFill>
              </a:rPr>
              <a:t>of cognition in </a:t>
            </a:r>
            <a:r>
              <a:rPr lang="en-US" sz="2800" b="1" dirty="0" smtClean="0">
                <a:solidFill>
                  <a:schemeClr val="bg1"/>
                </a:solidFill>
              </a:rPr>
              <a:t>CSCL &amp; CSCW</a:t>
            </a:r>
            <a:endParaRPr lang="en-US" sz="2800" b="1" dirty="0">
              <a:solidFill>
                <a:schemeClr val="bg1"/>
              </a:solidFill>
            </a:endParaRPr>
          </a:p>
          <a:p>
            <a:pPr eaLnBrk="1" hangingPunct="1">
              <a:spcAft>
                <a:spcPts val="1200"/>
              </a:spcAft>
              <a:buFont typeface="Consolas" charset="0"/>
              <a:buAutoNum type="arabicPeriod"/>
            </a:pPr>
            <a:r>
              <a:rPr lang="en-US" sz="2800" b="1" dirty="0">
                <a:solidFill>
                  <a:schemeClr val="bg1"/>
                </a:solidFill>
              </a:rPr>
              <a:t>History of theory: extending the </a:t>
            </a:r>
            <a:r>
              <a:rPr lang="en-US" sz="2800" b="1" dirty="0" smtClean="0">
                <a:solidFill>
                  <a:schemeClr val="bg1"/>
                </a:solidFill>
              </a:rPr>
              <a:t>cognitive unit </a:t>
            </a:r>
            <a:r>
              <a:rPr lang="en-US" sz="2800" b="1" dirty="0">
                <a:solidFill>
                  <a:schemeClr val="bg1"/>
                </a:solidFill>
              </a:rPr>
              <a:t>of analysis</a:t>
            </a:r>
          </a:p>
          <a:p>
            <a:pPr eaLnBrk="1" hangingPunct="1">
              <a:spcAft>
                <a:spcPts val="1200"/>
              </a:spcAft>
              <a:buFont typeface="Consolas" charset="0"/>
              <a:buAutoNum type="arabicPeriod"/>
            </a:pPr>
            <a:r>
              <a:rPr lang="en-US" sz="2800" b="1" dirty="0">
                <a:solidFill>
                  <a:schemeClr val="bg1"/>
                </a:solidFill>
              </a:rPr>
              <a:t>Seminal theories for </a:t>
            </a:r>
            <a:r>
              <a:rPr lang="en-US" sz="2800" b="1" dirty="0" smtClean="0">
                <a:solidFill>
                  <a:schemeClr val="bg1"/>
                </a:solidFill>
              </a:rPr>
              <a:t>CSCL &amp; CSCW</a:t>
            </a:r>
            <a:endParaRPr lang="en-US" sz="2800" b="1" dirty="0">
              <a:solidFill>
                <a:schemeClr val="bg1"/>
              </a:solidFill>
            </a:endParaRPr>
          </a:p>
          <a:p>
            <a:pPr eaLnBrk="1" hangingPunct="1">
              <a:spcAft>
                <a:spcPts val="1200"/>
              </a:spcAft>
              <a:buFont typeface="Consolas" charset="0"/>
              <a:buAutoNum type="arabicPeriod"/>
            </a:pPr>
            <a:r>
              <a:rPr lang="en-US" sz="2800" b="1" dirty="0">
                <a:solidFill>
                  <a:schemeClr val="bg1"/>
                </a:solidFill>
              </a:rPr>
              <a:t>Theories of individual, community and small-group </a:t>
            </a:r>
            <a:r>
              <a:rPr lang="en-US" sz="2800" b="1" dirty="0" smtClean="0">
                <a:solidFill>
                  <a:schemeClr val="bg1"/>
                </a:solidFill>
              </a:rPr>
              <a:t>cognition</a:t>
            </a:r>
            <a:endParaRPr lang="en-US" sz="2800" b="1" dirty="0">
              <a:solidFill>
                <a:schemeClr val="bg1"/>
              </a:solidFill>
            </a:endParaRPr>
          </a:p>
          <a:p>
            <a:pPr eaLnBrk="1" hangingPunct="1">
              <a:spcAft>
                <a:spcPts val="1200"/>
              </a:spcAft>
              <a:buFont typeface="Consolas" charset="0"/>
              <a:buAutoNum type="arabicPeriod"/>
            </a:pPr>
            <a:r>
              <a:rPr lang="en-US" sz="2800" b="1" dirty="0">
                <a:solidFill>
                  <a:schemeClr val="bg1"/>
                </a:solidFill>
              </a:rPr>
              <a:t>Findings from Virtual Math Teams research</a:t>
            </a:r>
          </a:p>
          <a:p>
            <a:pPr eaLnBrk="1" hangingPunct="1">
              <a:spcAft>
                <a:spcPts val="1200"/>
              </a:spcAft>
              <a:buFont typeface="Consolas" charset="0"/>
              <a:buAutoNum type="arabicPeriod"/>
            </a:pPr>
            <a:r>
              <a:rPr lang="en-US" sz="2800" b="1" dirty="0">
                <a:solidFill>
                  <a:schemeClr val="bg1"/>
                </a:solidFill>
              </a:rPr>
              <a:t>A multiplicity of </a:t>
            </a:r>
            <a:r>
              <a:rPr lang="en-US" sz="2800" b="1" dirty="0" smtClean="0">
                <a:solidFill>
                  <a:schemeClr val="bg1"/>
                </a:solidFill>
              </a:rPr>
              <a:t>theories</a:t>
            </a:r>
            <a:endParaRPr lang="en-US" sz="2800" b="1" dirty="0">
              <a:solidFill>
                <a:schemeClr val="bg1"/>
              </a:solidFill>
            </a:endParaRPr>
          </a:p>
        </p:txBody>
      </p:sp>
    </p:spTree>
  </p:cSld>
  <p:clrMapOvr>
    <a:masterClrMapping/>
  </p:clrMapOvr>
  <p:transition xmlns:p14="http://schemas.microsoft.com/office/powerpoint/2010/main" spd="slow" advTm="35450">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CC2354-0786-F14E-968E-8C5CA8F32670}" type="slidenum">
              <a:rPr lang="en-US" sz="1800">
                <a:solidFill>
                  <a:srgbClr val="0D5A50"/>
                </a:solidFill>
                <a:latin typeface="Corbel" charset="0"/>
              </a:rPr>
              <a:pPr eaLnBrk="1" hangingPunct="1"/>
              <a:t>7</a:t>
            </a:fld>
            <a:endParaRPr lang="en-US" sz="1800">
              <a:solidFill>
                <a:srgbClr val="0D5A50"/>
              </a:solidFill>
              <a:latin typeface="Corbel" charset="0"/>
            </a:endParaRPr>
          </a:p>
        </p:txBody>
      </p:sp>
      <p:sp>
        <p:nvSpPr>
          <p:cNvPr id="2662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6627" name="Title 1"/>
          <p:cNvSpPr txBox="1">
            <a:spLocks/>
          </p:cNvSpPr>
          <p:nvPr/>
        </p:nvSpPr>
        <p:spPr bwMode="auto">
          <a:xfrm>
            <a:off x="457200" y="227013"/>
            <a:ext cx="81803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dirty="0">
                <a:solidFill>
                  <a:srgbClr val="0D5A50"/>
                </a:solidFill>
                <a:latin typeface="Arial Rounded MT Bold" charset="0"/>
              </a:rPr>
              <a:t>1. The question for </a:t>
            </a:r>
            <a:r>
              <a:rPr lang="en-US" sz="3200" b="1" dirty="0" smtClean="0">
                <a:solidFill>
                  <a:srgbClr val="0D5A50"/>
                </a:solidFill>
                <a:latin typeface="Arial Rounded MT Bold" charset="0"/>
              </a:rPr>
              <a:t>CSCL@ Work</a:t>
            </a:r>
            <a:endParaRPr lang="en-US" sz="3200" b="1" dirty="0">
              <a:solidFill>
                <a:srgbClr val="0D5A50"/>
              </a:solidFill>
              <a:latin typeface="Arial Rounded MT Bold" charset="0"/>
            </a:endParaRPr>
          </a:p>
        </p:txBody>
      </p:sp>
      <p:sp>
        <p:nvSpPr>
          <p:cNvPr id="8" name="Rounded Rectangle 7"/>
          <p:cNvSpPr/>
          <p:nvPr/>
        </p:nvSpPr>
        <p:spPr>
          <a:xfrm>
            <a:off x="304800" y="1066800"/>
            <a:ext cx="8534400" cy="5181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6629" name="TextBox 5"/>
          <p:cNvSpPr txBox="1">
            <a:spLocks noChangeArrowheads="1"/>
          </p:cNvSpPr>
          <p:nvPr/>
        </p:nvSpPr>
        <p:spPr bwMode="auto">
          <a:xfrm>
            <a:off x="762000" y="1524000"/>
            <a:ext cx="7696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rPr>
              <a:t>What is </a:t>
            </a:r>
            <a:r>
              <a:rPr lang="en-US" b="1" dirty="0" smtClean="0">
                <a:solidFill>
                  <a:schemeClr val="bg1"/>
                </a:solidFill>
              </a:rPr>
              <a:t>cooperation?</a:t>
            </a:r>
            <a:endParaRPr lang="en-US" b="1" dirty="0">
              <a:solidFill>
                <a:schemeClr val="bg1"/>
              </a:solidFill>
            </a:endParaRPr>
          </a:p>
          <a:p>
            <a:pPr eaLnBrk="1" hangingPunct="1"/>
            <a:endParaRPr lang="en-US" b="1" dirty="0">
              <a:solidFill>
                <a:schemeClr val="bg1"/>
              </a:solidFill>
            </a:endParaRPr>
          </a:p>
          <a:p>
            <a:pPr eaLnBrk="1" hangingPunct="1"/>
            <a:r>
              <a:rPr lang="en-US" b="1" dirty="0">
                <a:solidFill>
                  <a:schemeClr val="bg1"/>
                </a:solidFill>
              </a:rPr>
              <a:t>Who does it – small groups?</a:t>
            </a:r>
          </a:p>
          <a:p>
            <a:pPr eaLnBrk="1" hangingPunct="1"/>
            <a:endParaRPr lang="en-US" b="1" dirty="0">
              <a:solidFill>
                <a:schemeClr val="bg1"/>
              </a:solidFill>
            </a:endParaRPr>
          </a:p>
          <a:p>
            <a:pPr eaLnBrk="1" hangingPunct="1"/>
            <a:r>
              <a:rPr lang="en-US" b="1" dirty="0">
                <a:solidFill>
                  <a:schemeClr val="bg1"/>
                </a:solidFill>
              </a:rPr>
              <a:t>How can we support it with networked computers?</a:t>
            </a:r>
          </a:p>
          <a:p>
            <a:pPr eaLnBrk="1" hangingPunct="1"/>
            <a:endParaRPr lang="en-US" b="1" dirty="0">
              <a:solidFill>
                <a:schemeClr val="bg1"/>
              </a:solidFill>
            </a:endParaRPr>
          </a:p>
          <a:p>
            <a:pPr eaLnBrk="1" hangingPunct="1"/>
            <a:r>
              <a:rPr lang="en-US" b="1" dirty="0">
                <a:solidFill>
                  <a:schemeClr val="bg1"/>
                </a:solidFill>
              </a:rPr>
              <a:t>Can we facilitate new forms of group cognition?</a:t>
            </a:r>
          </a:p>
          <a:p>
            <a:pPr eaLnBrk="1" hangingPunct="1"/>
            <a:endParaRPr lang="en-US" b="1" dirty="0">
              <a:solidFill>
                <a:schemeClr val="bg1"/>
              </a:solidFill>
            </a:endParaRPr>
          </a:p>
          <a:p>
            <a:pPr eaLnBrk="1" hangingPunct="1"/>
            <a:r>
              <a:rPr lang="en-US" b="1" dirty="0">
                <a:solidFill>
                  <a:schemeClr val="bg1"/>
                </a:solidFill>
              </a:rPr>
              <a:t>Do we need new theories of cognition?</a:t>
            </a:r>
          </a:p>
          <a:p>
            <a:pPr eaLnBrk="1" hangingPunct="1"/>
            <a:endParaRPr lang="en-US" b="1" dirty="0">
              <a:solidFill>
                <a:schemeClr val="bg1"/>
              </a:solidFill>
            </a:endParaRPr>
          </a:p>
          <a:p>
            <a:pPr eaLnBrk="1" hangingPunct="1"/>
            <a:r>
              <a:rPr lang="en-US" b="1" dirty="0">
                <a:solidFill>
                  <a:schemeClr val="bg1"/>
                </a:solidFill>
              </a:rPr>
              <a:t>Do we need new research methodologies?</a:t>
            </a:r>
          </a:p>
        </p:txBody>
      </p:sp>
    </p:spTree>
  </p:cSld>
  <p:clrMapOvr>
    <a:masterClrMapping/>
  </p:clrMapOvr>
  <p:transition xmlns:p14="http://schemas.microsoft.com/office/powerpoint/2010/main" spd="slow" advTm="22080">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F53A0D-2EEB-1A45-B8B6-FBC8E3249797}" type="slidenum">
              <a:rPr lang="en-US" sz="1800">
                <a:solidFill>
                  <a:srgbClr val="0D5A50"/>
                </a:solidFill>
                <a:latin typeface="Corbel" charset="0"/>
              </a:rPr>
              <a:pPr eaLnBrk="1" hangingPunct="1"/>
              <a:t>8</a:t>
            </a:fld>
            <a:endParaRPr lang="en-US" sz="1800">
              <a:solidFill>
                <a:srgbClr val="0D5A50"/>
              </a:solidFill>
              <a:latin typeface="Corbel" charset="0"/>
            </a:endParaRPr>
          </a:p>
        </p:txBody>
      </p:sp>
      <p:pic>
        <p:nvPicPr>
          <p:cNvPr id="286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4114800" cy="272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891438" y="609600"/>
            <a:ext cx="7495309" cy="2912034"/>
          </a:xfrm>
          <a:prstGeom prst="roundRect">
            <a:avLst/>
          </a:prstGeom>
          <a:solidFill>
            <a:schemeClr val="accent1"/>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TextBox 5"/>
          <p:cNvSpPr txBox="1">
            <a:spLocks noChangeArrowheads="1"/>
          </p:cNvSpPr>
          <p:nvPr/>
        </p:nvSpPr>
        <p:spPr bwMode="auto">
          <a:xfrm>
            <a:off x="1065518" y="762000"/>
            <a:ext cx="7295829" cy="2677656"/>
          </a:xfrm>
          <a:prstGeom prst="rect">
            <a:avLst/>
          </a:prstGeom>
          <a:noFill/>
          <a:ln w="9525">
            <a:noFill/>
            <a:miter lim="800000"/>
            <a:headEnd/>
            <a:tailEnd/>
          </a:ln>
        </p:spPr>
        <p:txBody>
          <a:bodyPr>
            <a:spAutoFit/>
          </a:bodyPr>
          <a:lstStyle/>
          <a:p>
            <a:pPr>
              <a:defRPr/>
            </a:pPr>
            <a:r>
              <a:rPr lang="en-US" b="1" dirty="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If </a:t>
            </a:r>
            <a:r>
              <a:rPr lang="en-US" b="1" dirty="0" smtClean="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CSC@W </a:t>
            </a:r>
            <a:r>
              <a:rPr lang="en-US" b="1" dirty="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is about designing computer support for </a:t>
            </a:r>
            <a:r>
              <a:rPr lang="en-US" b="1" dirty="0" smtClean="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CL at </a:t>
            </a:r>
            <a:r>
              <a:rPr lang="en-US" b="1" dirty="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work, then what new forms of cognition can we support in computer-mediated </a:t>
            </a:r>
            <a:r>
              <a:rPr lang="en-US" b="1" dirty="0" smtClean="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group </a:t>
            </a:r>
            <a:r>
              <a:rPr lang="en-US" b="1" dirty="0">
                <a:solidFill>
                  <a:schemeClr val="bg1"/>
                </a:solidFill>
                <a:effectLst>
                  <a:glow rad="228600">
                    <a:schemeClr val="accent1">
                      <a:satMod val="175000"/>
                      <a:alpha val="40000"/>
                    </a:schemeClr>
                  </a:glow>
                </a:effectLst>
                <a:latin typeface="Arial" pitchFamily="-111" charset="0"/>
                <a:ea typeface="ＭＳ Ｐゴシック" pitchFamily="-111" charset="-128"/>
                <a:cs typeface="ＭＳ Ｐゴシック" pitchFamily="-111" charset="-128"/>
              </a:rPr>
              <a:t>interaction? Are new forms of group cognition possible in the age of ICT that are distinct from both individual cognition and community practices?</a:t>
            </a:r>
          </a:p>
        </p:txBody>
      </p:sp>
    </p:spTree>
  </p:cSld>
  <p:clrMapOvr>
    <a:masterClrMapping/>
  </p:clrMapOvr>
  <p:transition xmlns:p14="http://schemas.microsoft.com/office/powerpoint/2010/main" spd="slow" advTm="25615">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255702-3131-A847-94CA-1A149DBEC185}" type="slidenum">
              <a:rPr lang="en-US" sz="1800">
                <a:solidFill>
                  <a:srgbClr val="0D5A50"/>
                </a:solidFill>
                <a:latin typeface="Corbel" charset="0"/>
              </a:rPr>
              <a:pPr eaLnBrk="1" hangingPunct="1"/>
              <a:t>9</a:t>
            </a:fld>
            <a:endParaRPr lang="en-US" sz="1800">
              <a:solidFill>
                <a:srgbClr val="0D5A50"/>
              </a:solidFill>
              <a:latin typeface="Corbel" charset="0"/>
            </a:endParaRPr>
          </a:p>
        </p:txBody>
      </p:sp>
      <p:sp>
        <p:nvSpPr>
          <p:cNvPr id="29698"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9699" name="Title 1"/>
          <p:cNvSpPr txBox="1">
            <a:spLocks/>
          </p:cNvSpPr>
          <p:nvPr/>
        </p:nvSpPr>
        <p:spPr bwMode="auto">
          <a:xfrm>
            <a:off x="457200" y="227013"/>
            <a:ext cx="81803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a:solidFill>
                  <a:srgbClr val="0D5A50"/>
                </a:solidFill>
              </a:rPr>
              <a:t>2. Theory: extending the unit of analysis</a:t>
            </a:r>
            <a:endParaRPr lang="en-US" sz="3200" b="1">
              <a:solidFill>
                <a:srgbClr val="0D5A50"/>
              </a:solidFill>
              <a:latin typeface="Arial Rounded MT Bold" charset="0"/>
            </a:endParaRPr>
          </a:p>
        </p:txBody>
      </p:sp>
      <p:sp>
        <p:nvSpPr>
          <p:cNvPr id="8" name="Rounded Rectangle 7"/>
          <p:cNvSpPr/>
          <p:nvPr/>
        </p:nvSpPr>
        <p:spPr>
          <a:xfrm>
            <a:off x="304800" y="1066800"/>
            <a:ext cx="8534400" cy="5181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9701" name="TextBox 5"/>
          <p:cNvSpPr txBox="1">
            <a:spLocks noChangeArrowheads="1"/>
          </p:cNvSpPr>
          <p:nvPr/>
        </p:nvSpPr>
        <p:spPr bwMode="auto">
          <a:xfrm>
            <a:off x="457200" y="1295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Theories of cognition began in Western philosophy</a:t>
            </a:r>
          </a:p>
          <a:p>
            <a:pPr eaLnBrk="1" hangingPunct="1"/>
            <a:endParaRPr lang="en-US" b="1">
              <a:solidFill>
                <a:schemeClr val="bg1"/>
              </a:solidFill>
            </a:endParaRPr>
          </a:p>
          <a:p>
            <a:pPr eaLnBrk="1" hangingPunct="1"/>
            <a:r>
              <a:rPr lang="en-US" b="1">
                <a:solidFill>
                  <a:schemeClr val="bg1"/>
                </a:solidFill>
              </a:rPr>
              <a:t>They developed a conception of the isolated (fundamentally non-cooperative) individual mind</a:t>
            </a:r>
          </a:p>
          <a:p>
            <a:pPr eaLnBrk="1" hangingPunct="1"/>
            <a:endParaRPr lang="en-US" b="1">
              <a:solidFill>
                <a:schemeClr val="bg1"/>
              </a:solidFill>
            </a:endParaRPr>
          </a:p>
          <a:p>
            <a:pPr eaLnBrk="1" hangingPunct="1"/>
            <a:r>
              <a:rPr lang="en-US" b="1">
                <a:solidFill>
                  <a:schemeClr val="bg1"/>
                </a:solidFill>
              </a:rPr>
              <a:t>Kant’s fixed mind constructed the nature of reality</a:t>
            </a:r>
          </a:p>
          <a:p>
            <a:pPr eaLnBrk="1" hangingPunct="1"/>
            <a:endParaRPr lang="en-US" b="1">
              <a:solidFill>
                <a:schemeClr val="bg1"/>
              </a:solidFill>
            </a:endParaRPr>
          </a:p>
          <a:p>
            <a:pPr eaLnBrk="1" hangingPunct="1"/>
            <a:r>
              <a:rPr lang="en-US" b="1">
                <a:solidFill>
                  <a:schemeClr val="bg1"/>
                </a:solidFill>
              </a:rPr>
              <a:t>Hegel traced the development of mind from primitive consciousness to the social Zeitgeist</a:t>
            </a:r>
          </a:p>
          <a:p>
            <a:pPr eaLnBrk="1" hangingPunct="1"/>
            <a:endParaRPr lang="en-US" b="1">
              <a:solidFill>
                <a:schemeClr val="bg1"/>
              </a:solidFill>
            </a:endParaRPr>
          </a:p>
          <a:p>
            <a:pPr eaLnBrk="1" hangingPunct="1"/>
            <a:r>
              <a:rPr lang="en-US" b="1">
                <a:solidFill>
                  <a:schemeClr val="bg1"/>
                </a:solidFill>
              </a:rPr>
              <a:t>Marx, Heidegger, Wittgenstein, etc. transformed theory into science: social, situated, linguistic</a:t>
            </a:r>
          </a:p>
        </p:txBody>
      </p:sp>
    </p:spTree>
  </p:cSld>
  <p:clrMapOvr>
    <a:masterClrMapping/>
  </p:clrMapOvr>
  <p:transition xmlns:p14="http://schemas.microsoft.com/office/powerpoint/2010/main" spd="slow" advTm="33714">
    <p:push/>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21931</TotalTime>
  <Words>3809</Words>
  <Application>Microsoft Macintosh PowerPoint</Application>
  <PresentationFormat>On-screen Show (4:3)</PresentationFormat>
  <Paragraphs>269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vt:lpstr>
    </vt:vector>
  </TitlesOfParts>
  <Manager/>
  <Company>Drexel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Cognition in CSCW</dc:title>
  <dc:subject/>
  <dc:creator>Gerry Stahl</dc:creator>
  <cp:keywords/>
  <dc:description/>
  <cp:lastModifiedBy>Gerry Stahl</cp:lastModifiedBy>
  <cp:revision>287</cp:revision>
  <cp:lastPrinted>2011-06-21T17:58:01Z</cp:lastPrinted>
  <dcterms:created xsi:type="dcterms:W3CDTF">2011-07-06T14:40:18Z</dcterms:created>
  <dcterms:modified xsi:type="dcterms:W3CDTF">2012-10-26T16:05:14Z</dcterms:modified>
  <cp:category/>
</cp:coreProperties>
</file>