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302" r:id="rId2"/>
    <p:sldId id="386" r:id="rId3"/>
    <p:sldId id="375" r:id="rId4"/>
    <p:sldId id="387" r:id="rId5"/>
    <p:sldId id="378" r:id="rId6"/>
    <p:sldId id="388" r:id="rId7"/>
    <p:sldId id="395" r:id="rId8"/>
    <p:sldId id="394" r:id="rId9"/>
    <p:sldId id="392" r:id="rId10"/>
    <p:sldId id="404" r:id="rId11"/>
    <p:sldId id="397" r:id="rId12"/>
    <p:sldId id="398" r:id="rId13"/>
    <p:sldId id="385" r:id="rId14"/>
    <p:sldId id="396" r:id="rId15"/>
    <p:sldId id="405" r:id="rId16"/>
    <p:sldId id="400" r:id="rId17"/>
    <p:sldId id="393" r:id="rId18"/>
    <p:sldId id="401" r:id="rId19"/>
    <p:sldId id="399" r:id="rId20"/>
    <p:sldId id="402" r:id="rId21"/>
    <p:sldId id="391" r:id="rId22"/>
    <p:sldId id="403" r:id="rId2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85F6"/>
    <a:srgbClr val="141E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8983" autoAdjust="0"/>
  </p:normalViewPr>
  <p:slideViewPr>
    <p:cSldViewPr snapToObjects="1">
      <p:cViewPr>
        <p:scale>
          <a:sx n="103" d="100"/>
          <a:sy n="103" d="100"/>
        </p:scale>
        <p:origin x="-1632" y="-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597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84DCCF96-34FC-AA46-BE8B-6CFDF8165692}" type="datetime1">
              <a:rPr lang="en-US"/>
              <a:pPr>
                <a:defRPr/>
              </a:pPr>
              <a:t>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D28C6A0F-D65D-BD45-8FD6-9FBEA7DFFA44}" type="slidenum">
              <a:rPr lang="en-US"/>
              <a:pPr>
                <a:defRPr/>
              </a:pPr>
              <a:t>‹#›</a:t>
            </a:fld>
            <a:endParaRPr lang="en-US"/>
          </a:p>
        </p:txBody>
      </p:sp>
    </p:spTree>
    <p:extLst>
      <p:ext uri="{BB962C8B-B14F-4D97-AF65-F5344CB8AC3E}">
        <p14:creationId xmlns:p14="http://schemas.microsoft.com/office/powerpoint/2010/main" val="1872923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FE9CC94C-25C0-9E47-B2AB-1CAACEEB86DA}" type="datetime1">
              <a:rPr lang="en-US"/>
              <a:pPr>
                <a:defRPr/>
              </a:pPr>
              <a:t>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6270CE62-BD0E-D543-9B97-85C4C31624DD}" type="slidenum">
              <a:rPr lang="en-US"/>
              <a:pPr>
                <a:defRPr/>
              </a:pPr>
              <a:t>‹#›</a:t>
            </a:fld>
            <a:endParaRPr lang="en-US"/>
          </a:p>
        </p:txBody>
      </p:sp>
    </p:spTree>
    <p:extLst>
      <p:ext uri="{BB962C8B-B14F-4D97-AF65-F5344CB8AC3E}">
        <p14:creationId xmlns:p14="http://schemas.microsoft.com/office/powerpoint/2010/main" val="3289318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ＭＳ Ｐゴシック" pitchFamily="2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A4DC04-BA6F-0749-9B86-B929A116F0FF}"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dirty="0"/>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5" name="Footer Placeholder 16"/>
          <p:cNvSpPr>
            <a:spLocks noGrp="1"/>
          </p:cNvSpPr>
          <p:nvPr>
            <p:ph type="ftr" sz="quarter" idx="10"/>
          </p:nvPr>
        </p:nvSpPr>
        <p:spPr>
          <a:xfrm>
            <a:off x="914400" y="6416675"/>
            <a:ext cx="26670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D5A50"/>
                </a:solidFill>
                <a:latin typeface="Corbel" pitchFamily="29" charset="0"/>
                <a:ea typeface="ＭＳ Ｐゴシック" pitchFamily="29" charset="-128"/>
                <a:cs typeface="ＭＳ Ｐゴシック" pitchFamily="29" charset="-128"/>
              </a:defRPr>
            </a:lvl1pPr>
          </a:lstStyle>
          <a:p>
            <a:pPr>
              <a:defRPr/>
            </a:pPr>
            <a:r>
              <a:rPr lang="pl-PL"/>
              <a:t>Rutgers 2012</a:t>
            </a:r>
            <a:endParaRPr lang="en-US"/>
          </a:p>
        </p:txBody>
      </p:sp>
      <p:sp>
        <p:nvSpPr>
          <p:cNvPr id="16" name="Slide Number Placeholder 28"/>
          <p:cNvSpPr>
            <a:spLocks noGrp="1"/>
          </p:cNvSpPr>
          <p:nvPr>
            <p:ph type="sldNum" sz="quarter" idx="11"/>
          </p:nvPr>
        </p:nvSpPr>
        <p:spPr/>
        <p:txBody>
          <a:bodyPr/>
          <a:lstStyle>
            <a:lvl1pPr>
              <a:defRPr>
                <a:solidFill>
                  <a:srgbClr val="0D5A50"/>
                </a:solidFill>
              </a:defRPr>
            </a:lvl1pPr>
          </a:lstStyle>
          <a:p>
            <a:pPr>
              <a:defRPr/>
            </a:pPr>
            <a:fld id="{4A69D84F-A05F-984A-BFFE-5CB7A038F86A}" type="slidenum">
              <a:rPr lang="en-US"/>
              <a:pPr>
                <a:defRPr/>
              </a:pPr>
              <a:t>‹#›</a:t>
            </a:fld>
            <a:endParaRPr lang="en-US" dirty="0"/>
          </a:p>
        </p:txBody>
      </p:sp>
    </p:spTree>
    <p:extLst>
      <p:ext uri="{BB962C8B-B14F-4D97-AF65-F5344CB8AC3E}">
        <p14:creationId xmlns:p14="http://schemas.microsoft.com/office/powerpoint/2010/main" val="3423322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61BBF1D1-C1A2-954F-AAC1-5B2F8F34C74B}" type="slidenum">
              <a:rPr lang="en-US"/>
              <a:pPr>
                <a:defRPr/>
              </a:pPr>
              <a:t>‹#›</a:t>
            </a:fld>
            <a:endParaRPr lang="en-US"/>
          </a:p>
        </p:txBody>
      </p:sp>
    </p:spTree>
    <p:extLst>
      <p:ext uri="{BB962C8B-B14F-4D97-AF65-F5344CB8AC3E}">
        <p14:creationId xmlns:p14="http://schemas.microsoft.com/office/powerpoint/2010/main" val="2407085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B880B1B6-1403-2C4F-B626-F54F1F868AAD}" type="slidenum">
              <a:rPr lang="en-US"/>
              <a:pPr>
                <a:defRPr/>
              </a:pPr>
              <a:t>‹#›</a:t>
            </a:fld>
            <a:endParaRPr lang="en-US"/>
          </a:p>
        </p:txBody>
      </p:sp>
    </p:spTree>
    <p:extLst>
      <p:ext uri="{BB962C8B-B14F-4D97-AF65-F5344CB8AC3E}">
        <p14:creationId xmlns:p14="http://schemas.microsoft.com/office/powerpoint/2010/main" val="2629604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55600" y="6373813"/>
            <a:ext cx="5562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D5A50"/>
                </a:solidFill>
                <a:latin typeface="Corbel" pitchFamily="29" charset="0"/>
                <a:ea typeface="ＭＳ Ｐゴシック" pitchFamily="29" charset="-128"/>
                <a:cs typeface="ＭＳ Ｐゴシック" pitchFamily="29" charset="-128"/>
              </a:defRPr>
            </a:lvl1pPr>
          </a:lstStyle>
          <a:p>
            <a:pPr>
              <a:defRPr/>
            </a:pPr>
            <a:r>
              <a:rPr lang="pl-PL"/>
              <a:t>Rutgers 2012</a:t>
            </a:r>
            <a:endParaRPr lang="en-US"/>
          </a:p>
        </p:txBody>
      </p:sp>
      <p:sp>
        <p:nvSpPr>
          <p:cNvPr id="5" name="Slide Number Placeholder 5"/>
          <p:cNvSpPr>
            <a:spLocks noGrp="1"/>
          </p:cNvSpPr>
          <p:nvPr>
            <p:ph type="sldNum" sz="quarter" idx="11"/>
          </p:nvPr>
        </p:nvSpPr>
        <p:spPr>
          <a:xfrm>
            <a:off x="8229600" y="6373813"/>
            <a:ext cx="609600" cy="365125"/>
          </a:xfrm>
        </p:spPr>
        <p:txBody>
          <a:bodyPr/>
          <a:lstStyle>
            <a:lvl1pPr>
              <a:defRPr sz="1800">
                <a:solidFill>
                  <a:srgbClr val="0D5A50"/>
                </a:solidFill>
              </a:defRPr>
            </a:lvl1pPr>
          </a:lstStyle>
          <a:p>
            <a:pPr>
              <a:defRPr/>
            </a:pPr>
            <a:fld id="{3BAB0CC3-BD86-B54E-A195-69C2C8184863}" type="slidenum">
              <a:rPr lang="en-US"/>
              <a:pPr>
                <a:defRPr/>
              </a:pPr>
              <a:t>‹#›</a:t>
            </a:fld>
            <a:endParaRPr lang="en-US" dirty="0"/>
          </a:p>
        </p:txBody>
      </p:sp>
    </p:spTree>
    <p:extLst>
      <p:ext uri="{BB962C8B-B14F-4D97-AF65-F5344CB8AC3E}">
        <p14:creationId xmlns:p14="http://schemas.microsoft.com/office/powerpoint/2010/main" val="615693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4"/>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5"/>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sz="1800">
              <a:latin typeface="Corbel" pitchFamily="29" charset="0"/>
              <a:ea typeface="ＭＳ Ｐゴシック" pitchFamily="29" charset="-128"/>
              <a:cs typeface="ＭＳ Ｐゴシック" pitchFamily="29" charset="-128"/>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27" name="Slide Number Placeholder 5"/>
          <p:cNvSpPr>
            <a:spLocks noGrp="1"/>
          </p:cNvSpPr>
          <p:nvPr>
            <p:ph type="sldNum" sz="quarter" idx="12"/>
          </p:nvPr>
        </p:nvSpPr>
        <p:spPr/>
        <p:txBody>
          <a:bodyPr/>
          <a:lstStyle>
            <a:lvl1pPr>
              <a:defRPr/>
            </a:lvl1pPr>
          </a:lstStyle>
          <a:p>
            <a:pPr>
              <a:defRPr/>
            </a:pPr>
            <a:fld id="{3D6C71CA-2E81-9546-AEA0-05C732722994}" type="slidenum">
              <a:rPr lang="en-US"/>
              <a:pPr>
                <a:defRPr/>
              </a:pPr>
              <a:t>‹#›</a:t>
            </a:fld>
            <a:endParaRPr lang="en-US"/>
          </a:p>
        </p:txBody>
      </p:sp>
    </p:spTree>
    <p:extLst>
      <p:ext uri="{BB962C8B-B14F-4D97-AF65-F5344CB8AC3E}">
        <p14:creationId xmlns:p14="http://schemas.microsoft.com/office/powerpoint/2010/main" val="4264053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7" name="Slide Number Placeholder 6"/>
          <p:cNvSpPr>
            <a:spLocks noGrp="1"/>
          </p:cNvSpPr>
          <p:nvPr>
            <p:ph type="sldNum" sz="quarter" idx="12"/>
          </p:nvPr>
        </p:nvSpPr>
        <p:spPr/>
        <p:txBody>
          <a:bodyPr/>
          <a:lstStyle>
            <a:lvl1pPr>
              <a:defRPr/>
            </a:lvl1pPr>
          </a:lstStyle>
          <a:p>
            <a:pPr>
              <a:defRPr/>
            </a:pPr>
            <a:fld id="{FE1D1A8B-CD43-2B4D-962B-10A155C2826F}" type="slidenum">
              <a:rPr lang="en-US"/>
              <a:pPr>
                <a:defRPr/>
              </a:pPr>
              <a:t>‹#›</a:t>
            </a:fld>
            <a:endParaRPr lang="en-US"/>
          </a:p>
        </p:txBody>
      </p:sp>
    </p:spTree>
    <p:extLst>
      <p:ext uri="{BB962C8B-B14F-4D97-AF65-F5344CB8AC3E}">
        <p14:creationId xmlns:p14="http://schemas.microsoft.com/office/powerpoint/2010/main" val="1794670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19" name="Slide Number Placeholder 8"/>
          <p:cNvSpPr>
            <a:spLocks noGrp="1"/>
          </p:cNvSpPr>
          <p:nvPr>
            <p:ph type="sldNum" sz="quarter" idx="12"/>
          </p:nvPr>
        </p:nvSpPr>
        <p:spPr/>
        <p:txBody>
          <a:bodyPr/>
          <a:lstStyle>
            <a:lvl1pPr>
              <a:defRPr/>
            </a:lvl1pPr>
          </a:lstStyle>
          <a:p>
            <a:pPr>
              <a:defRPr/>
            </a:pPr>
            <a:fld id="{DBB50FF0-1FC1-F341-8B2A-B23A4CF0637D}" type="slidenum">
              <a:rPr lang="en-US"/>
              <a:pPr>
                <a:defRPr/>
              </a:pPr>
              <a:t>‹#›</a:t>
            </a:fld>
            <a:endParaRPr lang="en-US"/>
          </a:p>
        </p:txBody>
      </p:sp>
    </p:spTree>
    <p:extLst>
      <p:ext uri="{BB962C8B-B14F-4D97-AF65-F5344CB8AC3E}">
        <p14:creationId xmlns:p14="http://schemas.microsoft.com/office/powerpoint/2010/main" val="3578650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5" name="Slide Number Placeholder 4"/>
          <p:cNvSpPr>
            <a:spLocks noGrp="1"/>
          </p:cNvSpPr>
          <p:nvPr>
            <p:ph type="sldNum" sz="quarter" idx="12"/>
          </p:nvPr>
        </p:nvSpPr>
        <p:spPr/>
        <p:txBody>
          <a:bodyPr/>
          <a:lstStyle>
            <a:lvl1pPr>
              <a:defRPr/>
            </a:lvl1pPr>
          </a:lstStyle>
          <a:p>
            <a:pPr>
              <a:defRPr/>
            </a:pPr>
            <a:fld id="{C632EE51-207D-7841-B3B3-50ADEF980C34}" type="slidenum">
              <a:rPr lang="en-US"/>
              <a:pPr>
                <a:defRPr/>
              </a:pPr>
              <a:t>‹#›</a:t>
            </a:fld>
            <a:endParaRPr lang="en-US"/>
          </a:p>
        </p:txBody>
      </p:sp>
    </p:spTree>
    <p:extLst>
      <p:ext uri="{BB962C8B-B14F-4D97-AF65-F5344CB8AC3E}">
        <p14:creationId xmlns:p14="http://schemas.microsoft.com/office/powerpoint/2010/main" val="2498558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4" name="Slide Number Placeholder 3"/>
          <p:cNvSpPr>
            <a:spLocks noGrp="1"/>
          </p:cNvSpPr>
          <p:nvPr>
            <p:ph type="sldNum" sz="quarter" idx="12"/>
          </p:nvPr>
        </p:nvSpPr>
        <p:spPr/>
        <p:txBody>
          <a:bodyPr/>
          <a:lstStyle>
            <a:lvl1pPr>
              <a:defRPr/>
            </a:lvl1pPr>
          </a:lstStyle>
          <a:p>
            <a:pPr>
              <a:defRPr/>
            </a:pPr>
            <a:fld id="{F7CBB367-2AD2-C941-B7E7-F9129EBAE76D}" type="slidenum">
              <a:rPr lang="en-US"/>
              <a:pPr>
                <a:defRPr/>
              </a:pPr>
              <a:t>‹#›</a:t>
            </a:fld>
            <a:endParaRPr lang="en-US"/>
          </a:p>
        </p:txBody>
      </p:sp>
    </p:spTree>
    <p:extLst>
      <p:ext uri="{BB962C8B-B14F-4D97-AF65-F5344CB8AC3E}">
        <p14:creationId xmlns:p14="http://schemas.microsoft.com/office/powerpoint/2010/main" val="2049073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7" name="Slide Number Placeholder 6"/>
          <p:cNvSpPr>
            <a:spLocks noGrp="1"/>
          </p:cNvSpPr>
          <p:nvPr>
            <p:ph type="sldNum" sz="quarter" idx="12"/>
          </p:nvPr>
        </p:nvSpPr>
        <p:spPr/>
        <p:txBody>
          <a:bodyPr/>
          <a:lstStyle>
            <a:lvl1pPr>
              <a:defRPr/>
            </a:lvl1pPr>
          </a:lstStyle>
          <a:p>
            <a:pPr>
              <a:defRPr/>
            </a:pPr>
            <a:fld id="{83ABB1B6-0074-4B40-A32E-335B72DED0F0}" type="slidenum">
              <a:rPr lang="en-US"/>
              <a:pPr>
                <a:defRPr/>
              </a:pPr>
              <a:t>‹#›</a:t>
            </a:fld>
            <a:endParaRPr lang="en-US"/>
          </a:p>
        </p:txBody>
      </p:sp>
    </p:spTree>
    <p:extLst>
      <p:ext uri="{BB962C8B-B14F-4D97-AF65-F5344CB8AC3E}">
        <p14:creationId xmlns:p14="http://schemas.microsoft.com/office/powerpoint/2010/main" val="2295085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29" charset="-128"/>
              <a:cs typeface="ＭＳ Ｐゴシック" pitchFamily="29" charset="-128"/>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8"/>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03146" y="1302241"/>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24752" y="1451449"/>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684067"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4"/>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03146" y="1302241"/>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24752" y="1451449"/>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684067"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8"/>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03146" y="1302240"/>
              <a:ext cx="88934" cy="7994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24752" y="1451447"/>
              <a:ext cx="125667"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684065"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endParaRPr lang="en-US"/>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orbel" pitchFamily="29" charset="0"/>
                <a:ea typeface="ＭＳ Ｐゴシック" pitchFamily="29" charset="-128"/>
                <a:cs typeface="ＭＳ Ｐゴシック" pitchFamily="29" charset="-128"/>
              </a:defRPr>
            </a:lvl1pPr>
          </a:lstStyle>
          <a:p>
            <a:pPr>
              <a:defRPr/>
            </a:pPr>
            <a:r>
              <a:rPr lang="pl-PL"/>
              <a:t>ECSCW 2011</a:t>
            </a: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pPr>
              <a:defRPr/>
            </a:pPr>
            <a:fld id="{9C3C0C64-F6B7-6343-A4D2-050F02B6F39B}" type="slidenum">
              <a:rPr lang="en-US"/>
              <a:pPr>
                <a:defRPr/>
              </a:pPr>
              <a:t>‹#›</a:t>
            </a:fld>
            <a:endParaRPr lang="en-US"/>
          </a:p>
        </p:txBody>
      </p:sp>
    </p:spTree>
    <p:extLst>
      <p:ext uri="{BB962C8B-B14F-4D97-AF65-F5344CB8AC3E}">
        <p14:creationId xmlns:p14="http://schemas.microsoft.com/office/powerpoint/2010/main" val="3907330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1000">
              <a:schemeClr val="tx1"/>
            </a:gs>
            <a:gs pos="100000">
              <a:schemeClr val="accent1">
                <a:lumMod val="50000"/>
              </a:schemeClr>
            </a:gs>
            <a:gs pos="36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5600" y="223838"/>
            <a:ext cx="8483600" cy="690562"/>
          </a:xfrm>
          <a:prstGeom prst="rect">
            <a:avLst/>
          </a:prstGeom>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27" name="Text Placeholder 12"/>
          <p:cNvSpPr>
            <a:spLocks noGrp="1"/>
          </p:cNvSpPr>
          <p:nvPr>
            <p:ph type="body" idx="1"/>
          </p:nvPr>
        </p:nvSpPr>
        <p:spPr bwMode="auto">
          <a:xfrm>
            <a:off x="355600" y="1143000"/>
            <a:ext cx="848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8077200" y="6373813"/>
            <a:ext cx="6096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itchFamily="29" charset="0"/>
                <a:ea typeface="ＭＳ Ｐゴシック" pitchFamily="29" charset="-128"/>
                <a:cs typeface="ＭＳ Ｐゴシック" pitchFamily="29" charset="-128"/>
              </a:defRPr>
            </a:lvl1pPr>
          </a:lstStyle>
          <a:p>
            <a:pPr>
              <a:defRPr/>
            </a:pPr>
            <a:fld id="{AC4DB335-A00E-8345-8779-E30C19F0206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hf hdr="0" dt="0"/>
  <p:txStyles>
    <p:titleStyle>
      <a:lvl1pPr algn="ctr" rtl="0" eaLnBrk="0" fontAlgn="base" hangingPunct="0">
        <a:spcBef>
          <a:spcPct val="0"/>
        </a:spcBef>
        <a:spcAft>
          <a:spcPct val="0"/>
        </a:spcAft>
        <a:defRPr sz="4000" kern="1200" spc="-100">
          <a:solidFill>
            <a:srgbClr val="00576E"/>
          </a:solidFill>
          <a:latin typeface="Arial Rounded MT Bold"/>
          <a:ea typeface="ＭＳ Ｐゴシック" pitchFamily="29" charset="-128"/>
          <a:cs typeface="ＭＳ Ｐゴシック" pitchFamily="29" charset="-128"/>
        </a:defRPr>
      </a:lvl1pPr>
      <a:lvl2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2pPr>
      <a:lvl3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3pPr>
      <a:lvl4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4pPr>
      <a:lvl5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5pPr>
      <a:lvl6pPr marL="4572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6pPr>
      <a:lvl7pPr marL="9144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7pPr>
      <a:lvl8pPr marL="13716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8pPr>
      <a:lvl9pPr marL="18288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9pPr>
    </p:titleStyle>
    <p:bodyStyle>
      <a:lvl1pPr marL="411163" indent="-342900" algn="l" rtl="0" eaLnBrk="0" fontAlgn="base" hangingPunct="0">
        <a:spcBef>
          <a:spcPts val="700"/>
        </a:spcBef>
        <a:spcAft>
          <a:spcPct val="0"/>
        </a:spcAft>
        <a:buClr>
          <a:srgbClr val="141E2C"/>
        </a:buClr>
        <a:buSzPct val="95000"/>
        <a:buFont typeface="Wingdings" charset="0"/>
        <a:buChar char=""/>
        <a:defRPr sz="3000" kern="1200">
          <a:solidFill>
            <a:srgbClr val="000090"/>
          </a:solidFill>
          <a:latin typeface="Times New Roman"/>
          <a:ea typeface="ＭＳ Ｐゴシック" pitchFamily="29" charset="-128"/>
          <a:cs typeface="ＭＳ Ｐゴシック" pitchFamily="29" charset="-128"/>
        </a:defRPr>
      </a:lvl1pPr>
      <a:lvl2pPr marL="739775" indent="-285750" algn="l" rtl="0" eaLnBrk="0" fontAlgn="base" hangingPunct="0">
        <a:spcBef>
          <a:spcPct val="20000"/>
        </a:spcBef>
        <a:spcAft>
          <a:spcPct val="0"/>
        </a:spcAft>
        <a:buClr>
          <a:srgbClr val="141E2C"/>
        </a:buClr>
        <a:buSzPct val="90000"/>
        <a:buFont typeface="Wingdings" charset="0"/>
        <a:buChar char=""/>
        <a:defRPr sz="2600" kern="1200">
          <a:solidFill>
            <a:srgbClr val="000090"/>
          </a:solidFill>
          <a:latin typeface="Times New Roman"/>
          <a:ea typeface="ＭＳ Ｐゴシック" pitchFamily="29" charset="-128"/>
          <a:cs typeface="+mn-cs"/>
        </a:defRPr>
      </a:lvl2pPr>
      <a:lvl3pPr marL="995363" indent="-228600" algn="l" rtl="0" eaLnBrk="0" fontAlgn="base" hangingPunct="0">
        <a:spcBef>
          <a:spcPct val="20000"/>
        </a:spcBef>
        <a:spcAft>
          <a:spcPct val="0"/>
        </a:spcAft>
        <a:buClr>
          <a:srgbClr val="141E2C"/>
        </a:buClr>
        <a:buFont typeface="Wingdings 2" charset="0"/>
        <a:buChar char=""/>
        <a:defRPr sz="2400" kern="1200">
          <a:solidFill>
            <a:srgbClr val="000090"/>
          </a:solidFill>
          <a:latin typeface="Times New Roman"/>
          <a:ea typeface="ＭＳ Ｐゴシック" pitchFamily="29" charset="-128"/>
          <a:cs typeface="+mn-cs"/>
        </a:defRPr>
      </a:lvl3pPr>
      <a:lvl4pPr marL="1260475" indent="-228600" algn="l" rtl="0" eaLnBrk="0" fontAlgn="base" hangingPunct="0">
        <a:spcBef>
          <a:spcPct val="20000"/>
        </a:spcBef>
        <a:spcAft>
          <a:spcPct val="0"/>
        </a:spcAft>
        <a:buClr>
          <a:srgbClr val="141E2C"/>
        </a:buClr>
        <a:buFont typeface="Wingdings 3" charset="0"/>
        <a:buChar char=""/>
        <a:defRPr sz="2200" kern="1200">
          <a:solidFill>
            <a:srgbClr val="000090"/>
          </a:solidFill>
          <a:latin typeface="Times New Roman"/>
          <a:ea typeface="ＭＳ Ｐゴシック" pitchFamily="29" charset="-128"/>
          <a:cs typeface="+mn-cs"/>
        </a:defRPr>
      </a:lvl4pPr>
      <a:lvl5pPr marL="1481138" indent="-209550" algn="l" rtl="0" eaLnBrk="0" fontAlgn="base" hangingPunct="0">
        <a:spcBef>
          <a:spcPct val="20000"/>
        </a:spcBef>
        <a:spcAft>
          <a:spcPct val="0"/>
        </a:spcAft>
        <a:buClr>
          <a:srgbClr val="141E2C"/>
        </a:buClr>
        <a:buFont typeface="Wingdings 2" charset="0"/>
        <a:buChar char=""/>
        <a:defRPr sz="2000" kern="1200">
          <a:solidFill>
            <a:srgbClr val="000090"/>
          </a:solidFill>
          <a:latin typeface="Times New Roman"/>
          <a:ea typeface="ＭＳ Ｐゴシック" pitchFamily="29"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152400" y="457200"/>
            <a:ext cx="8839200" cy="4724400"/>
          </a:xfrm>
          <a:prstGeom prst="rect">
            <a:avLst/>
          </a:prstGeom>
          <a:noFill/>
          <a:ln w="9525">
            <a:noFill/>
            <a:miter lim="800000"/>
            <a:headEnd/>
            <a:tailEnd/>
          </a:ln>
        </p:spPr>
        <p:txBody>
          <a:bodyPr/>
          <a:lstStyle/>
          <a:p>
            <a:pPr algn="ctr" hangingPunct="0">
              <a:defRPr/>
            </a:pPr>
            <a:r>
              <a:rPr lang="en-US" sz="4800" b="1" dirty="0">
                <a:ln>
                  <a:solidFill>
                    <a:schemeClr val="bg1"/>
                  </a:solidFill>
                </a:ln>
                <a:solidFill>
                  <a:schemeClr val="accent1">
                    <a:lumMod val="50000"/>
                  </a:schemeClr>
                </a:solidFill>
                <a:effectLst>
                  <a:outerShdw blurRad="50800" dist="38100" dir="2700000" algn="tl" rotWithShape="0">
                    <a:srgbClr val="000000">
                      <a:alpha val="43000"/>
                    </a:srgbClr>
                  </a:outerShdw>
                </a:effectLst>
                <a:latin typeface="Arial Rounded MT Bold"/>
                <a:cs typeface="Arial Rounded MT Bold"/>
              </a:rPr>
              <a:t>Connecting Levels of </a:t>
            </a:r>
            <a:endParaRPr lang="en-US" sz="4800" b="1" dirty="0" smtClean="0">
              <a:ln>
                <a:solidFill>
                  <a:schemeClr val="bg1"/>
                </a:solidFill>
              </a:ln>
              <a:solidFill>
                <a:schemeClr val="accent1">
                  <a:lumMod val="50000"/>
                </a:schemeClr>
              </a:solidFill>
              <a:effectLst>
                <a:outerShdw blurRad="50800" dist="38100" dir="2700000" algn="tl" rotWithShape="0">
                  <a:srgbClr val="000000">
                    <a:alpha val="43000"/>
                  </a:srgbClr>
                </a:outerShdw>
              </a:effectLst>
              <a:latin typeface="Arial Rounded MT Bold"/>
              <a:cs typeface="Arial Rounded MT Bold"/>
            </a:endParaRPr>
          </a:p>
          <a:p>
            <a:pPr algn="ctr" hangingPunct="0">
              <a:defRPr/>
            </a:pPr>
            <a:r>
              <a:rPr lang="en-US" sz="4800" b="1" dirty="0" smtClean="0">
                <a:ln>
                  <a:solidFill>
                    <a:schemeClr val="bg1"/>
                  </a:solidFill>
                </a:ln>
                <a:solidFill>
                  <a:schemeClr val="accent1">
                    <a:lumMod val="50000"/>
                  </a:schemeClr>
                </a:solidFill>
                <a:effectLst>
                  <a:outerShdw blurRad="50800" dist="38100" dir="2700000" algn="tl" rotWithShape="0">
                    <a:srgbClr val="000000">
                      <a:alpha val="43000"/>
                    </a:srgbClr>
                  </a:outerShdw>
                </a:effectLst>
                <a:latin typeface="Arial Rounded MT Bold"/>
                <a:cs typeface="Arial Rounded MT Bold"/>
              </a:rPr>
              <a:t>Cognition </a:t>
            </a:r>
            <a:r>
              <a:rPr lang="en-US" sz="4800" b="1" dirty="0">
                <a:ln>
                  <a:solidFill>
                    <a:schemeClr val="bg1"/>
                  </a:solidFill>
                </a:ln>
                <a:solidFill>
                  <a:schemeClr val="accent1">
                    <a:lumMod val="50000"/>
                  </a:schemeClr>
                </a:solidFill>
                <a:effectLst>
                  <a:outerShdw blurRad="50800" dist="38100" dir="2700000" algn="tl" rotWithShape="0">
                    <a:srgbClr val="000000">
                      <a:alpha val="43000"/>
                    </a:srgbClr>
                  </a:outerShdw>
                </a:effectLst>
                <a:latin typeface="Arial Rounded MT Bold"/>
                <a:cs typeface="Arial Rounded MT Bold"/>
              </a:rPr>
              <a:t>in the Wild </a:t>
            </a:r>
          </a:p>
          <a:p>
            <a:pPr algn="ctr" hangingPunct="0">
              <a:defRPr/>
            </a:pPr>
            <a:endParaRPr lang="en-US" sz="3200" dirty="0" smtClean="0">
              <a:ln w="18000">
                <a:solidFill>
                  <a:schemeClr val="tx2">
                    <a:lumMod val="50000"/>
                  </a:schemeClr>
                </a:solidFill>
                <a:prstDash val="solid"/>
                <a:miter lim="800000"/>
              </a:ln>
              <a:solidFill>
                <a:srgbClr val="008000"/>
              </a:solidFill>
              <a:effectLst>
                <a:outerShdw blurRad="25500" dist="23000" dir="7020000" algn="tl">
                  <a:srgbClr val="000000">
                    <a:alpha val="50000"/>
                  </a:srgbClr>
                </a:outerShdw>
              </a:effectLst>
            </a:endParaRPr>
          </a:p>
          <a:p>
            <a:pPr algn="ctr" hangingPunct="0">
              <a:defRPr/>
            </a:pPr>
            <a:endParaRPr lang="en-US" sz="3200" dirty="0" smtClean="0">
              <a:ln w="18000">
                <a:solidFill>
                  <a:schemeClr val="tx2">
                    <a:lumMod val="50000"/>
                  </a:schemeClr>
                </a:solidFill>
                <a:prstDash val="solid"/>
                <a:miter lim="800000"/>
              </a:ln>
              <a:solidFill>
                <a:srgbClr val="008000"/>
              </a:solidFill>
              <a:effectLst>
                <a:outerShdw blurRad="25500" dist="23000" dir="7020000" algn="tl">
                  <a:srgbClr val="000000">
                    <a:alpha val="50000"/>
                  </a:srgbClr>
                </a:outerShdw>
              </a:effectLst>
            </a:endParaRPr>
          </a:p>
          <a:p>
            <a:pPr algn="ctr" hangingPunct="0">
              <a:defRPr/>
            </a:pPr>
            <a:endParaRPr lang="en-US" sz="3200" dirty="0">
              <a:ln w="18000">
                <a:solidFill>
                  <a:schemeClr val="tx2">
                    <a:lumMod val="50000"/>
                  </a:schemeClr>
                </a:solidFill>
                <a:prstDash val="solid"/>
                <a:miter lim="800000"/>
              </a:ln>
              <a:solidFill>
                <a:srgbClr val="008000"/>
              </a:solidFill>
              <a:effectLst>
                <a:outerShdw blurRad="25500" dist="23000" dir="7020000" algn="tl">
                  <a:srgbClr val="000000">
                    <a:alpha val="50000"/>
                  </a:srgbClr>
                </a:outerShdw>
              </a:effectLst>
            </a:endParaRPr>
          </a:p>
          <a:p>
            <a:pPr algn="ctr" hangingPunct="0">
              <a:defRPr/>
            </a:pPr>
            <a:endParaRPr lang="en-US" sz="3200" dirty="0" smtClean="0">
              <a:ln w="18000">
                <a:solidFill>
                  <a:schemeClr val="tx2">
                    <a:lumMod val="50000"/>
                  </a:schemeClr>
                </a:solidFill>
                <a:prstDash val="solid"/>
                <a:miter lim="800000"/>
              </a:ln>
              <a:solidFill>
                <a:srgbClr val="008000"/>
              </a:solidFill>
              <a:effectLst>
                <a:outerShdw blurRad="25500" dist="23000" dir="7020000" algn="tl">
                  <a:srgbClr val="000000">
                    <a:alpha val="50000"/>
                  </a:srgbClr>
                </a:outerShdw>
              </a:effectLst>
            </a:endParaRPr>
          </a:p>
          <a:p>
            <a:pPr algn="ctr" hangingPunct="0">
              <a:defRPr/>
            </a:pPr>
            <a:endParaRPr lang="en-US" sz="3200" dirty="0">
              <a:ln w="18000">
                <a:solidFill>
                  <a:schemeClr val="tx2">
                    <a:lumMod val="50000"/>
                  </a:schemeClr>
                </a:solidFill>
                <a:prstDash val="solid"/>
                <a:miter lim="800000"/>
              </a:ln>
              <a:solidFill>
                <a:srgbClr val="008000"/>
              </a:solidFill>
              <a:effectLst>
                <a:outerShdw blurRad="25500" dist="23000" dir="7020000" algn="tl">
                  <a:srgbClr val="000000">
                    <a:alpha val="50000"/>
                  </a:srgbClr>
                </a:outerShdw>
              </a:effectLst>
            </a:endParaRPr>
          </a:p>
          <a:p>
            <a:pPr algn="ctr" hangingPunct="0">
              <a:defRPr/>
            </a:pPr>
            <a:endParaRPr lang="en-US" sz="3200" dirty="0">
              <a:ln w="18000">
                <a:solidFill>
                  <a:schemeClr val="tx2">
                    <a:lumMod val="50000"/>
                  </a:schemeClr>
                </a:solidFill>
                <a:prstDash val="solid"/>
                <a:miter lim="800000"/>
              </a:ln>
              <a:solidFill>
                <a:srgbClr val="008000"/>
              </a:solidFill>
              <a:effectLst>
                <a:outerShdw blurRad="25500" dist="23000" dir="7020000" algn="tl">
                  <a:srgbClr val="000000">
                    <a:alpha val="50000"/>
                  </a:srgbClr>
                </a:outerShdw>
              </a:effectLst>
            </a:endParaRPr>
          </a:p>
          <a:p>
            <a:pPr algn="ctr">
              <a:defRPr/>
            </a:pPr>
            <a:r>
              <a:rPr lang="en-US" sz="3600" b="1" dirty="0" smtClean="0">
                <a:ln w="12700">
                  <a:solidFill>
                    <a:schemeClr val="bg1"/>
                  </a:solidFill>
                  <a:prstDash val="solid"/>
                </a:ln>
                <a:solidFill>
                  <a:schemeClr val="accent1">
                    <a:lumMod val="50000"/>
                  </a:schemeClr>
                </a:solidFill>
                <a:effectLst>
                  <a:outerShdw blurRad="41275" dist="20320" dir="1800000" algn="tl" rotWithShape="0">
                    <a:srgbClr val="000000">
                      <a:alpha val="40000"/>
                    </a:srgbClr>
                  </a:outerShdw>
                </a:effectLst>
                <a:latin typeface="Arial Rounded MT Bold"/>
                <a:ea typeface="ＭＳ Ｐゴシック" pitchFamily="-111" charset="-128"/>
                <a:cs typeface="Arial Rounded MT Bold"/>
              </a:rPr>
              <a:t>Gerry Stahl</a:t>
            </a:r>
            <a:endParaRPr lang="en-US" sz="3600" b="1" dirty="0">
              <a:ln w="12700">
                <a:solidFill>
                  <a:schemeClr val="bg1"/>
                </a:solidFill>
                <a:prstDash val="solid"/>
              </a:ln>
              <a:solidFill>
                <a:schemeClr val="accent1">
                  <a:lumMod val="50000"/>
                </a:schemeClr>
              </a:solidFill>
              <a:effectLst>
                <a:outerShdw blurRad="41275" dist="20320" dir="1800000" algn="tl" rotWithShape="0">
                  <a:srgbClr val="000000">
                    <a:alpha val="40000"/>
                  </a:srgbClr>
                </a:outerShdw>
              </a:effectLst>
              <a:latin typeface="Arial Rounded MT Bold"/>
              <a:ea typeface="ＭＳ Ｐゴシック" pitchFamily="-111" charset="-128"/>
              <a:cs typeface="Arial Rounded MT Bold"/>
            </a:endParaRPr>
          </a:p>
        </p:txBody>
      </p:sp>
      <p:pic>
        <p:nvPicPr>
          <p:cNvPr id="2" name="Picture 1" descr="model.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209800"/>
            <a:ext cx="3581400" cy="2383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10</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493096" y="457200"/>
            <a:ext cx="8117503" cy="56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smtClean="0">
                <a:solidFill>
                  <a:srgbClr val="000000"/>
                </a:solidFill>
                <a:latin typeface="Chalkboard"/>
                <a:cs typeface="Chalkboard"/>
              </a:rPr>
              <a:t>The </a:t>
            </a:r>
            <a:r>
              <a:rPr lang="en-US" sz="2800" b="1" dirty="0">
                <a:solidFill>
                  <a:srgbClr val="000000"/>
                </a:solidFill>
                <a:latin typeface="Chalkboard"/>
                <a:cs typeface="Chalkboard"/>
              </a:rPr>
              <a:t>logical computation is: </a:t>
            </a:r>
            <a:r>
              <a:rPr lang="en-US" sz="2800" b="1" dirty="0" smtClean="0">
                <a:solidFill>
                  <a:srgbClr val="000000"/>
                </a:solidFill>
                <a:latin typeface="Chalkboard"/>
                <a:cs typeface="Chalkboard"/>
              </a:rPr>
              <a:t>(C </a:t>
            </a:r>
            <a:r>
              <a:rPr lang="en-US" sz="2800" b="1" dirty="0">
                <a:solidFill>
                  <a:srgbClr val="000000"/>
                </a:solidFill>
                <a:latin typeface="Chalkboard"/>
                <a:cs typeface="Chalkboard"/>
              </a:rPr>
              <a:t>+ D + </a:t>
            </a:r>
            <a:r>
              <a:rPr lang="en-US" sz="2800" b="1" dirty="0" smtClean="0">
                <a:solidFill>
                  <a:srgbClr val="000000"/>
                </a:solidFill>
                <a:latin typeface="Chalkboard"/>
                <a:cs typeface="Chalkboard"/>
              </a:rPr>
              <a:t>V) </a:t>
            </a:r>
            <a:r>
              <a:rPr lang="en-US" sz="2800" b="1" dirty="0">
                <a:solidFill>
                  <a:srgbClr val="000000"/>
                </a:solidFill>
                <a:latin typeface="Chalkboard"/>
                <a:cs typeface="Chalkboard"/>
              </a:rPr>
              <a:t>+ </a:t>
            </a:r>
            <a:r>
              <a:rPr lang="en-US" sz="2800" b="1" dirty="0" smtClean="0">
                <a:solidFill>
                  <a:srgbClr val="000000"/>
                </a:solidFill>
                <a:latin typeface="Chalkboard"/>
                <a:cs typeface="Chalkboard"/>
              </a:rPr>
              <a:t>RB.</a:t>
            </a:r>
          </a:p>
          <a:p>
            <a:pPr marL="0" indent="0"/>
            <a:endParaRPr lang="en-US" sz="2800" b="1" dirty="0">
              <a:solidFill>
                <a:srgbClr val="000000"/>
              </a:solidFill>
              <a:latin typeface="Chalkboard"/>
              <a:cs typeface="Chalkboard"/>
            </a:endParaRPr>
          </a:p>
          <a:p>
            <a:pPr marL="0" indent="0"/>
            <a:r>
              <a:rPr lang="en-US" sz="2800" b="1" dirty="0">
                <a:solidFill>
                  <a:srgbClr val="000000"/>
                </a:solidFill>
                <a:latin typeface="Chalkboard"/>
                <a:cs typeface="Chalkboard"/>
              </a:rPr>
              <a:t>But the bearing recorder gets RB from the people taking the </a:t>
            </a:r>
            <a:r>
              <a:rPr lang="en-US" sz="2800" b="1" dirty="0" smtClean="0">
                <a:solidFill>
                  <a:srgbClr val="000000"/>
                </a:solidFill>
                <a:latin typeface="Chalkboard"/>
                <a:cs typeface="Chalkboard"/>
              </a:rPr>
              <a:t>sightings. And </a:t>
            </a:r>
            <a:r>
              <a:rPr lang="en-US" sz="2800" b="1" dirty="0">
                <a:solidFill>
                  <a:srgbClr val="000000"/>
                </a:solidFill>
                <a:latin typeface="Chalkboard"/>
                <a:cs typeface="Chalkboard"/>
              </a:rPr>
              <a:t>the plotter gets the C from the magnetic </a:t>
            </a:r>
            <a:r>
              <a:rPr lang="en-US" sz="2800" b="1" dirty="0" smtClean="0">
                <a:solidFill>
                  <a:srgbClr val="000000"/>
                </a:solidFill>
                <a:latin typeface="Chalkboard"/>
                <a:cs typeface="Chalkboard"/>
              </a:rPr>
              <a:t>compass.</a:t>
            </a:r>
          </a:p>
          <a:p>
            <a:pPr marL="0" indent="0"/>
            <a:endParaRPr lang="en-US" sz="2800" b="1" dirty="0">
              <a:solidFill>
                <a:srgbClr val="000000"/>
              </a:solidFill>
              <a:latin typeface="Chalkboard"/>
              <a:cs typeface="Chalkboard"/>
            </a:endParaRPr>
          </a:p>
          <a:p>
            <a:pPr marL="0" indent="0"/>
            <a:r>
              <a:rPr lang="en-US" sz="2800" b="1" dirty="0">
                <a:solidFill>
                  <a:srgbClr val="000000"/>
                </a:solidFill>
                <a:latin typeface="Chalkboard"/>
                <a:cs typeface="Chalkboard"/>
              </a:rPr>
              <a:t>So they often start from the data they have in STM or are given by the other one (e.g., in all of the first 15 fixes)</a:t>
            </a:r>
            <a:r>
              <a:rPr lang="en-US" sz="2800" b="1" dirty="0" smtClean="0">
                <a:solidFill>
                  <a:srgbClr val="000000"/>
                </a:solidFill>
                <a:latin typeface="Chalkboard"/>
                <a:cs typeface="Chalkboard"/>
              </a:rPr>
              <a:t>.</a:t>
            </a:r>
          </a:p>
          <a:p>
            <a:pPr marL="0" indent="0"/>
            <a:endParaRPr lang="en-US" sz="2800" b="1" dirty="0">
              <a:solidFill>
                <a:srgbClr val="000000"/>
              </a:solidFill>
              <a:latin typeface="Chalkboard"/>
              <a:cs typeface="Chalkboard"/>
            </a:endParaRPr>
          </a:p>
          <a:p>
            <a:pPr marL="0" indent="0"/>
            <a:r>
              <a:rPr lang="en-US" sz="2800" b="1" dirty="0">
                <a:solidFill>
                  <a:srgbClr val="000000"/>
                </a:solidFill>
                <a:latin typeface="Chalkboard"/>
                <a:cs typeface="Chalkboard"/>
              </a:rPr>
              <a:t>They did not even include D for the first 24 fixes, until they realized it was causing a huge error in some fixes</a:t>
            </a:r>
            <a:r>
              <a:rPr lang="en-US" sz="2800" b="1" dirty="0" smtClean="0">
                <a:solidFill>
                  <a:srgbClr val="000000"/>
                </a:solidFill>
                <a:latin typeface="Chalkboard"/>
                <a:cs typeface="Chalkboard"/>
              </a:rPr>
              <a:t>.</a:t>
            </a:r>
            <a:endParaRPr lang="en-US" sz="2800" b="1" dirty="0">
              <a:solidFill>
                <a:srgbClr val="000000"/>
              </a:solidFill>
              <a:latin typeface="Chalkboard"/>
              <a:cs typeface="Chalkboard"/>
            </a:endParaRPr>
          </a:p>
        </p:txBody>
      </p:sp>
    </p:spTree>
    <p:extLst>
      <p:ext uri="{BB962C8B-B14F-4D97-AF65-F5344CB8AC3E}">
        <p14:creationId xmlns:p14="http://schemas.microsoft.com/office/powerpoint/2010/main" val="417956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11</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721697" y="330486"/>
            <a:ext cx="8117503" cy="655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a:solidFill>
                  <a:srgbClr val="000000"/>
                </a:solidFill>
                <a:latin typeface="Chalkboard"/>
                <a:cs typeface="Chalkboard"/>
              </a:rPr>
              <a:t>After the 12</a:t>
            </a:r>
            <a:r>
              <a:rPr lang="en-US" sz="2800" b="1" baseline="30000" dirty="0">
                <a:solidFill>
                  <a:srgbClr val="000000"/>
                </a:solidFill>
                <a:latin typeface="Chalkboard"/>
                <a:cs typeface="Chalkboard"/>
              </a:rPr>
              <a:t>th</a:t>
            </a:r>
            <a:r>
              <a:rPr lang="en-US" sz="2800" b="1" dirty="0">
                <a:solidFill>
                  <a:srgbClr val="000000"/>
                </a:solidFill>
                <a:latin typeface="Chalkboard"/>
                <a:cs typeface="Chalkboard"/>
              </a:rPr>
              <a:t> fix, the plotter could not keep up with the mental arithmetic and got a calculator.</a:t>
            </a:r>
          </a:p>
          <a:p>
            <a:pPr marL="0" indent="0"/>
            <a:endParaRPr lang="en-US" sz="2800" b="1" dirty="0" smtClean="0">
              <a:solidFill>
                <a:srgbClr val="000000"/>
              </a:solidFill>
              <a:latin typeface="Chalkboard"/>
              <a:cs typeface="Chalkboard"/>
            </a:endParaRPr>
          </a:p>
          <a:p>
            <a:pPr marL="0" indent="0"/>
            <a:r>
              <a:rPr lang="en-US" sz="2800" b="1" dirty="0" smtClean="0">
                <a:solidFill>
                  <a:srgbClr val="000000"/>
                </a:solidFill>
                <a:latin typeface="Chalkboard"/>
                <a:cs typeface="Chalkboard"/>
              </a:rPr>
              <a:t>During </a:t>
            </a:r>
            <a:r>
              <a:rPr lang="en-US" sz="2800" b="1" dirty="0">
                <a:solidFill>
                  <a:srgbClr val="000000"/>
                </a:solidFill>
                <a:latin typeface="Chalkboard"/>
                <a:cs typeface="Chalkboard"/>
              </a:rPr>
              <a:t>the 16</a:t>
            </a:r>
            <a:r>
              <a:rPr lang="en-US" sz="2800" b="1" baseline="30000" dirty="0">
                <a:solidFill>
                  <a:srgbClr val="000000"/>
                </a:solidFill>
                <a:latin typeface="Chalkboard"/>
                <a:cs typeface="Chalkboard"/>
              </a:rPr>
              <a:t>th</a:t>
            </a:r>
            <a:r>
              <a:rPr lang="en-US" sz="2800" b="1" dirty="0">
                <a:solidFill>
                  <a:srgbClr val="000000"/>
                </a:solidFill>
                <a:latin typeface="Chalkboard"/>
                <a:cs typeface="Chalkboard"/>
              </a:rPr>
              <a:t> fix, the plotter gave the calculator to the bearing recorder and told him what to add</a:t>
            </a:r>
            <a:r>
              <a:rPr lang="en-US" sz="2800" b="1" dirty="0" smtClean="0">
                <a:solidFill>
                  <a:srgbClr val="000000"/>
                </a:solidFill>
                <a:latin typeface="Chalkboard"/>
                <a:cs typeface="Chalkboard"/>
              </a:rPr>
              <a:t>.</a:t>
            </a:r>
          </a:p>
          <a:p>
            <a:endParaRPr lang="en-US" sz="2800" b="1" dirty="0">
              <a:solidFill>
                <a:srgbClr val="000000"/>
              </a:solidFill>
              <a:latin typeface="Chalkboard"/>
              <a:cs typeface="Chalkboard"/>
            </a:endParaRPr>
          </a:p>
          <a:p>
            <a:pPr marL="0" indent="0"/>
            <a:r>
              <a:rPr lang="en-US" sz="2800" b="1" dirty="0">
                <a:solidFill>
                  <a:srgbClr val="000000"/>
                </a:solidFill>
                <a:latin typeface="Chalkboard"/>
                <a:cs typeface="Chalkboard"/>
              </a:rPr>
              <a:t>Hutchins remarks, “we see that using the calculator the team was neither faster nor more accurate than without it! The important contribution of the calculator was that it changed the relation of the workers to the task” (p. 332). </a:t>
            </a:r>
          </a:p>
          <a:p>
            <a:endParaRPr lang="en-US" sz="2800" b="1" dirty="0">
              <a:solidFill>
                <a:srgbClr val="000000"/>
              </a:solidFill>
              <a:latin typeface="Chalkboard"/>
              <a:cs typeface="Chalkboard"/>
            </a:endParaRPr>
          </a:p>
        </p:txBody>
      </p:sp>
    </p:spTree>
    <p:extLst>
      <p:ext uri="{BB962C8B-B14F-4D97-AF65-F5344CB8AC3E}">
        <p14:creationId xmlns:p14="http://schemas.microsoft.com/office/powerpoint/2010/main" val="3507131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12</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704050" y="330486"/>
            <a:ext cx="8117503"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a:solidFill>
                  <a:srgbClr val="000000"/>
                </a:solidFill>
                <a:latin typeface="Chalkboard"/>
                <a:cs typeface="Chalkboard"/>
              </a:rPr>
              <a:t>After 30-some fixes, the team started to consistently add </a:t>
            </a:r>
            <a:r>
              <a:rPr lang="en-US" sz="2800" b="1" dirty="0" smtClean="0">
                <a:solidFill>
                  <a:srgbClr val="000000"/>
                </a:solidFill>
                <a:latin typeface="Chalkboard"/>
                <a:cs typeface="Chalkboard"/>
              </a:rPr>
              <a:t>(C </a:t>
            </a:r>
            <a:r>
              <a:rPr lang="en-US" sz="2800" b="1" dirty="0">
                <a:solidFill>
                  <a:srgbClr val="000000"/>
                </a:solidFill>
                <a:latin typeface="Chalkboard"/>
                <a:cs typeface="Chalkboard"/>
              </a:rPr>
              <a:t>+ D + </a:t>
            </a:r>
            <a:r>
              <a:rPr lang="en-US" sz="2800" b="1" dirty="0" smtClean="0">
                <a:solidFill>
                  <a:srgbClr val="000000"/>
                </a:solidFill>
                <a:latin typeface="Chalkboard"/>
                <a:cs typeface="Chalkboard"/>
              </a:rPr>
              <a:t>V) </a:t>
            </a:r>
            <a:r>
              <a:rPr lang="en-US" sz="2800" b="1" dirty="0">
                <a:solidFill>
                  <a:srgbClr val="000000"/>
                </a:solidFill>
                <a:latin typeface="Chalkboard"/>
                <a:cs typeface="Chalkboard"/>
              </a:rPr>
              <a:t>and save that intermediate result, which did not change for the 3 sightings from a given position. So they only had to add on the 3 relative bearings to get the triangulated fix. During fix 42, they started to call the intermediate result “total”</a:t>
            </a:r>
            <a:r>
              <a:rPr lang="en-US" sz="2800" b="1" dirty="0" smtClean="0">
                <a:solidFill>
                  <a:srgbClr val="000000"/>
                </a:solidFill>
                <a:latin typeface="Chalkboard"/>
                <a:cs typeface="Chalkboard"/>
              </a:rPr>
              <a:t>.</a:t>
            </a:r>
          </a:p>
          <a:p>
            <a:pPr marL="0" indent="0"/>
            <a:r>
              <a:rPr lang="en-US" sz="2800" b="1" dirty="0" smtClean="0">
                <a:solidFill>
                  <a:srgbClr val="000000"/>
                </a:solidFill>
                <a:latin typeface="Chalkboard"/>
                <a:cs typeface="Chalkboard"/>
              </a:rPr>
              <a:t> </a:t>
            </a:r>
            <a:endParaRPr lang="en-US" sz="2800" b="1" dirty="0">
              <a:solidFill>
                <a:srgbClr val="000000"/>
              </a:solidFill>
              <a:latin typeface="Chalkboard"/>
              <a:cs typeface="Chalkboard"/>
            </a:endParaRPr>
          </a:p>
          <a:p>
            <a:pPr marL="0" indent="0"/>
            <a:r>
              <a:rPr lang="en-US" sz="2800" b="1" dirty="0">
                <a:solidFill>
                  <a:srgbClr val="000000"/>
                </a:solidFill>
                <a:latin typeface="Chalkboard"/>
                <a:cs typeface="Chalkboard"/>
              </a:rPr>
              <a:t>Hutchins concludes: “The processes by which work is accomplished, by which people are transformed from novices into experts, and by which work practices evolve are all the same processes.” (Group interaction = individual learning = organizational change.)</a:t>
            </a:r>
          </a:p>
        </p:txBody>
      </p:sp>
    </p:spTree>
    <p:extLst>
      <p:ext uri="{BB962C8B-B14F-4D97-AF65-F5344CB8AC3E}">
        <p14:creationId xmlns:p14="http://schemas.microsoft.com/office/powerpoint/2010/main" val="530272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13</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721697" y="305828"/>
            <a:ext cx="8117503"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a:solidFill>
                  <a:srgbClr val="000000"/>
                </a:solidFill>
                <a:latin typeface="Chalkboard"/>
                <a:cs typeface="Chalkboard"/>
              </a:rPr>
              <a:t>Org learning thru evolution, no one person had overview of optimal design (</a:t>
            </a:r>
            <a:r>
              <a:rPr lang="en-US" sz="2800" b="1" dirty="0" err="1">
                <a:solidFill>
                  <a:srgbClr val="000000"/>
                </a:solidFill>
                <a:latin typeface="Chalkboard"/>
                <a:cs typeface="Chalkboard"/>
              </a:rPr>
              <a:t>vs</a:t>
            </a:r>
            <a:r>
              <a:rPr lang="en-US" sz="2800" b="1" dirty="0">
                <a:solidFill>
                  <a:srgbClr val="000000"/>
                </a:solidFill>
                <a:latin typeface="Chalkboard"/>
                <a:cs typeface="Chalkboard"/>
              </a:rPr>
              <a:t> </a:t>
            </a:r>
            <a:r>
              <a:rPr lang="en-US" sz="2800" b="1" dirty="0" err="1">
                <a:solidFill>
                  <a:srgbClr val="000000"/>
                </a:solidFill>
                <a:latin typeface="Chalkboard"/>
                <a:cs typeface="Chalkboard"/>
              </a:rPr>
              <a:t>trad</a:t>
            </a:r>
            <a:r>
              <a:rPr lang="en-US" sz="2800" b="1" dirty="0">
                <a:solidFill>
                  <a:srgbClr val="000000"/>
                </a:solidFill>
                <a:latin typeface="Chalkboard"/>
                <a:cs typeface="Chalkboard"/>
              </a:rPr>
              <a:t> org mgmt. rational planning</a:t>
            </a:r>
            <a:r>
              <a:rPr lang="en-US" sz="2800" b="1" dirty="0" smtClean="0">
                <a:solidFill>
                  <a:srgbClr val="000000"/>
                </a:solidFill>
                <a:latin typeface="Chalkboard"/>
                <a:cs typeface="Chalkboard"/>
              </a:rPr>
              <a:t>)</a:t>
            </a:r>
          </a:p>
          <a:p>
            <a:pPr marL="0" indent="0"/>
            <a:endParaRPr lang="en-US" sz="2800" b="1" dirty="0">
              <a:solidFill>
                <a:srgbClr val="000000"/>
              </a:solidFill>
              <a:latin typeface="Chalkboard"/>
              <a:cs typeface="Chalkboard"/>
            </a:endParaRPr>
          </a:p>
          <a:p>
            <a:pPr marL="0" indent="0"/>
            <a:r>
              <a:rPr lang="en-US" sz="2800" b="1" dirty="0">
                <a:solidFill>
                  <a:srgbClr val="000000"/>
                </a:solidFill>
                <a:latin typeface="Chalkboard"/>
                <a:cs typeface="Chalkboard"/>
              </a:rPr>
              <a:t>Individuals could have recited rules in an interview, but embedded in the world they responded to each other and to availability of physical resources and their own cognitive limitations (e.g., STM) (</a:t>
            </a:r>
            <a:r>
              <a:rPr lang="en-US" sz="2800" b="1" dirty="0" err="1">
                <a:solidFill>
                  <a:srgbClr val="000000"/>
                </a:solidFill>
                <a:latin typeface="Chalkboard"/>
                <a:cs typeface="Chalkboard"/>
              </a:rPr>
              <a:t>vs</a:t>
            </a:r>
            <a:r>
              <a:rPr lang="en-US" sz="2800" b="1" dirty="0">
                <a:solidFill>
                  <a:srgbClr val="000000"/>
                </a:solidFill>
                <a:latin typeface="Chalkboard"/>
                <a:cs typeface="Chalkboard"/>
              </a:rPr>
              <a:t> </a:t>
            </a:r>
            <a:r>
              <a:rPr lang="en-US" sz="2800" b="1" dirty="0" err="1">
                <a:solidFill>
                  <a:srgbClr val="000000"/>
                </a:solidFill>
                <a:latin typeface="Chalkboard"/>
                <a:cs typeface="Chalkboard"/>
              </a:rPr>
              <a:t>trad</a:t>
            </a:r>
            <a:r>
              <a:rPr lang="en-US" sz="2800" b="1" dirty="0">
                <a:solidFill>
                  <a:srgbClr val="000000"/>
                </a:solidFill>
                <a:latin typeface="Chalkboard"/>
                <a:cs typeface="Chalkboard"/>
              </a:rPr>
              <a:t> view of </a:t>
            </a:r>
            <a:r>
              <a:rPr lang="en-US" sz="2800" b="1" dirty="0" err="1">
                <a:solidFill>
                  <a:srgbClr val="000000"/>
                </a:solidFill>
                <a:latin typeface="Chalkboard"/>
                <a:cs typeface="Chalkboard"/>
              </a:rPr>
              <a:t>indiv</a:t>
            </a:r>
            <a:r>
              <a:rPr lang="en-US" sz="2800" b="1" dirty="0">
                <a:solidFill>
                  <a:srgbClr val="000000"/>
                </a:solidFill>
                <a:latin typeface="Chalkboard"/>
                <a:cs typeface="Chalkboard"/>
              </a:rPr>
              <a:t> cognition</a:t>
            </a:r>
            <a:r>
              <a:rPr lang="en-US" sz="2800" b="1" dirty="0" smtClean="0">
                <a:solidFill>
                  <a:srgbClr val="000000"/>
                </a:solidFill>
                <a:latin typeface="Chalkboard"/>
                <a:cs typeface="Chalkboard"/>
              </a:rPr>
              <a:t>)</a:t>
            </a:r>
          </a:p>
          <a:p>
            <a:pPr marL="0" indent="0"/>
            <a:endParaRPr lang="en-US" sz="2800" b="1" dirty="0">
              <a:solidFill>
                <a:srgbClr val="000000"/>
              </a:solidFill>
              <a:latin typeface="Chalkboard"/>
              <a:cs typeface="Chalkboard"/>
            </a:endParaRPr>
          </a:p>
          <a:p>
            <a:pPr marL="0" indent="0"/>
            <a:r>
              <a:rPr lang="en-US" sz="2800" b="1" dirty="0">
                <a:solidFill>
                  <a:srgbClr val="000000"/>
                </a:solidFill>
                <a:latin typeface="Chalkboard"/>
                <a:cs typeface="Chalkboard"/>
              </a:rPr>
              <a:t>Dyad members did not exchange beliefs, but built shared knowledge in interaction (</a:t>
            </a:r>
            <a:r>
              <a:rPr lang="en-US" sz="2800" b="1" dirty="0" err="1">
                <a:solidFill>
                  <a:srgbClr val="000000"/>
                </a:solidFill>
                <a:latin typeface="Chalkboard"/>
                <a:cs typeface="Chalkboard"/>
              </a:rPr>
              <a:t>vs</a:t>
            </a:r>
            <a:r>
              <a:rPr lang="en-US" sz="2800" b="1" dirty="0">
                <a:solidFill>
                  <a:srgbClr val="000000"/>
                </a:solidFill>
                <a:latin typeface="Chalkboard"/>
                <a:cs typeface="Chalkboard"/>
              </a:rPr>
              <a:t> </a:t>
            </a:r>
            <a:r>
              <a:rPr lang="en-US" sz="2800" b="1" dirty="0" err="1">
                <a:solidFill>
                  <a:srgbClr val="000000"/>
                </a:solidFill>
                <a:latin typeface="Chalkboard"/>
                <a:cs typeface="Chalkboard"/>
              </a:rPr>
              <a:t>trad</a:t>
            </a:r>
            <a:r>
              <a:rPr lang="en-US" sz="2800" b="1" dirty="0">
                <a:solidFill>
                  <a:srgbClr val="000000"/>
                </a:solidFill>
                <a:latin typeface="Chalkboard"/>
                <a:cs typeface="Chalkboard"/>
              </a:rPr>
              <a:t> view of common ground)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14</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493096" y="365030"/>
            <a:ext cx="8117503" cy="655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u="sng" dirty="0" err="1" smtClean="0">
                <a:solidFill>
                  <a:srgbClr val="000000"/>
                </a:solidFill>
                <a:latin typeface="Chalkboard"/>
                <a:cs typeface="Chalkboard"/>
              </a:rPr>
              <a:t>Indiv</a:t>
            </a:r>
            <a:r>
              <a:rPr lang="en-US" sz="2800" b="1" u="sng" dirty="0" smtClean="0">
                <a:solidFill>
                  <a:srgbClr val="000000"/>
                </a:solidFill>
                <a:latin typeface="Chalkboard"/>
                <a:cs typeface="Chalkboard"/>
              </a:rPr>
              <a:t> </a:t>
            </a:r>
            <a:r>
              <a:rPr lang="en-US" sz="2800" b="1" u="sng" dirty="0">
                <a:solidFill>
                  <a:srgbClr val="000000"/>
                </a:solidFill>
                <a:latin typeface="Chalkboard"/>
                <a:cs typeface="Chalkboard"/>
              </a:rPr>
              <a:t>level</a:t>
            </a:r>
            <a:r>
              <a:rPr lang="en-US" sz="2800" b="1" dirty="0">
                <a:solidFill>
                  <a:srgbClr val="000000"/>
                </a:solidFill>
                <a:latin typeface="Chalkboard"/>
                <a:cs typeface="Chalkboard"/>
              </a:rPr>
              <a:t>: overwhelmed with task, made mistakes, failed to complete bearings, needed help, struggling, responding, not thinking about overview or reflecting much explicitly</a:t>
            </a:r>
          </a:p>
          <a:p>
            <a:r>
              <a:rPr lang="en-US" sz="2800" b="1" u="sng" dirty="0">
                <a:solidFill>
                  <a:srgbClr val="000000"/>
                </a:solidFill>
                <a:latin typeface="Chalkboard"/>
                <a:cs typeface="Chalkboard"/>
              </a:rPr>
              <a:t>Dyad level</a:t>
            </a:r>
            <a:r>
              <a:rPr lang="en-US" sz="2800" b="1" dirty="0">
                <a:solidFill>
                  <a:srgbClr val="000000"/>
                </a:solidFill>
                <a:latin typeface="Chalkboard"/>
                <a:cs typeface="Chalkboard"/>
              </a:rPr>
              <a:t>: building results together through division of labor, trial and error, evolving gradually (40+ trials) toward optimal effective organization of work</a:t>
            </a:r>
          </a:p>
          <a:p>
            <a:r>
              <a:rPr lang="en-US" sz="2800" b="1" u="sng" dirty="0">
                <a:solidFill>
                  <a:srgbClr val="000000"/>
                </a:solidFill>
                <a:latin typeface="Chalkboard"/>
                <a:cs typeface="Chalkboard"/>
              </a:rPr>
              <a:t>Cultural level</a:t>
            </a:r>
            <a:r>
              <a:rPr lang="en-US" sz="2800" b="1" dirty="0">
                <a:solidFill>
                  <a:srgbClr val="000000"/>
                </a:solidFill>
                <a:latin typeface="Chalkboard"/>
                <a:cs typeface="Chalkboard"/>
              </a:rPr>
              <a:t>: Dyad relied on established procedures and understandings and struggles to fill in for missing artifact. Coined term (“total”) for intermediate result that organized things efficiently</a:t>
            </a:r>
          </a:p>
          <a:p>
            <a:endParaRPr lang="en-US" sz="2800" b="1" dirty="0">
              <a:solidFill>
                <a:srgbClr val="000000"/>
              </a:solidFill>
              <a:latin typeface="Chalkboard"/>
              <a:cs typeface="Chalkboard"/>
            </a:endParaRPr>
          </a:p>
        </p:txBody>
      </p:sp>
    </p:spTree>
    <p:extLst>
      <p:ext uri="{BB962C8B-B14F-4D97-AF65-F5344CB8AC3E}">
        <p14:creationId xmlns:p14="http://schemas.microsoft.com/office/powerpoint/2010/main" val="3856451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15</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493224" y="1066800"/>
            <a:ext cx="8117503" cy="48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smtClean="0">
                <a:solidFill>
                  <a:srgbClr val="000000"/>
                </a:solidFill>
                <a:latin typeface="Chalkboard"/>
                <a:cs typeface="Chalkboard"/>
              </a:rPr>
              <a:t>The </a:t>
            </a:r>
            <a:r>
              <a:rPr lang="en-US" sz="2800" b="1" dirty="0">
                <a:solidFill>
                  <a:srgbClr val="000000"/>
                </a:solidFill>
                <a:latin typeface="Chalkboard"/>
                <a:cs typeface="Chalkboard"/>
              </a:rPr>
              <a:t>interaction analyzed at the dyad level solved the </a:t>
            </a:r>
            <a:r>
              <a:rPr lang="en-US" sz="2800" b="1" dirty="0" err="1">
                <a:solidFill>
                  <a:srgbClr val="000000"/>
                </a:solidFill>
                <a:latin typeface="Chalkboard"/>
                <a:cs typeface="Chalkboard"/>
              </a:rPr>
              <a:t>indiv</a:t>
            </a:r>
            <a:r>
              <a:rPr lang="en-US" sz="2800" b="1" dirty="0">
                <a:solidFill>
                  <a:srgbClr val="000000"/>
                </a:solidFill>
                <a:latin typeface="Chalkboard"/>
                <a:cs typeface="Chalkboard"/>
              </a:rPr>
              <a:t> problem, joined the individuals in a group work-flow structure. The term “total” could potentially be incorporated in </a:t>
            </a:r>
            <a:r>
              <a:rPr lang="en-US" sz="2800" b="1" dirty="0" err="1">
                <a:solidFill>
                  <a:srgbClr val="000000"/>
                </a:solidFill>
                <a:latin typeface="Chalkboard"/>
                <a:cs typeface="Chalkboard"/>
              </a:rPr>
              <a:t>indiv</a:t>
            </a:r>
            <a:r>
              <a:rPr lang="en-US" sz="2800" b="1" dirty="0">
                <a:solidFill>
                  <a:srgbClr val="000000"/>
                </a:solidFill>
                <a:latin typeface="Chalkboard"/>
                <a:cs typeface="Chalkboard"/>
              </a:rPr>
              <a:t> and cultural level </a:t>
            </a:r>
            <a:r>
              <a:rPr lang="en-US" sz="2800" b="1" dirty="0" smtClean="0">
                <a:solidFill>
                  <a:srgbClr val="000000"/>
                </a:solidFill>
                <a:latin typeface="Chalkboard"/>
                <a:cs typeface="Chalkboard"/>
              </a:rPr>
              <a:t>learning.</a:t>
            </a:r>
            <a:endParaRPr lang="en-US" sz="2800" b="1" dirty="0">
              <a:solidFill>
                <a:srgbClr val="000000"/>
              </a:solidFill>
              <a:latin typeface="Chalkboard"/>
              <a:cs typeface="Chalkboard"/>
            </a:endParaRPr>
          </a:p>
          <a:p>
            <a:pPr marL="0" indent="0"/>
            <a:r>
              <a:rPr lang="en-US" sz="2800" b="1" dirty="0">
                <a:solidFill>
                  <a:srgbClr val="000000"/>
                </a:solidFill>
                <a:latin typeface="Chalkboard"/>
                <a:cs typeface="Chalkboard"/>
              </a:rPr>
              <a:t> </a:t>
            </a:r>
          </a:p>
          <a:p>
            <a:pPr marL="0" indent="0"/>
            <a:r>
              <a:rPr lang="en-US" sz="2800" b="1" dirty="0">
                <a:solidFill>
                  <a:srgbClr val="000000"/>
                </a:solidFill>
                <a:latin typeface="Chalkboard"/>
                <a:cs typeface="Chalkboard"/>
              </a:rPr>
              <a:t>Episode when “calculate this” brought in to re-structure socio-technical arrangement to relieve </a:t>
            </a:r>
            <a:r>
              <a:rPr lang="en-US" sz="2800" b="1" dirty="0" err="1">
                <a:solidFill>
                  <a:srgbClr val="000000"/>
                </a:solidFill>
                <a:latin typeface="Chalkboard"/>
                <a:cs typeface="Chalkboard"/>
              </a:rPr>
              <a:t>indiv</a:t>
            </a:r>
            <a:r>
              <a:rPr lang="en-US" sz="2800" b="1" dirty="0">
                <a:solidFill>
                  <a:srgbClr val="000000"/>
                </a:solidFill>
                <a:latin typeface="Chalkboard"/>
                <a:cs typeface="Chalkboard"/>
              </a:rPr>
              <a:t> failure.</a:t>
            </a:r>
          </a:p>
          <a:p>
            <a:endParaRPr lang="en-US" sz="2800" b="1" dirty="0">
              <a:solidFill>
                <a:srgbClr val="000000"/>
              </a:solidFill>
              <a:latin typeface="Chalkboard"/>
              <a:cs typeface="Chalkboard"/>
            </a:endParaRPr>
          </a:p>
        </p:txBody>
      </p:sp>
    </p:spTree>
    <p:extLst>
      <p:ext uri="{BB962C8B-B14F-4D97-AF65-F5344CB8AC3E}">
        <p14:creationId xmlns:p14="http://schemas.microsoft.com/office/powerpoint/2010/main" val="3226000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16</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493096" y="1752600"/>
            <a:ext cx="8117503"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a:solidFill>
                  <a:srgbClr val="000000"/>
                </a:solidFill>
                <a:latin typeface="Chalkboard"/>
                <a:cs typeface="Chalkboard"/>
              </a:rPr>
              <a:t>“It is possible to identify a number of cognitive systems, some subsuming others. One may focus on the processes internal to a single individual, on an individual in coordination with a set of tools, or on a group of individuals in interaction with one another and with as set of tools” (p.373).</a:t>
            </a:r>
          </a:p>
        </p:txBody>
      </p:sp>
    </p:spTree>
    <p:extLst>
      <p:ext uri="{BB962C8B-B14F-4D97-AF65-F5344CB8AC3E}">
        <p14:creationId xmlns:p14="http://schemas.microsoft.com/office/powerpoint/2010/main" val="530272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1"/>
          </p:nvPr>
        </p:nvSpPr>
        <p:spPr bwMode="auto">
          <a:xfrm>
            <a:off x="8077200" y="6373813"/>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C8A0EE-6411-1E49-BCD1-1CD640E07F76}" type="slidenum">
              <a:rPr lang="en-US" sz="1200">
                <a:solidFill>
                  <a:schemeClr val="tx2"/>
                </a:solidFill>
                <a:latin typeface="Corbel" charset="0"/>
              </a:rPr>
              <a:pPr eaLnBrk="1" hangingPunct="1"/>
              <a:t>17</a:t>
            </a:fld>
            <a:endParaRPr lang="en-US" sz="1200">
              <a:solidFill>
                <a:schemeClr val="tx2"/>
              </a:solidFill>
              <a:latin typeface="Corbel" charset="0"/>
            </a:endParaRPr>
          </a:p>
        </p:txBody>
      </p:sp>
      <p:sp>
        <p:nvSpPr>
          <p:cNvPr id="2150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pic>
        <p:nvPicPr>
          <p:cNvPr id="3" name="Picture 2" descr="P1000029.JPG"/>
          <p:cNvPicPr>
            <a:picLocks noChangeAspect="1"/>
          </p:cNvPicPr>
          <p:nvPr/>
        </p:nvPicPr>
        <p:blipFill rotWithShape="1">
          <a:blip r:embed="rId3">
            <a:extLst>
              <a:ext uri="{28A0092B-C50C-407E-A947-70E740481C1C}">
                <a14:useLocalDpi xmlns:a14="http://schemas.microsoft.com/office/drawing/2010/main" val="0"/>
              </a:ext>
            </a:extLst>
          </a:blip>
          <a:srcRect l="-2311" t="13411" r="17057" b="3487"/>
          <a:stretch/>
        </p:blipFill>
        <p:spPr>
          <a:xfrm>
            <a:off x="-260143" y="-67230"/>
            <a:ext cx="9372600" cy="6909476"/>
          </a:xfrm>
          <a:prstGeom prst="rect">
            <a:avLst/>
          </a:prstGeom>
        </p:spPr>
      </p:pic>
    </p:spTree>
    <p:extLst>
      <p:ext uri="{BB962C8B-B14F-4D97-AF65-F5344CB8AC3E}">
        <p14:creationId xmlns:p14="http://schemas.microsoft.com/office/powerpoint/2010/main" val="3497751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18</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609600" y="1066800"/>
            <a:ext cx="8117503" cy="48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a:solidFill>
                  <a:srgbClr val="000000"/>
                </a:solidFill>
                <a:latin typeface="Chalkboard"/>
                <a:cs typeface="Chalkboard"/>
              </a:rPr>
              <a:t>“The setting of navigation work evolves over time as partial solutions to frequently encountered problems are crystallized and saved in the material and conceptual tools of the trade and in the social organization of the work. The very same processes that constitute the conduct of the activity and that produce changes in the individual practitioners of navigation also produce changes in the social, material, and conceptual aspects of the setting.</a:t>
            </a:r>
            <a:r>
              <a:rPr lang="en-US" sz="2800" b="1" dirty="0" smtClean="0">
                <a:solidFill>
                  <a:srgbClr val="000000"/>
                </a:solidFill>
                <a:latin typeface="Chalkboard"/>
                <a:cs typeface="Chalkboard"/>
              </a:rPr>
              <a:t>”</a:t>
            </a:r>
          </a:p>
        </p:txBody>
      </p:sp>
    </p:spTree>
    <p:extLst>
      <p:ext uri="{BB962C8B-B14F-4D97-AF65-F5344CB8AC3E}">
        <p14:creationId xmlns:p14="http://schemas.microsoft.com/office/powerpoint/2010/main" val="2143636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19</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1371600"/>
            <a:ext cx="8534400" cy="3657599"/>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522109" y="1676400"/>
            <a:ext cx="8117503"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a:solidFill>
                  <a:srgbClr val="000000"/>
                </a:solidFill>
                <a:latin typeface="Chalkboard"/>
                <a:cs typeface="Chalkboard"/>
              </a:rPr>
              <a:t>“Culture is not any collection of things [artifacts, individual’s ideas], whether tangible or abstract. Rather it is a process. It is a human cognitive process that takes place both inside and outside the minds of people. It is the process in which our everyday cultural practices are enacted” (p.354).</a:t>
            </a:r>
          </a:p>
        </p:txBody>
      </p:sp>
    </p:spTree>
    <p:extLst>
      <p:ext uri="{BB962C8B-B14F-4D97-AF65-F5344CB8AC3E}">
        <p14:creationId xmlns:p14="http://schemas.microsoft.com/office/powerpoint/2010/main" val="530272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2</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1747" name="Title 1"/>
          <p:cNvSpPr txBox="1">
            <a:spLocks/>
          </p:cNvSpPr>
          <p:nvPr/>
        </p:nvSpPr>
        <p:spPr bwMode="auto">
          <a:xfrm>
            <a:off x="0" y="227013"/>
            <a:ext cx="9144000" cy="611187"/>
          </a:xfrm>
          <a:prstGeom prst="rect">
            <a:avLst/>
          </a:prstGeom>
          <a:noFill/>
          <a:ln w="9525">
            <a:solidFill>
              <a:srgbClr val="7FD13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dirty="0" smtClean="0">
                <a:solidFill>
                  <a:srgbClr val="008000"/>
                </a:solidFill>
                <a:latin typeface="Arial Rounded MT Bold" charset="0"/>
              </a:rPr>
              <a:t>Central Claim</a:t>
            </a:r>
            <a:endParaRPr lang="en-US" sz="3200" b="1" dirty="0">
              <a:solidFill>
                <a:srgbClr val="008000"/>
              </a:solidFill>
            </a:endParaRPr>
          </a:p>
          <a:p>
            <a:pPr algn="ctr" defTabSz="914400" eaLnBrk="1" hangingPunct="1"/>
            <a:r>
              <a:rPr lang="en-US" sz="3200" b="1" dirty="0">
                <a:solidFill>
                  <a:srgbClr val="0D5A50"/>
                </a:solidFill>
                <a:latin typeface="Arial Rounded MT Bold" charset="0"/>
              </a:rPr>
              <a:t> </a:t>
            </a:r>
          </a:p>
        </p:txBody>
      </p:sp>
      <p:sp>
        <p:nvSpPr>
          <p:cNvPr id="8" name="Rounded Rectangle 7"/>
          <p:cNvSpPr/>
          <p:nvPr/>
        </p:nvSpPr>
        <p:spPr>
          <a:xfrm>
            <a:off x="304800" y="1142999"/>
            <a:ext cx="8534400" cy="5230813"/>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990600" y="2209800"/>
            <a:ext cx="7772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3600" b="1" dirty="0" smtClean="0">
                <a:solidFill>
                  <a:schemeClr val="bg1"/>
                </a:solidFill>
                <a:latin typeface="Chalkboard"/>
                <a:cs typeface="Chalkboard"/>
              </a:rPr>
              <a:t>Cognition </a:t>
            </a:r>
            <a:r>
              <a:rPr lang="en-US" sz="3600" b="1" dirty="0">
                <a:solidFill>
                  <a:schemeClr val="bg1"/>
                </a:solidFill>
                <a:latin typeface="Chalkboard"/>
                <a:cs typeface="Chalkboard"/>
              </a:rPr>
              <a:t>is a fundamentally cultural, intersubjective, inter-personal process; it can be analyzed at different levels of analysis, which interact with each other.</a:t>
            </a:r>
          </a:p>
        </p:txBody>
      </p:sp>
    </p:spTree>
    <p:extLst>
      <p:ext uri="{BB962C8B-B14F-4D97-AF65-F5344CB8AC3E}">
        <p14:creationId xmlns:p14="http://schemas.microsoft.com/office/powerpoint/2010/main" val="180523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20</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609600" y="1524000"/>
            <a:ext cx="8117503" cy="35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smtClean="0">
                <a:solidFill>
                  <a:srgbClr val="000000"/>
                </a:solidFill>
                <a:latin typeface="Chalkboard"/>
                <a:cs typeface="Chalkboard"/>
              </a:rPr>
              <a:t>The </a:t>
            </a:r>
            <a:r>
              <a:rPr lang="en-US" sz="2800" b="1" dirty="0">
                <a:solidFill>
                  <a:srgbClr val="000000"/>
                </a:solidFill>
                <a:latin typeface="Chalkboard"/>
                <a:cs typeface="Chalkboard"/>
              </a:rPr>
              <a:t>example of the “total” illustrates the creation in interaction of a new concept. “The </a:t>
            </a:r>
            <a:r>
              <a:rPr lang="en-US" sz="2800" b="1" dirty="0" err="1">
                <a:solidFill>
                  <a:srgbClr val="000000"/>
                </a:solidFill>
                <a:latin typeface="Chalkboard"/>
                <a:cs typeface="Chalkboard"/>
              </a:rPr>
              <a:t>microgenesis</a:t>
            </a:r>
            <a:r>
              <a:rPr lang="en-US" sz="2800" b="1" dirty="0">
                <a:solidFill>
                  <a:srgbClr val="000000"/>
                </a:solidFill>
                <a:latin typeface="Chalkboard"/>
                <a:cs typeface="Chalkboard"/>
              </a:rPr>
              <a:t> of the cultural elements that make up the navigation setting is visible in the details of the ongoing practice. All this happens simultaneously in cognition in the wild. It is in this sense that cognition is a fundamentally cultural process.”</a:t>
            </a:r>
            <a:r>
              <a:rPr lang="en-US" sz="2800" b="1" dirty="0" smtClean="0">
                <a:solidFill>
                  <a:srgbClr val="000000"/>
                </a:solidFill>
                <a:effectLst/>
                <a:latin typeface="Chalkboard"/>
                <a:cs typeface="Chalkboard"/>
              </a:rPr>
              <a:t> </a:t>
            </a:r>
            <a:endParaRPr lang="en-US" sz="2800" b="1" dirty="0">
              <a:solidFill>
                <a:srgbClr val="000000"/>
              </a:solidFill>
              <a:latin typeface="Chalkboard"/>
              <a:cs typeface="Chalkboard"/>
            </a:endParaRPr>
          </a:p>
        </p:txBody>
      </p:sp>
    </p:spTree>
    <p:extLst>
      <p:ext uri="{BB962C8B-B14F-4D97-AF65-F5344CB8AC3E}">
        <p14:creationId xmlns:p14="http://schemas.microsoft.com/office/powerpoint/2010/main" val="1055496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21</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1747" name="Title 1"/>
          <p:cNvSpPr txBox="1">
            <a:spLocks/>
          </p:cNvSpPr>
          <p:nvPr/>
        </p:nvSpPr>
        <p:spPr bwMode="auto">
          <a:xfrm>
            <a:off x="0" y="227013"/>
            <a:ext cx="9144000" cy="611187"/>
          </a:xfrm>
          <a:prstGeom prst="rect">
            <a:avLst/>
          </a:prstGeom>
          <a:noFill/>
          <a:ln w="9525">
            <a:solidFill>
              <a:srgbClr val="7FD13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dirty="0" smtClean="0">
                <a:solidFill>
                  <a:srgbClr val="008000"/>
                </a:solidFill>
                <a:latin typeface="Arial Rounded MT Bold" charset="0"/>
              </a:rPr>
              <a:t>Central Claim</a:t>
            </a:r>
            <a:endParaRPr lang="en-US" sz="3200" b="1" dirty="0">
              <a:solidFill>
                <a:srgbClr val="008000"/>
              </a:solidFill>
            </a:endParaRPr>
          </a:p>
          <a:p>
            <a:pPr algn="ctr" defTabSz="914400" eaLnBrk="1" hangingPunct="1"/>
            <a:r>
              <a:rPr lang="en-US" sz="3200" b="1" dirty="0">
                <a:solidFill>
                  <a:srgbClr val="0D5A50"/>
                </a:solidFill>
                <a:latin typeface="Arial Rounded MT Bold" charset="0"/>
              </a:rPr>
              <a:t> </a:t>
            </a:r>
          </a:p>
        </p:txBody>
      </p:sp>
      <p:sp>
        <p:nvSpPr>
          <p:cNvPr id="8" name="Rounded Rectangle 7"/>
          <p:cNvSpPr/>
          <p:nvPr/>
        </p:nvSpPr>
        <p:spPr>
          <a:xfrm>
            <a:off x="304800" y="1142999"/>
            <a:ext cx="8534400" cy="5230813"/>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990600" y="2209800"/>
            <a:ext cx="7772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3600" b="1" dirty="0" smtClean="0">
                <a:solidFill>
                  <a:schemeClr val="bg1"/>
                </a:solidFill>
                <a:latin typeface="Chalkboard"/>
                <a:cs typeface="Chalkboard"/>
              </a:rPr>
              <a:t>Cognition </a:t>
            </a:r>
            <a:r>
              <a:rPr lang="en-US" sz="3600" b="1" dirty="0">
                <a:solidFill>
                  <a:schemeClr val="bg1"/>
                </a:solidFill>
                <a:latin typeface="Chalkboard"/>
                <a:cs typeface="Chalkboard"/>
              </a:rPr>
              <a:t>is a fundamentally cultural, intersubjective, inter-personal process; it can be analyzed at different levels of analysis, which interact with each other.</a:t>
            </a:r>
          </a:p>
        </p:txBody>
      </p:sp>
    </p:spTree>
    <p:extLst>
      <p:ext uri="{BB962C8B-B14F-4D97-AF65-F5344CB8AC3E}">
        <p14:creationId xmlns:p14="http://schemas.microsoft.com/office/powerpoint/2010/main" val="3155774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22</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 name="Rounded Rectangle 7"/>
          <p:cNvSpPr/>
          <p:nvPr/>
        </p:nvSpPr>
        <p:spPr>
          <a:xfrm>
            <a:off x="304800" y="304801"/>
            <a:ext cx="8534400" cy="6069012"/>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514223" y="1676400"/>
            <a:ext cx="811750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smtClean="0">
                <a:solidFill>
                  <a:srgbClr val="000000"/>
                </a:solidFill>
                <a:latin typeface="Chalkboard"/>
                <a:cs typeface="Chalkboard"/>
              </a:rPr>
              <a:t>What are the implications of “Cognition in the Wild” for CSCL?</a:t>
            </a:r>
            <a:br>
              <a:rPr lang="en-US" sz="2800" b="1" dirty="0" smtClean="0">
                <a:solidFill>
                  <a:srgbClr val="000000"/>
                </a:solidFill>
                <a:latin typeface="Chalkboard"/>
                <a:cs typeface="Chalkboard"/>
              </a:rPr>
            </a:br>
            <a:endParaRPr lang="en-US" sz="2800" b="1" dirty="0" smtClean="0">
              <a:solidFill>
                <a:srgbClr val="000000"/>
              </a:solidFill>
              <a:latin typeface="Chalkboard"/>
              <a:cs typeface="Chalkboard"/>
            </a:endParaRPr>
          </a:p>
          <a:p>
            <a:pPr marL="0" indent="0"/>
            <a:r>
              <a:rPr lang="en-US" sz="2800" b="1" dirty="0" smtClean="0">
                <a:solidFill>
                  <a:srgbClr val="000000"/>
                </a:solidFill>
                <a:latin typeface="Chalkboard"/>
                <a:cs typeface="Chalkboard"/>
              </a:rPr>
              <a:t>If “cognition </a:t>
            </a:r>
            <a:r>
              <a:rPr lang="en-US" sz="2800" b="1" dirty="0">
                <a:solidFill>
                  <a:srgbClr val="000000"/>
                </a:solidFill>
                <a:latin typeface="Chalkboard"/>
                <a:cs typeface="Chalkboard"/>
              </a:rPr>
              <a:t>is a fundamentally cultural </a:t>
            </a:r>
            <a:r>
              <a:rPr lang="en-US" sz="2800" b="1" dirty="0" smtClean="0">
                <a:solidFill>
                  <a:srgbClr val="000000"/>
                </a:solidFill>
                <a:latin typeface="Chalkboard"/>
                <a:cs typeface="Chalkboard"/>
              </a:rPr>
              <a:t>process,” how do we analyze the interaction of individual development, group cognition and community practices within computer-supported collaborative learning?</a:t>
            </a:r>
            <a:endParaRPr lang="en-US" sz="2800" b="1" dirty="0" smtClean="0">
              <a:solidFill>
                <a:srgbClr val="000000"/>
              </a:solidFill>
              <a:latin typeface="Chalkboard"/>
              <a:cs typeface="Chalkboard"/>
            </a:endParaRPr>
          </a:p>
          <a:p>
            <a:pPr marL="0" indent="0"/>
            <a:r>
              <a:rPr lang="en-US" sz="2800" b="1" dirty="0" smtClean="0">
                <a:solidFill>
                  <a:srgbClr val="000000"/>
                </a:solidFill>
                <a:effectLst/>
                <a:latin typeface="Chalkboard"/>
                <a:cs typeface="Chalkboard"/>
              </a:rPr>
              <a:t> </a:t>
            </a:r>
            <a:endParaRPr lang="en-US" sz="2800" b="1" dirty="0">
              <a:solidFill>
                <a:srgbClr val="000000"/>
              </a:solidFill>
              <a:latin typeface="Chalkboard"/>
              <a:cs typeface="Chalkboard"/>
            </a:endParaRPr>
          </a:p>
        </p:txBody>
      </p:sp>
    </p:spTree>
    <p:extLst>
      <p:ext uri="{BB962C8B-B14F-4D97-AF65-F5344CB8AC3E}">
        <p14:creationId xmlns:p14="http://schemas.microsoft.com/office/powerpoint/2010/main" val="2120135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52681A-6B75-CF42-A673-43E9B3012A50}" type="slidenum">
              <a:rPr lang="en-US" sz="1800">
                <a:solidFill>
                  <a:srgbClr val="0D5A50"/>
                </a:solidFill>
                <a:latin typeface="Corbel" charset="0"/>
              </a:rPr>
              <a:pPr eaLnBrk="1" hangingPunct="1"/>
              <a:t>3</a:t>
            </a:fld>
            <a:endParaRPr lang="en-US" sz="1800">
              <a:solidFill>
                <a:srgbClr val="0D5A50"/>
              </a:solidFill>
              <a:latin typeface="Corbel" charset="0"/>
            </a:endParaRPr>
          </a:p>
        </p:txBody>
      </p:sp>
      <p:sp>
        <p:nvSpPr>
          <p:cNvPr id="19458"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sp>
        <p:nvSpPr>
          <p:cNvPr id="19459" name="Title 1"/>
          <p:cNvSpPr txBox="1">
            <a:spLocks/>
          </p:cNvSpPr>
          <p:nvPr/>
        </p:nvSpPr>
        <p:spPr bwMode="auto">
          <a:xfrm>
            <a:off x="201613" y="152400"/>
            <a:ext cx="8658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endParaRPr lang="en-US" sz="3200" b="1" dirty="0">
              <a:solidFill>
                <a:srgbClr val="0D5A50"/>
              </a:solidFill>
              <a:latin typeface="Arial Rounded MT Bold" charset="0"/>
            </a:endParaRPr>
          </a:p>
        </p:txBody>
      </p:sp>
      <p:pic>
        <p:nvPicPr>
          <p:cNvPr id="2" name="Picture 1" descr="model.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0" y="381000"/>
            <a:ext cx="9127840" cy="647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4</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1747" name="Title 1"/>
          <p:cNvSpPr txBox="1">
            <a:spLocks/>
          </p:cNvSpPr>
          <p:nvPr/>
        </p:nvSpPr>
        <p:spPr bwMode="auto">
          <a:xfrm>
            <a:off x="0" y="227013"/>
            <a:ext cx="9144000" cy="611187"/>
          </a:xfrm>
          <a:prstGeom prst="rect">
            <a:avLst/>
          </a:prstGeom>
          <a:noFill/>
          <a:ln w="9525">
            <a:solidFill>
              <a:srgbClr val="7FD13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dirty="0" smtClean="0">
                <a:solidFill>
                  <a:srgbClr val="008000"/>
                </a:solidFill>
                <a:latin typeface="Arial Rounded MT Bold" charset="0"/>
              </a:rPr>
              <a:t>Centrality of Small-Group Unit of Analysis</a:t>
            </a:r>
            <a:endParaRPr lang="en-US" sz="3200" b="1" dirty="0">
              <a:solidFill>
                <a:srgbClr val="0D5A50"/>
              </a:solidFill>
              <a:latin typeface="Arial Rounded MT Bold" charset="0"/>
            </a:endParaRPr>
          </a:p>
        </p:txBody>
      </p:sp>
      <p:sp>
        <p:nvSpPr>
          <p:cNvPr id="8" name="Rounded Rectangle 7"/>
          <p:cNvSpPr/>
          <p:nvPr/>
        </p:nvSpPr>
        <p:spPr>
          <a:xfrm>
            <a:off x="304800" y="1142999"/>
            <a:ext cx="8534400" cy="5230813"/>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838200" y="1676400"/>
            <a:ext cx="7391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a:solidFill>
                  <a:srgbClr val="000000"/>
                </a:solidFill>
                <a:latin typeface="Chalkboard"/>
                <a:cs typeface="Chalkboard"/>
              </a:rPr>
              <a:t>“Small groups are the engines of knowledge building. </a:t>
            </a:r>
            <a:endParaRPr lang="en-US" sz="2800" b="1" dirty="0" smtClean="0">
              <a:solidFill>
                <a:srgbClr val="000000"/>
              </a:solidFill>
              <a:latin typeface="Chalkboard"/>
              <a:cs typeface="Chalkboard"/>
            </a:endParaRPr>
          </a:p>
          <a:p>
            <a:pPr marL="0" indent="0"/>
            <a:r>
              <a:rPr lang="en-US" sz="2800" b="1" dirty="0" smtClean="0">
                <a:solidFill>
                  <a:srgbClr val="000000"/>
                </a:solidFill>
                <a:latin typeface="Chalkboard"/>
                <a:cs typeface="Chalkboard"/>
              </a:rPr>
              <a:t>The </a:t>
            </a:r>
            <a:r>
              <a:rPr lang="en-US" sz="2800" b="1" dirty="0">
                <a:solidFill>
                  <a:srgbClr val="000000"/>
                </a:solidFill>
                <a:latin typeface="Chalkboard"/>
                <a:cs typeface="Chalkboard"/>
              </a:rPr>
              <a:t>knowing that groups build up in manifold forms is what becomes internalized by their members as individual learning and externalized in their communities as certifiable knowledge. </a:t>
            </a:r>
            <a:endParaRPr lang="en-US" sz="2800" b="1" dirty="0" smtClean="0">
              <a:solidFill>
                <a:srgbClr val="000000"/>
              </a:solidFill>
              <a:latin typeface="Chalkboard"/>
              <a:cs typeface="Chalkboard"/>
            </a:endParaRPr>
          </a:p>
          <a:p>
            <a:pPr marL="0" indent="0"/>
            <a:r>
              <a:rPr lang="en-US" sz="2800" b="1" dirty="0" smtClean="0">
                <a:solidFill>
                  <a:srgbClr val="000000"/>
                </a:solidFill>
                <a:latin typeface="Chalkboard"/>
                <a:cs typeface="Chalkboard"/>
              </a:rPr>
              <a:t>At </a:t>
            </a:r>
            <a:r>
              <a:rPr lang="en-US" sz="2800" b="1" dirty="0">
                <a:solidFill>
                  <a:srgbClr val="000000"/>
                </a:solidFill>
                <a:latin typeface="Chalkboard"/>
                <a:cs typeface="Chalkboard"/>
              </a:rPr>
              <a:t>least, that is a central premise of this </a:t>
            </a:r>
            <a:r>
              <a:rPr lang="en-US" sz="2800" b="1" dirty="0" smtClean="0">
                <a:solidFill>
                  <a:srgbClr val="000000"/>
                </a:solidFill>
                <a:latin typeface="Chalkboard"/>
                <a:cs typeface="Chalkboard"/>
              </a:rPr>
              <a:t>book.” </a:t>
            </a:r>
            <a:r>
              <a:rPr lang="en-US" sz="2800" b="1" dirty="0">
                <a:solidFill>
                  <a:srgbClr val="000000"/>
                </a:solidFill>
                <a:latin typeface="Chalkboard"/>
                <a:cs typeface="Chalkboard"/>
              </a:rPr>
              <a:t>(Stahl, 2006, p.16).</a:t>
            </a:r>
          </a:p>
        </p:txBody>
      </p:sp>
    </p:spTree>
    <p:extLst>
      <p:ext uri="{BB962C8B-B14F-4D97-AF65-F5344CB8AC3E}">
        <p14:creationId xmlns:p14="http://schemas.microsoft.com/office/powerpoint/2010/main" val="180523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5" name="Slide Number Placeholder 3"/>
          <p:cNvSpPr>
            <a:spLocks noGrp="1"/>
          </p:cNvSpPr>
          <p:nvPr>
            <p:ph type="sldNum" sz="quarter" idx="11"/>
          </p:nvPr>
        </p:nvSpPr>
        <p:spPr bwMode="auto">
          <a:xfrm>
            <a:off x="8077200" y="6373813"/>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C8A0EE-6411-1E49-BCD1-1CD640E07F76}" type="slidenum">
              <a:rPr lang="en-US" sz="1200">
                <a:solidFill>
                  <a:schemeClr val="tx2"/>
                </a:solidFill>
                <a:latin typeface="Corbel" charset="0"/>
              </a:rPr>
              <a:pPr eaLnBrk="1" hangingPunct="1"/>
              <a:t>5</a:t>
            </a:fld>
            <a:endParaRPr lang="en-US" sz="1200">
              <a:solidFill>
                <a:schemeClr val="tx2"/>
              </a:solidFill>
              <a:latin typeface="Corbe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33686744"/>
              </p:ext>
            </p:extLst>
          </p:nvPr>
        </p:nvGraphicFramePr>
        <p:xfrm>
          <a:off x="22566" y="0"/>
          <a:ext cx="9213850" cy="6556375"/>
        </p:xfrm>
        <a:graphic>
          <a:graphicData uri="http://schemas.openxmlformats.org/presentationml/2006/ole">
            <mc:AlternateContent xmlns:mc="http://schemas.openxmlformats.org/markup-compatibility/2006">
              <mc:Choice xmlns:v="urn:schemas-microsoft-com:vml" Requires="v">
                <p:oleObj spid="_x0000_s21523" name="Picture" r:id="rId4" imgW="5143500" imgH="3505200" progId="Word.Picture.8">
                  <p:embed/>
                </p:oleObj>
              </mc:Choice>
              <mc:Fallback>
                <p:oleObj name="Picture" r:id="rId4" imgW="5143500" imgH="3505200" progId="Word.Picture.8">
                  <p:embed/>
                  <p:pic>
                    <p:nvPicPr>
                      <p:cNvPr id="0" name=""/>
                      <p:cNvPicPr/>
                      <p:nvPr/>
                    </p:nvPicPr>
                    <p:blipFill>
                      <a:blip r:embed="rId5"/>
                      <a:stretch>
                        <a:fillRect/>
                      </a:stretch>
                    </p:blipFill>
                    <p:spPr>
                      <a:xfrm>
                        <a:off x="22566" y="0"/>
                        <a:ext cx="9213850" cy="655637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6</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1747" name="Title 1"/>
          <p:cNvSpPr txBox="1">
            <a:spLocks/>
          </p:cNvSpPr>
          <p:nvPr/>
        </p:nvSpPr>
        <p:spPr bwMode="auto">
          <a:xfrm>
            <a:off x="0" y="227013"/>
            <a:ext cx="9144000" cy="611187"/>
          </a:xfrm>
          <a:prstGeom prst="rect">
            <a:avLst/>
          </a:prstGeom>
          <a:noFill/>
          <a:ln w="9525">
            <a:solidFill>
              <a:srgbClr val="7FD13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dirty="0" smtClean="0">
                <a:solidFill>
                  <a:srgbClr val="008000"/>
                </a:solidFill>
                <a:latin typeface="Arial Rounded MT Bold" charset="0"/>
              </a:rPr>
              <a:t>The Scenario</a:t>
            </a:r>
            <a:endParaRPr lang="en-US" sz="3200" b="1" dirty="0">
              <a:solidFill>
                <a:srgbClr val="008000"/>
              </a:solidFill>
            </a:endParaRPr>
          </a:p>
          <a:p>
            <a:pPr algn="ctr" defTabSz="914400" eaLnBrk="1" hangingPunct="1"/>
            <a:r>
              <a:rPr lang="en-US" sz="3200" b="1" dirty="0">
                <a:solidFill>
                  <a:srgbClr val="0D5A50"/>
                </a:solidFill>
                <a:latin typeface="Arial Rounded MT Bold" charset="0"/>
              </a:rPr>
              <a:t> </a:t>
            </a:r>
          </a:p>
        </p:txBody>
      </p:sp>
      <p:sp>
        <p:nvSpPr>
          <p:cNvPr id="8" name="Rounded Rectangle 7"/>
          <p:cNvSpPr/>
          <p:nvPr/>
        </p:nvSpPr>
        <p:spPr>
          <a:xfrm>
            <a:off x="304800" y="1142999"/>
            <a:ext cx="8534400" cy="5230813"/>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457200" y="1295400"/>
            <a:ext cx="8382000" cy="48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a:solidFill>
                  <a:srgbClr val="000000"/>
                </a:solidFill>
                <a:latin typeface="Chalkboard"/>
                <a:cs typeface="Chalkboard"/>
              </a:rPr>
              <a:t>In his book on “Group Genius” (2007), </a:t>
            </a:r>
            <a:r>
              <a:rPr lang="en-US" sz="2800" b="1" dirty="0" smtClean="0">
                <a:solidFill>
                  <a:srgbClr val="000000"/>
                </a:solidFill>
                <a:latin typeface="Chalkboard"/>
                <a:cs typeface="Chalkboard"/>
              </a:rPr>
              <a:t>Keith Sawyer </a:t>
            </a:r>
            <a:r>
              <a:rPr lang="en-US" sz="2800" b="1" dirty="0">
                <a:solidFill>
                  <a:srgbClr val="000000"/>
                </a:solidFill>
                <a:latin typeface="Chalkboard"/>
                <a:cs typeface="Chalkboard"/>
              </a:rPr>
              <a:t>describes an act of group genius from Ed Hutchins’ (1989) “Cognition in the Wild.” </a:t>
            </a:r>
            <a:endParaRPr lang="en-US" sz="2800" b="1" dirty="0" smtClean="0">
              <a:solidFill>
                <a:srgbClr val="000000"/>
              </a:solidFill>
              <a:latin typeface="Chalkboard"/>
              <a:cs typeface="Chalkboard"/>
            </a:endParaRPr>
          </a:p>
          <a:p>
            <a:pPr marL="0" indent="0"/>
            <a:r>
              <a:rPr lang="en-US" sz="2800" b="1" dirty="0" smtClean="0">
                <a:solidFill>
                  <a:srgbClr val="000000"/>
                </a:solidFill>
                <a:latin typeface="Chalkboard"/>
                <a:cs typeface="Chalkboard"/>
              </a:rPr>
              <a:t>A </a:t>
            </a:r>
            <a:r>
              <a:rPr lang="en-US" sz="2800" b="1" dirty="0">
                <a:solidFill>
                  <a:srgbClr val="000000"/>
                </a:solidFill>
                <a:latin typeface="Chalkboard"/>
                <a:cs typeface="Chalkboard"/>
              </a:rPr>
              <a:t>large naval ship navigating the tricky entrance to the San Diego port suddenly lost power. To avoid a major disaster, the navigation team of the ship’s bridge had to calculate the ship’s position and bearing every couple of minutes without use of the electronic tools that they normally rely on. Hutchins observed and recorded how they did this.</a:t>
            </a:r>
            <a:r>
              <a:rPr lang="en-US" b="1" dirty="0">
                <a:solidFill>
                  <a:srgbClr val="000000"/>
                </a:solidFill>
                <a:latin typeface="Chalkboard"/>
                <a:cs typeface="Chalkboard"/>
              </a:rPr>
              <a:t> </a:t>
            </a:r>
          </a:p>
        </p:txBody>
      </p:sp>
    </p:spTree>
    <p:extLst>
      <p:ext uri="{BB962C8B-B14F-4D97-AF65-F5344CB8AC3E}">
        <p14:creationId xmlns:p14="http://schemas.microsoft.com/office/powerpoint/2010/main" val="3155774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78F8-F4A5-D148-90BE-3439477BDFC4}" type="slidenum">
              <a:rPr lang="en-US" sz="1800">
                <a:solidFill>
                  <a:srgbClr val="0D5A50"/>
                </a:solidFill>
                <a:latin typeface="Corbel" charset="0"/>
              </a:rPr>
              <a:pPr eaLnBrk="1" hangingPunct="1"/>
              <a:t>7</a:t>
            </a:fld>
            <a:endParaRPr lang="en-US" sz="1800">
              <a:solidFill>
                <a:srgbClr val="0D5A50"/>
              </a:solidFill>
              <a:latin typeface="Corbel" charset="0"/>
            </a:endParaRPr>
          </a:p>
        </p:txBody>
      </p:sp>
      <p:sp>
        <p:nvSpPr>
          <p:cNvPr id="3174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1747" name="Title 1"/>
          <p:cNvSpPr txBox="1">
            <a:spLocks/>
          </p:cNvSpPr>
          <p:nvPr/>
        </p:nvSpPr>
        <p:spPr bwMode="auto">
          <a:xfrm>
            <a:off x="0" y="227013"/>
            <a:ext cx="9144000" cy="611187"/>
          </a:xfrm>
          <a:prstGeom prst="rect">
            <a:avLst/>
          </a:prstGeom>
          <a:noFill/>
          <a:ln w="9525">
            <a:solidFill>
              <a:srgbClr val="7FD13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200" b="1" dirty="0" smtClean="0">
                <a:solidFill>
                  <a:srgbClr val="008000"/>
                </a:solidFill>
                <a:latin typeface="Arial Rounded MT Bold" charset="0"/>
              </a:rPr>
              <a:t>The Analysis</a:t>
            </a:r>
            <a:endParaRPr lang="en-US" sz="3200" b="1" dirty="0">
              <a:solidFill>
                <a:srgbClr val="008000"/>
              </a:solidFill>
            </a:endParaRPr>
          </a:p>
          <a:p>
            <a:pPr algn="ctr" defTabSz="914400" eaLnBrk="1" hangingPunct="1"/>
            <a:r>
              <a:rPr lang="en-US" sz="3200" b="1" dirty="0">
                <a:solidFill>
                  <a:srgbClr val="0D5A50"/>
                </a:solidFill>
                <a:latin typeface="Arial Rounded MT Bold" charset="0"/>
              </a:rPr>
              <a:t> </a:t>
            </a:r>
          </a:p>
        </p:txBody>
      </p:sp>
      <p:sp>
        <p:nvSpPr>
          <p:cNvPr id="8" name="Rounded Rectangle 7"/>
          <p:cNvSpPr/>
          <p:nvPr/>
        </p:nvSpPr>
        <p:spPr>
          <a:xfrm>
            <a:off x="152400" y="990600"/>
            <a:ext cx="8686800" cy="5562599"/>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1749" name="TextBox 5"/>
          <p:cNvSpPr txBox="1">
            <a:spLocks noChangeArrowheads="1"/>
          </p:cNvSpPr>
          <p:nvPr/>
        </p:nvSpPr>
        <p:spPr bwMode="auto">
          <a:xfrm>
            <a:off x="487086" y="990600"/>
            <a:ext cx="8352114"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r>
              <a:rPr lang="en-US" sz="2800" b="1" dirty="0" smtClean="0">
                <a:solidFill>
                  <a:srgbClr val="000000"/>
                </a:solidFill>
                <a:latin typeface="Chalkboard"/>
                <a:cs typeface="Chalkboard"/>
              </a:rPr>
              <a:t>After </a:t>
            </a:r>
            <a:r>
              <a:rPr lang="en-US" sz="2800" b="1" dirty="0">
                <a:solidFill>
                  <a:srgbClr val="000000"/>
                </a:solidFill>
                <a:latin typeface="Chalkboard"/>
                <a:cs typeface="Chalkboard"/>
              </a:rPr>
              <a:t>a careful analysis of the </a:t>
            </a:r>
            <a:r>
              <a:rPr lang="en-US" sz="2800" b="1" dirty="0" smtClean="0">
                <a:solidFill>
                  <a:srgbClr val="000000"/>
                </a:solidFill>
                <a:latin typeface="Chalkboard"/>
                <a:cs typeface="Chalkboard"/>
              </a:rPr>
              <a:t>interaction, </a:t>
            </a:r>
            <a:r>
              <a:rPr lang="en-US" sz="2800" b="1" dirty="0">
                <a:solidFill>
                  <a:srgbClr val="000000"/>
                </a:solidFill>
                <a:latin typeface="Chalkboard"/>
                <a:cs typeface="Chalkboard"/>
              </a:rPr>
              <a:t>Hutchins concluded that the solution they arrived at through considerable trial and error was “clearly discovered by the organization itself before it was discovered by any of the participants.” </a:t>
            </a:r>
            <a:endParaRPr lang="en-US" sz="2800" b="1" dirty="0" smtClean="0">
              <a:solidFill>
                <a:srgbClr val="000000"/>
              </a:solidFill>
              <a:latin typeface="Chalkboard"/>
              <a:cs typeface="Chalkboard"/>
            </a:endParaRPr>
          </a:p>
          <a:p>
            <a:pPr marL="0" indent="0"/>
            <a:r>
              <a:rPr lang="en-US" sz="2800" b="1" dirty="0" smtClean="0">
                <a:solidFill>
                  <a:srgbClr val="000000"/>
                </a:solidFill>
                <a:latin typeface="Chalkboard"/>
                <a:cs typeface="Chalkboard"/>
              </a:rPr>
              <a:t>Sawyer </a:t>
            </a:r>
            <a:r>
              <a:rPr lang="en-US" sz="2800" b="1" dirty="0">
                <a:solidFill>
                  <a:srgbClr val="000000"/>
                </a:solidFill>
                <a:latin typeface="Chalkboard"/>
                <a:cs typeface="Chalkboard"/>
              </a:rPr>
              <a:t>drew the lesson </a:t>
            </a:r>
            <a:r>
              <a:rPr lang="en-US" sz="2800" b="1" dirty="0" smtClean="0">
                <a:solidFill>
                  <a:srgbClr val="000000"/>
                </a:solidFill>
                <a:latin typeface="Chalkboard"/>
                <a:cs typeface="Chalkboard"/>
              </a:rPr>
              <a:t>that </a:t>
            </a:r>
            <a:r>
              <a:rPr lang="en-US" sz="2800" b="1" dirty="0">
                <a:solidFill>
                  <a:srgbClr val="000000"/>
                </a:solidFill>
                <a:latin typeface="Chalkboard"/>
                <a:cs typeface="Chalkboard"/>
              </a:rPr>
              <a:t>“when people improvise together, they develop innovative responses to unexpected events even though no one it consciously aware of exactly what the group is doing or why it works</a:t>
            </a:r>
            <a:r>
              <a:rPr lang="en-US" sz="2800" b="1" dirty="0" smtClean="0">
                <a:solidFill>
                  <a:srgbClr val="000000"/>
                </a:solidFill>
                <a:latin typeface="Chalkboard"/>
                <a:cs typeface="Chalkboard"/>
              </a:rPr>
              <a:t>?” </a:t>
            </a:r>
            <a:endParaRPr lang="en-US" sz="2800" b="1" dirty="0" smtClean="0">
              <a:solidFill>
                <a:srgbClr val="000000"/>
              </a:solidFill>
              <a:latin typeface="Chalkboard"/>
              <a:cs typeface="Chalkboard"/>
            </a:endParaRPr>
          </a:p>
          <a:p>
            <a:pPr marL="0" indent="0"/>
            <a:r>
              <a:rPr lang="en-US" sz="2800" b="1" dirty="0" smtClean="0">
                <a:solidFill>
                  <a:srgbClr val="000000"/>
                </a:solidFill>
                <a:latin typeface="Chalkboard"/>
                <a:cs typeface="Chalkboard"/>
              </a:rPr>
              <a:t>(Sawyer, p</a:t>
            </a:r>
            <a:r>
              <a:rPr lang="en-US" sz="2800" b="1" dirty="0">
                <a:solidFill>
                  <a:srgbClr val="000000"/>
                </a:solidFill>
                <a:latin typeface="Chalkboard"/>
                <a:cs typeface="Chalkboard"/>
              </a:rPr>
              <a:t>.28)</a:t>
            </a:r>
            <a:r>
              <a:rPr lang="en-US" sz="2800" b="1" dirty="0" smtClean="0">
                <a:solidFill>
                  <a:srgbClr val="000000"/>
                </a:solidFill>
                <a:latin typeface="Chalkboard"/>
                <a:cs typeface="Chalkboard"/>
              </a:rPr>
              <a:t>.</a:t>
            </a:r>
            <a:endParaRPr lang="en-US" sz="2800" b="1" dirty="0">
              <a:solidFill>
                <a:srgbClr val="000000"/>
              </a:solidFill>
              <a:latin typeface="Chalkboard"/>
              <a:cs typeface="Chalkboard"/>
            </a:endParaRPr>
          </a:p>
        </p:txBody>
      </p:sp>
    </p:spTree>
    <p:extLst>
      <p:ext uri="{BB962C8B-B14F-4D97-AF65-F5344CB8AC3E}">
        <p14:creationId xmlns:p14="http://schemas.microsoft.com/office/powerpoint/2010/main" val="1845398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1"/>
          </p:nvPr>
        </p:nvSpPr>
        <p:spPr bwMode="auto">
          <a:xfrm>
            <a:off x="8077200" y="6373813"/>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C8A0EE-6411-1E49-BCD1-1CD640E07F76}" type="slidenum">
              <a:rPr lang="en-US" sz="1200">
                <a:solidFill>
                  <a:schemeClr val="tx2"/>
                </a:solidFill>
                <a:latin typeface="Corbel" charset="0"/>
              </a:rPr>
              <a:pPr eaLnBrk="1" hangingPunct="1"/>
              <a:t>8</a:t>
            </a:fld>
            <a:endParaRPr lang="en-US" sz="1200">
              <a:solidFill>
                <a:schemeClr val="tx2"/>
              </a:solidFill>
              <a:latin typeface="Corbel" charset="0"/>
            </a:endParaRPr>
          </a:p>
        </p:txBody>
      </p:sp>
      <p:sp>
        <p:nvSpPr>
          <p:cNvPr id="2150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pic>
        <p:nvPicPr>
          <p:cNvPr id="2" name="Picture 1" descr="P10000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0231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1"/>
          </p:nvPr>
        </p:nvSpPr>
        <p:spPr bwMode="auto">
          <a:xfrm>
            <a:off x="8077200" y="6373813"/>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C8A0EE-6411-1E49-BCD1-1CD640E07F76}" type="slidenum">
              <a:rPr lang="en-US" sz="1200">
                <a:solidFill>
                  <a:schemeClr val="tx2"/>
                </a:solidFill>
                <a:latin typeface="Corbel" charset="0"/>
              </a:rPr>
              <a:pPr eaLnBrk="1" hangingPunct="1"/>
              <a:t>9</a:t>
            </a:fld>
            <a:endParaRPr lang="en-US" sz="1200">
              <a:solidFill>
                <a:schemeClr val="tx2"/>
              </a:solidFill>
              <a:latin typeface="Corbel" charset="0"/>
            </a:endParaRPr>
          </a:p>
        </p:txBody>
      </p:sp>
      <p:sp>
        <p:nvSpPr>
          <p:cNvPr id="21506" name="TextBox 5"/>
          <p:cNvSpPr txBox="1">
            <a:spLocks noChangeArrowheads="1"/>
          </p:cNvSpPr>
          <p:nvPr/>
        </p:nvSpPr>
        <p:spPr bwMode="auto">
          <a:xfrm>
            <a:off x="1592263" y="6762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pic>
        <p:nvPicPr>
          <p:cNvPr id="3" name="Picture 2" descr="P10000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7751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26085</TotalTime>
  <Words>1150</Words>
  <Application>Microsoft Macintosh PowerPoint</Application>
  <PresentationFormat>On-screen Show (4:3)</PresentationFormat>
  <Paragraphs>83</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Metro</vt:lpstr>
      <vt:lpstr>Microsoft Word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Drexel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Cognition in CSCW</dc:title>
  <dc:subject/>
  <dc:creator>Gerry Stahl</dc:creator>
  <cp:keywords/>
  <dc:description/>
  <cp:lastModifiedBy>Gerry Stahl</cp:lastModifiedBy>
  <cp:revision>402</cp:revision>
  <cp:lastPrinted>2012-04-26T15:31:19Z</cp:lastPrinted>
  <dcterms:created xsi:type="dcterms:W3CDTF">2011-07-06T14:40:18Z</dcterms:created>
  <dcterms:modified xsi:type="dcterms:W3CDTF">2012-06-21T15:35:21Z</dcterms:modified>
  <cp:category/>
</cp:coreProperties>
</file>