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compatMode="1" saveSubsetFonts="1" autoCompressPictures="0">
  <p:sldMasterIdLst>
    <p:sldMasterId id="2147483648" r:id="rId1"/>
  </p:sldMasterIdLst>
  <p:notesMasterIdLst>
    <p:notesMasterId r:id="rId14"/>
  </p:notesMasterIdLst>
  <p:handoutMasterIdLst>
    <p:handoutMasterId r:id="rId15"/>
  </p:handoutMasterIdLst>
  <p:sldIdLst>
    <p:sldId id="257" r:id="rId2"/>
    <p:sldId id="284" r:id="rId3"/>
    <p:sldId id="277" r:id="rId4"/>
    <p:sldId id="276" r:id="rId5"/>
    <p:sldId id="278" r:id="rId6"/>
    <p:sldId id="279" r:id="rId7"/>
    <p:sldId id="285" r:id="rId8"/>
    <p:sldId id="280" r:id="rId9"/>
    <p:sldId id="281" r:id="rId10"/>
    <p:sldId id="282" r:id="rId11"/>
    <p:sldId id="283" r:id="rId12"/>
    <p:sldId id="286" r:id="rId13"/>
  </p:sldIdLst>
  <p:sldSz cx="9144000" cy="6858000" type="screen4x3"/>
  <p:notesSz cx="6858000" cy="9247188"/>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p:cViewPr varScale="1">
        <p:scale>
          <a:sx n="121" d="100"/>
          <a:sy n="121" d="100"/>
        </p:scale>
        <p:origin x="1904"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32" d="100"/>
        <a:sy n="132"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1F0D37CA-36BA-FF1E-0B49-D37960D33EF6}"/>
              </a:ext>
            </a:extLst>
          </p:cNvPr>
          <p:cNvSpPr>
            <a:spLocks noGrp="1" noChangeArrowheads="1"/>
          </p:cNvSpPr>
          <p:nvPr>
            <p:ph type="hdr" sz="quarter"/>
          </p:nvPr>
        </p:nvSpPr>
        <p:spPr bwMode="auto">
          <a:xfrm>
            <a:off x="0" y="0"/>
            <a:ext cx="2971800" cy="461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200">
                <a:latin typeface="Arial" charset="0"/>
                <a:ea typeface="ＭＳ Ｐゴシック" charset="0"/>
                <a:cs typeface="+mn-cs"/>
              </a:defRPr>
            </a:lvl1pPr>
          </a:lstStyle>
          <a:p>
            <a:pPr>
              <a:defRPr/>
            </a:pPr>
            <a:endParaRPr lang="en-US"/>
          </a:p>
        </p:txBody>
      </p:sp>
      <p:sp>
        <p:nvSpPr>
          <p:cNvPr id="50179" name="Rectangle 3">
            <a:extLst>
              <a:ext uri="{FF2B5EF4-FFF2-40B4-BE49-F238E27FC236}">
                <a16:creationId xmlns:a16="http://schemas.microsoft.com/office/drawing/2014/main" id="{30213F80-C5CF-F0E9-7DFE-28F745783D8D}"/>
              </a:ext>
            </a:extLst>
          </p:cNvPr>
          <p:cNvSpPr>
            <a:spLocks noGrp="1" noChangeArrowheads="1"/>
          </p:cNvSpPr>
          <p:nvPr>
            <p:ph type="dt" sz="quarter" idx="1"/>
          </p:nvPr>
        </p:nvSpPr>
        <p:spPr bwMode="auto">
          <a:xfrm>
            <a:off x="3884613" y="0"/>
            <a:ext cx="2971800" cy="461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charset="0"/>
                <a:cs typeface="+mn-cs"/>
              </a:defRPr>
            </a:lvl1pPr>
          </a:lstStyle>
          <a:p>
            <a:pPr>
              <a:defRPr/>
            </a:pPr>
            <a:endParaRPr lang="en-US"/>
          </a:p>
        </p:txBody>
      </p:sp>
      <p:sp>
        <p:nvSpPr>
          <p:cNvPr id="50180" name="Rectangle 4">
            <a:extLst>
              <a:ext uri="{FF2B5EF4-FFF2-40B4-BE49-F238E27FC236}">
                <a16:creationId xmlns:a16="http://schemas.microsoft.com/office/drawing/2014/main" id="{D498BE83-609C-B89E-A397-A3F8C36FF082}"/>
              </a:ext>
            </a:extLst>
          </p:cNvPr>
          <p:cNvSpPr>
            <a:spLocks noGrp="1" noChangeArrowheads="1"/>
          </p:cNvSpPr>
          <p:nvPr>
            <p:ph type="ftr" sz="quarter" idx="2"/>
          </p:nvPr>
        </p:nvSpPr>
        <p:spPr bwMode="auto">
          <a:xfrm>
            <a:off x="0" y="8783638"/>
            <a:ext cx="2971800" cy="4619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defRPr sz="1200">
                <a:latin typeface="Arial" charset="0"/>
                <a:ea typeface="ＭＳ Ｐゴシック" charset="0"/>
                <a:cs typeface="+mn-cs"/>
              </a:defRPr>
            </a:lvl1pPr>
          </a:lstStyle>
          <a:p>
            <a:pPr>
              <a:defRPr/>
            </a:pPr>
            <a:endParaRPr lang="en-US"/>
          </a:p>
        </p:txBody>
      </p:sp>
      <p:sp>
        <p:nvSpPr>
          <p:cNvPr id="50181" name="Rectangle 5">
            <a:extLst>
              <a:ext uri="{FF2B5EF4-FFF2-40B4-BE49-F238E27FC236}">
                <a16:creationId xmlns:a16="http://schemas.microsoft.com/office/drawing/2014/main" id="{78C85D79-72B9-D2F3-39F4-80F8306501E7}"/>
              </a:ext>
            </a:extLst>
          </p:cNvPr>
          <p:cNvSpPr>
            <a:spLocks noGrp="1" noChangeArrowheads="1"/>
          </p:cNvSpPr>
          <p:nvPr>
            <p:ph type="sldNum" sz="quarter" idx="3"/>
          </p:nvPr>
        </p:nvSpPr>
        <p:spPr bwMode="auto">
          <a:xfrm>
            <a:off x="3884613" y="8783638"/>
            <a:ext cx="2971800" cy="4619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r">
              <a:defRPr sz="1200"/>
            </a:lvl1pPr>
          </a:lstStyle>
          <a:p>
            <a:fld id="{5CB58479-8567-9740-B737-946F066D2BA9}" type="slidenum">
              <a:rPr lang="en-US" altLang="en-US"/>
              <a:pPr/>
              <a:t>‹#›</a:t>
            </a:fld>
            <a:endParaRPr lang="en-US" alt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F385B8E1-9622-6445-5B38-1E831A398FCD}"/>
              </a:ext>
            </a:extLst>
          </p:cNvPr>
          <p:cNvSpPr>
            <a:spLocks noGrp="1" noChangeArrowheads="1"/>
          </p:cNvSpPr>
          <p:nvPr>
            <p:ph type="hdr" sz="quarter"/>
          </p:nvPr>
        </p:nvSpPr>
        <p:spPr bwMode="auto">
          <a:xfrm>
            <a:off x="0" y="0"/>
            <a:ext cx="2971800" cy="461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200">
                <a:latin typeface="Arial" charset="0"/>
                <a:ea typeface="ＭＳ Ｐゴシック" charset="0"/>
                <a:cs typeface="+mn-cs"/>
              </a:defRPr>
            </a:lvl1pPr>
          </a:lstStyle>
          <a:p>
            <a:pPr>
              <a:defRPr/>
            </a:pPr>
            <a:endParaRPr lang="en-US"/>
          </a:p>
        </p:txBody>
      </p:sp>
      <p:sp>
        <p:nvSpPr>
          <p:cNvPr id="4099" name="Rectangle 3">
            <a:extLst>
              <a:ext uri="{FF2B5EF4-FFF2-40B4-BE49-F238E27FC236}">
                <a16:creationId xmlns:a16="http://schemas.microsoft.com/office/drawing/2014/main" id="{17B9FDE2-E611-2F2A-E471-A683E1B135D5}"/>
              </a:ext>
            </a:extLst>
          </p:cNvPr>
          <p:cNvSpPr>
            <a:spLocks noGrp="1" noChangeArrowheads="1"/>
          </p:cNvSpPr>
          <p:nvPr>
            <p:ph type="dt" idx="1"/>
          </p:nvPr>
        </p:nvSpPr>
        <p:spPr bwMode="auto">
          <a:xfrm>
            <a:off x="3884613" y="0"/>
            <a:ext cx="2971800" cy="461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charset="0"/>
                <a:cs typeface="+mn-cs"/>
              </a:defRPr>
            </a:lvl1pPr>
          </a:lstStyle>
          <a:p>
            <a:pPr>
              <a:defRPr/>
            </a:pPr>
            <a:endParaRPr lang="en-US"/>
          </a:p>
        </p:txBody>
      </p:sp>
      <p:sp>
        <p:nvSpPr>
          <p:cNvPr id="4100" name="Rectangle 4">
            <a:extLst>
              <a:ext uri="{FF2B5EF4-FFF2-40B4-BE49-F238E27FC236}">
                <a16:creationId xmlns:a16="http://schemas.microsoft.com/office/drawing/2014/main" id="{F392B6A5-FC7A-1665-BAD3-E735096969F2}"/>
              </a:ext>
            </a:extLst>
          </p:cNvPr>
          <p:cNvSpPr>
            <a:spLocks noGrp="1" noRot="1" noChangeAspect="1" noChangeArrowheads="1" noTextEdit="1"/>
          </p:cNvSpPr>
          <p:nvPr>
            <p:ph type="sldImg" idx="2"/>
          </p:nvPr>
        </p:nvSpPr>
        <p:spPr bwMode="auto">
          <a:xfrm>
            <a:off x="1117600" y="693738"/>
            <a:ext cx="4622800" cy="3467100"/>
          </a:xfrm>
          <a:prstGeom prst="rect">
            <a:avLst/>
          </a:prstGeom>
          <a:no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53640926-AAD7-44d8-BBD7-CCE9431645EC}">
              <a14:shadowObscured xmlns:a14="http://schemas.microsoft.com/office/drawing/2010/main" xmlns="" val="1"/>
            </a:ext>
          </a:extLst>
        </p:spPr>
      </p:sp>
      <p:sp>
        <p:nvSpPr>
          <p:cNvPr id="4101" name="Rectangle 5">
            <a:extLst>
              <a:ext uri="{FF2B5EF4-FFF2-40B4-BE49-F238E27FC236}">
                <a16:creationId xmlns:a16="http://schemas.microsoft.com/office/drawing/2014/main" id="{37019607-D269-02A0-AA5E-D7DDFB4765E0}"/>
              </a:ext>
            </a:extLst>
          </p:cNvPr>
          <p:cNvSpPr>
            <a:spLocks noGrp="1" noChangeArrowheads="1"/>
          </p:cNvSpPr>
          <p:nvPr>
            <p:ph type="body" sz="quarter" idx="3"/>
          </p:nvPr>
        </p:nvSpPr>
        <p:spPr bwMode="auto">
          <a:xfrm>
            <a:off x="685800" y="4392613"/>
            <a:ext cx="5486400" cy="41608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a:extLst>
              <a:ext uri="{FF2B5EF4-FFF2-40B4-BE49-F238E27FC236}">
                <a16:creationId xmlns:a16="http://schemas.microsoft.com/office/drawing/2014/main" id="{17BEDC96-0B47-5A60-7CF8-A466EF2891E0}"/>
              </a:ext>
            </a:extLst>
          </p:cNvPr>
          <p:cNvSpPr>
            <a:spLocks noGrp="1" noChangeArrowheads="1"/>
          </p:cNvSpPr>
          <p:nvPr>
            <p:ph type="ftr" sz="quarter" idx="4"/>
          </p:nvPr>
        </p:nvSpPr>
        <p:spPr bwMode="auto">
          <a:xfrm>
            <a:off x="0" y="8783638"/>
            <a:ext cx="2971800" cy="4619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defRPr sz="1200">
                <a:latin typeface="Arial" charset="0"/>
                <a:ea typeface="ＭＳ Ｐゴシック" charset="0"/>
                <a:cs typeface="+mn-cs"/>
              </a:defRPr>
            </a:lvl1pPr>
          </a:lstStyle>
          <a:p>
            <a:pPr>
              <a:defRPr/>
            </a:pPr>
            <a:endParaRPr lang="en-US"/>
          </a:p>
        </p:txBody>
      </p:sp>
      <p:sp>
        <p:nvSpPr>
          <p:cNvPr id="4103" name="Rectangle 7">
            <a:extLst>
              <a:ext uri="{FF2B5EF4-FFF2-40B4-BE49-F238E27FC236}">
                <a16:creationId xmlns:a16="http://schemas.microsoft.com/office/drawing/2014/main" id="{2374D035-341E-083A-F17E-E8AE5D7A43DC}"/>
              </a:ext>
            </a:extLst>
          </p:cNvPr>
          <p:cNvSpPr>
            <a:spLocks noGrp="1" noChangeArrowheads="1"/>
          </p:cNvSpPr>
          <p:nvPr>
            <p:ph type="sldNum" sz="quarter" idx="5"/>
          </p:nvPr>
        </p:nvSpPr>
        <p:spPr bwMode="auto">
          <a:xfrm>
            <a:off x="3884613" y="8783638"/>
            <a:ext cx="2971800" cy="4619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r">
              <a:defRPr sz="1200"/>
            </a:lvl1pPr>
          </a:lstStyle>
          <a:p>
            <a:fld id="{F4FF4009-D1A8-6443-B74C-355B8340CC54}" type="slidenum">
              <a:rPr lang="en-US" altLang="en-US"/>
              <a:pPr/>
              <a:t>‹#›</a:t>
            </a:fld>
            <a:endParaRPr lang="en-US" altLang="en-US"/>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52296FA-6056-CF83-CEE5-1F0D8A151C00}"/>
              </a:ext>
            </a:extLst>
          </p:cNvPr>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B02CB601-FA1B-E74A-9107-C9A35C5D2A83}" type="slidenum">
              <a:rPr lang="en-US" altLang="en-US" sz="1200"/>
              <a:pPr eaLnBrk="1" hangingPunct="1"/>
              <a:t>1</a:t>
            </a:fld>
            <a:endParaRPr lang="en-US" altLang="en-US" sz="1200"/>
          </a:p>
        </p:txBody>
      </p:sp>
      <p:sp>
        <p:nvSpPr>
          <p:cNvPr id="14338" name="Rectangle 2">
            <a:extLst>
              <a:ext uri="{FF2B5EF4-FFF2-40B4-BE49-F238E27FC236}">
                <a16:creationId xmlns:a16="http://schemas.microsoft.com/office/drawing/2014/main" id="{E8CF1DF1-D81A-1F23-251F-A577DCA2249A}"/>
              </a:ext>
            </a:extLst>
          </p:cNvPr>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4339" name="Rectangle 3">
            <a:extLst>
              <a:ext uri="{FF2B5EF4-FFF2-40B4-BE49-F238E27FC236}">
                <a16:creationId xmlns:a16="http://schemas.microsoft.com/office/drawing/2014/main" id="{46B47B94-EF7B-DC41-D443-1A3DD04ED3A2}"/>
              </a:ext>
            </a:extLst>
          </p:cNvPr>
          <p:cNvSpPr>
            <a:spLocks noGrp="1" noChangeArrowheads="1"/>
          </p:cNvSpPr>
          <p:nvPr>
            <p:ph type="body" idx="1"/>
          </p:nvPr>
        </p:nvSpPr>
        <p:spPr/>
        <p:txBody>
          <a:bodyPr/>
          <a:lstStyle/>
          <a:p>
            <a:endParaRPr lang="en-US" altLang="en-US" b="1">
              <a:latin typeface="Arial" panose="020B0604020202020204" pitchFamily="34" charset="0"/>
              <a:ea typeface="ＭＳ Ｐゴシック" panose="020B0600070205080204" pitchFamily="34" charset="-128"/>
            </a:endParaRPr>
          </a:p>
          <a:p>
            <a:r>
              <a:rPr lang="en-US" altLang="en-US" b="1">
                <a:latin typeface="Arial" panose="020B0604020202020204" pitchFamily="34" charset="0"/>
                <a:ea typeface="ＭＳ Ｐゴシック" panose="020B0600070205080204" pitchFamily="34" charset="-128"/>
              </a:rPr>
              <a:t>I have found that it is relatively easy to design for one’s own individual quality of life;  </a:t>
            </a:r>
            <a:endParaRPr lang="en-US" altLang="en-US">
              <a:latin typeface="Arial" panose="020B0604020202020204" pitchFamily="34" charset="0"/>
              <a:ea typeface="ＭＳ Ｐゴシック" panose="020B0600070205080204" pitchFamily="34" charset="-128"/>
            </a:endParaRPr>
          </a:p>
          <a:p>
            <a:r>
              <a:rPr lang="en-US" altLang="en-US" b="1">
                <a:latin typeface="Arial" panose="020B0604020202020204" pitchFamily="34" charset="0"/>
                <a:ea typeface="ＭＳ Ｐゴシック" panose="020B0600070205080204" pitchFamily="34" charset="-128"/>
              </a:rPr>
              <a:t>But, it is harder to design for global factors affecting the worldwide quality of life.</a:t>
            </a:r>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0F31C10-8C72-8C1B-E089-C518EF0FD680}"/>
              </a:ext>
            </a:extLst>
          </p:cNvPr>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A6F1DE27-52C5-6144-BF0C-2F6358BAD6AD}" type="slidenum">
              <a:rPr lang="en-US" altLang="en-US" sz="1200"/>
              <a:pPr eaLnBrk="1" hangingPunct="1"/>
              <a:t>10</a:t>
            </a:fld>
            <a:endParaRPr lang="en-US" altLang="en-US" sz="1200"/>
          </a:p>
        </p:txBody>
      </p:sp>
      <p:sp>
        <p:nvSpPr>
          <p:cNvPr id="65538" name="Rectangle 2">
            <a:extLst>
              <a:ext uri="{FF2B5EF4-FFF2-40B4-BE49-F238E27FC236}">
                <a16:creationId xmlns:a16="http://schemas.microsoft.com/office/drawing/2014/main" id="{2E3740C1-F9D5-76C5-F044-99D49BA6C601}"/>
              </a:ext>
            </a:extLst>
          </p:cNvPr>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65539" name="Rectangle 3">
            <a:extLst>
              <a:ext uri="{FF2B5EF4-FFF2-40B4-BE49-F238E27FC236}">
                <a16:creationId xmlns:a16="http://schemas.microsoft.com/office/drawing/2014/main" id="{9E8DE4B4-132C-9063-4703-1C34EF27085E}"/>
              </a:ext>
            </a:extLst>
          </p:cNvPr>
          <p:cNvSpPr>
            <a:spLocks noGrp="1" noChangeArrowheads="1"/>
          </p:cNvSpPr>
          <p:nvPr>
            <p:ph type="body" idx="1"/>
          </p:nvPr>
        </p:nvSpPr>
        <p:spPr/>
        <p:txBody>
          <a:bodyPr/>
          <a:lstStyle/>
          <a:p>
            <a:pPr eaLnBrk="1" hangingPunct="1">
              <a:defRPr/>
            </a:pPr>
            <a:endParaRPr lang="en-US" dirty="0">
              <a:cs typeface="+mn-cs"/>
            </a:endParaRPr>
          </a:p>
          <a:p>
            <a:pPr>
              <a:defRPr/>
            </a:pPr>
            <a:r>
              <a:rPr lang="en-US" b="1" dirty="0"/>
              <a:t>To stimulate discussion, I have tried to suggest that CSCL should design student worlds to prepare for global issues. The challenges for CSCL and for the world will require new forms of collaborative action.</a:t>
            </a:r>
            <a:r>
              <a:rPr lang="en-US" dirty="0"/>
              <a:t> </a:t>
            </a:r>
            <a:r>
              <a:rPr lang="en-US" b="1" dirty="0"/>
              <a:t>This requires new philosophies and analytic approaches.</a:t>
            </a:r>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FAB55A2-21DA-78B9-9C3C-9F537C03A313}"/>
              </a:ext>
            </a:extLst>
          </p:cNvPr>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FE49669D-C44B-614D-926A-785F157D4E80}" type="slidenum">
              <a:rPr lang="en-US" altLang="en-US" sz="1200"/>
              <a:pPr eaLnBrk="1" hangingPunct="1"/>
              <a:t>11</a:t>
            </a:fld>
            <a:endParaRPr lang="en-US" altLang="en-US" sz="1200"/>
          </a:p>
        </p:txBody>
      </p:sp>
      <p:sp>
        <p:nvSpPr>
          <p:cNvPr id="65538" name="Rectangle 2">
            <a:extLst>
              <a:ext uri="{FF2B5EF4-FFF2-40B4-BE49-F238E27FC236}">
                <a16:creationId xmlns:a16="http://schemas.microsoft.com/office/drawing/2014/main" id="{8E72B012-B83C-48F8-C380-74D9AD856F5E}"/>
              </a:ext>
            </a:extLst>
          </p:cNvPr>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65539" name="Rectangle 3">
            <a:extLst>
              <a:ext uri="{FF2B5EF4-FFF2-40B4-BE49-F238E27FC236}">
                <a16:creationId xmlns:a16="http://schemas.microsoft.com/office/drawing/2014/main" id="{FDB1598E-59F0-954F-D9DF-5395AC845B5A}"/>
              </a:ext>
            </a:extLst>
          </p:cNvPr>
          <p:cNvSpPr>
            <a:spLocks noGrp="1" noChangeArrowheads="1"/>
          </p:cNvSpPr>
          <p:nvPr>
            <p:ph type="body" idx="1"/>
          </p:nvPr>
        </p:nvSpPr>
        <p:spPr/>
        <p:txBody>
          <a:bodyPr/>
          <a:lstStyle/>
          <a:p>
            <a:pPr eaLnBrk="1" hangingPunct="1">
              <a:defRPr/>
            </a:pPr>
            <a:endParaRPr lang="en-US" dirty="0">
              <a:cs typeface="+mn-cs"/>
            </a:endParaRPr>
          </a:p>
          <a:p>
            <a:pPr>
              <a:defRPr/>
            </a:pPr>
            <a:r>
              <a:rPr lang="en-US" b="1" dirty="0"/>
              <a:t>I have referenced the recent publications I mentioned. </a:t>
            </a:r>
            <a:endParaRPr lang="en-US" dirty="0"/>
          </a:p>
          <a:p>
            <a:pPr>
              <a:defRPr/>
            </a:pPr>
            <a:r>
              <a:rPr lang="en-US" b="1" dirty="0"/>
              <a:t>They are listed in the copy of these slides available on my website: </a:t>
            </a:r>
            <a:r>
              <a:rPr lang="en-US" b="1" u="sng" dirty="0" err="1"/>
              <a:t>discussant.pdf</a:t>
            </a:r>
            <a:endParaRPr lang="en-US" dirty="0">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02231B6-4B5D-DA17-D543-510469293191}"/>
              </a:ext>
            </a:extLst>
          </p:cNvPr>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38969F89-841D-1E42-B2FD-BFE72E17E48E}" type="slidenum">
              <a:rPr lang="en-US" altLang="en-US" sz="1200"/>
              <a:pPr eaLnBrk="1" hangingPunct="1"/>
              <a:t>12</a:t>
            </a:fld>
            <a:endParaRPr lang="en-US" altLang="en-US" sz="1200"/>
          </a:p>
        </p:txBody>
      </p:sp>
      <p:sp>
        <p:nvSpPr>
          <p:cNvPr id="14338" name="Rectangle 2">
            <a:extLst>
              <a:ext uri="{FF2B5EF4-FFF2-40B4-BE49-F238E27FC236}">
                <a16:creationId xmlns:a16="http://schemas.microsoft.com/office/drawing/2014/main" id="{746EB8CE-BA47-AFC7-348C-DC1F21B42970}"/>
              </a:ext>
            </a:extLst>
          </p:cNvPr>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4339" name="Rectangle 3">
            <a:extLst>
              <a:ext uri="{FF2B5EF4-FFF2-40B4-BE49-F238E27FC236}">
                <a16:creationId xmlns:a16="http://schemas.microsoft.com/office/drawing/2014/main" id="{299A37DE-C19F-A3A4-7C9C-6432E6BE32F3}"/>
              </a:ext>
            </a:extLst>
          </p:cNvPr>
          <p:cNvSpPr>
            <a:spLocks noGrp="1" noChangeArrowheads="1"/>
          </p:cNvSpPr>
          <p:nvPr>
            <p:ph type="body" idx="1"/>
          </p:nvPr>
        </p:nvSpPr>
        <p:spPr/>
        <p:txBody>
          <a:bodyPr/>
          <a:lstStyle/>
          <a:p>
            <a:pPr eaLnBrk="1" hangingPunct="1">
              <a:defRPr/>
            </a:pPr>
            <a:endParaRPr lang="en-US" dirty="0"/>
          </a:p>
          <a:p>
            <a:pPr>
              <a:defRPr/>
            </a:pPr>
            <a:r>
              <a:rPr lang="en-US" b="1" dirty="0"/>
              <a:t>I have referenced the recent publications I mentioned. </a:t>
            </a:r>
            <a:endParaRPr lang="en-US" dirty="0"/>
          </a:p>
          <a:p>
            <a:pPr>
              <a:defRPr/>
            </a:pPr>
            <a:r>
              <a:rPr lang="en-US" b="1" dirty="0"/>
              <a:t>They are listed in the copy of these slides available on my website: </a:t>
            </a:r>
            <a:r>
              <a:rPr lang="en-US" b="1" u="sng" dirty="0" err="1"/>
              <a:t>discussant.pdf</a:t>
            </a:r>
            <a:endParaRPr lang="en-US" b="1" u="sng"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25DA8E5-F1A1-3FCD-4FC2-DD966B1AA7A3}"/>
              </a:ext>
            </a:extLst>
          </p:cNvPr>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C04046CF-8942-BF45-ADA9-20A9F7EDFD51}" type="slidenum">
              <a:rPr lang="en-US" altLang="en-US" sz="1200"/>
              <a:pPr eaLnBrk="1" hangingPunct="1"/>
              <a:t>2</a:t>
            </a:fld>
            <a:endParaRPr lang="en-US" altLang="en-US" sz="1200"/>
          </a:p>
        </p:txBody>
      </p:sp>
      <p:sp>
        <p:nvSpPr>
          <p:cNvPr id="65538" name="Rectangle 2">
            <a:extLst>
              <a:ext uri="{FF2B5EF4-FFF2-40B4-BE49-F238E27FC236}">
                <a16:creationId xmlns:a16="http://schemas.microsoft.com/office/drawing/2014/main" id="{D20F61BB-82C7-50B9-0125-0C3430242302}"/>
              </a:ext>
            </a:extLst>
          </p:cNvPr>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65539" name="Rectangle 3">
            <a:extLst>
              <a:ext uri="{FF2B5EF4-FFF2-40B4-BE49-F238E27FC236}">
                <a16:creationId xmlns:a16="http://schemas.microsoft.com/office/drawing/2014/main" id="{B22B1B8A-4DC8-FDBD-A1C3-CAA52B018B3D}"/>
              </a:ext>
            </a:extLst>
          </p:cNvPr>
          <p:cNvSpPr>
            <a:spLocks noGrp="1" noChangeArrowheads="1"/>
          </p:cNvSpPr>
          <p:nvPr>
            <p:ph type="body" idx="1"/>
          </p:nvPr>
        </p:nvSpPr>
        <p:spPr/>
        <p:txBody>
          <a:bodyPr/>
          <a:lstStyle/>
          <a:p>
            <a:pPr eaLnBrk="1" hangingPunct="1"/>
            <a:endParaRPr lang="en-US" altLang="en-US">
              <a:latin typeface="Arial" panose="020B0604020202020204" pitchFamily="34" charset="0"/>
              <a:ea typeface="ＭＳ Ｐゴシック" panose="020B0600070205080204" pitchFamily="34" charset="-128"/>
            </a:endParaRPr>
          </a:p>
          <a:p>
            <a:r>
              <a:rPr lang="en-US" altLang="en-US" b="1">
                <a:latin typeface="Arial" panose="020B0604020202020204" pitchFamily="34" charset="0"/>
                <a:ea typeface="ＭＳ Ｐゴシック" panose="020B0600070205080204" pitchFamily="34" charset="-128"/>
              </a:rPr>
              <a:t>Current QoL matters of concern focus on global issues – as seen in insightful publications this year – 3 prime issues are:</a:t>
            </a:r>
            <a:endParaRPr lang="en-US" altLang="en-US">
              <a:latin typeface="Arial" panose="020B0604020202020204" pitchFamily="34" charset="0"/>
              <a:ea typeface="ＭＳ Ｐゴシック" panose="020B0600070205080204" pitchFamily="34" charset="-128"/>
            </a:endParaRPr>
          </a:p>
          <a:p>
            <a:r>
              <a:rPr lang="en-US" altLang="en-US" b="1">
                <a:latin typeface="Arial" panose="020B0604020202020204" pitchFamily="34" charset="0"/>
                <a:ea typeface="ＭＳ Ｐゴシック" panose="020B0600070205080204" pitchFamily="34" charset="-128"/>
              </a:rPr>
              <a:t>1. Economic inequality. – 2. Climate change. – 3. Seeing through fake news.</a:t>
            </a:r>
            <a:r>
              <a:rPr lang="en-US" altLang="en-US">
                <a:latin typeface="Arial" panose="020B0604020202020204" pitchFamily="34" charset="0"/>
                <a:ea typeface="ＭＳ Ｐゴシック" panose="020B0600070205080204" pitchFamily="34" charset="-128"/>
              </a:rPr>
              <a:t>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2823F64-77C2-142F-AF59-C3A0594FF756}"/>
              </a:ext>
            </a:extLst>
          </p:cNvPr>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EE131A08-054C-6545-9995-2372D98120A9}" type="slidenum">
              <a:rPr lang="en-US" altLang="en-US" sz="1200"/>
              <a:pPr eaLnBrk="1" hangingPunct="1"/>
              <a:t>3</a:t>
            </a:fld>
            <a:endParaRPr lang="en-US" altLang="en-US" sz="1200"/>
          </a:p>
        </p:txBody>
      </p:sp>
      <p:sp>
        <p:nvSpPr>
          <p:cNvPr id="65538" name="Rectangle 2">
            <a:extLst>
              <a:ext uri="{FF2B5EF4-FFF2-40B4-BE49-F238E27FC236}">
                <a16:creationId xmlns:a16="http://schemas.microsoft.com/office/drawing/2014/main" id="{4AF5A770-DBCA-8690-A6DB-2DE07DD69D6B}"/>
              </a:ext>
            </a:extLst>
          </p:cNvPr>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65539" name="Rectangle 3">
            <a:extLst>
              <a:ext uri="{FF2B5EF4-FFF2-40B4-BE49-F238E27FC236}">
                <a16:creationId xmlns:a16="http://schemas.microsoft.com/office/drawing/2014/main" id="{1B04D947-D787-F285-50B6-C7CD21A88B19}"/>
              </a:ext>
            </a:extLst>
          </p:cNvPr>
          <p:cNvSpPr>
            <a:spLocks noGrp="1" noChangeArrowheads="1"/>
          </p:cNvSpPr>
          <p:nvPr>
            <p:ph type="body" idx="1"/>
          </p:nvPr>
        </p:nvSpPr>
        <p:spPr/>
        <p:txBody>
          <a:bodyPr/>
          <a:lstStyle/>
          <a:p>
            <a:pPr eaLnBrk="1" hangingPunct="1">
              <a:defRPr/>
            </a:pPr>
            <a:endParaRPr lang="en-US" dirty="0">
              <a:cs typeface="+mn-cs"/>
            </a:endParaRPr>
          </a:p>
          <a:p>
            <a:pPr>
              <a:defRPr/>
            </a:pPr>
            <a:r>
              <a:rPr lang="en-US" b="1" dirty="0"/>
              <a:t>One can understand these global issues either as consequences of </a:t>
            </a:r>
            <a:r>
              <a:rPr lang="en-US" b="1" u="sng" dirty="0"/>
              <a:t>technology</a:t>
            </a:r>
            <a:r>
              <a:rPr lang="en-US" b="1" dirty="0"/>
              <a:t> progress</a:t>
            </a:r>
            <a:endParaRPr lang="en-US" dirty="0"/>
          </a:p>
          <a:p>
            <a:pPr>
              <a:defRPr/>
            </a:pPr>
            <a:r>
              <a:rPr lang="en-US" b="1" dirty="0"/>
              <a:t>Or as consequences of international </a:t>
            </a:r>
            <a:r>
              <a:rPr lang="en-US" b="1" u="sng" dirty="0"/>
              <a:t>capitalism.</a:t>
            </a:r>
            <a:r>
              <a:rPr lang="en-US" dirty="0"/>
              <a:t> </a:t>
            </a:r>
          </a:p>
          <a:p>
            <a:pPr>
              <a:defRPr/>
            </a:pPr>
            <a:r>
              <a:rPr lang="en-US" b="1" dirty="0">
                <a:cs typeface="+mn-cs"/>
              </a:rPr>
              <a:t>In either case, they threaten design for global QoL</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52F92C8-28E1-CE23-7BD0-5CB52CCD3A58}"/>
              </a:ext>
            </a:extLst>
          </p:cNvPr>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19F54D52-3BD0-624B-93D8-DF6D9B7F7C70}" type="slidenum">
              <a:rPr lang="en-US" altLang="en-US" sz="1200"/>
              <a:pPr eaLnBrk="1" hangingPunct="1"/>
              <a:t>4</a:t>
            </a:fld>
            <a:endParaRPr lang="en-US" altLang="en-US" sz="1200"/>
          </a:p>
        </p:txBody>
      </p:sp>
      <p:sp>
        <p:nvSpPr>
          <p:cNvPr id="65538" name="Rectangle 2">
            <a:extLst>
              <a:ext uri="{FF2B5EF4-FFF2-40B4-BE49-F238E27FC236}">
                <a16:creationId xmlns:a16="http://schemas.microsoft.com/office/drawing/2014/main" id="{202B3836-CC00-148F-C3CA-13323790DF28}"/>
              </a:ext>
            </a:extLst>
          </p:cNvPr>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65539" name="Rectangle 3">
            <a:extLst>
              <a:ext uri="{FF2B5EF4-FFF2-40B4-BE49-F238E27FC236}">
                <a16:creationId xmlns:a16="http://schemas.microsoft.com/office/drawing/2014/main" id="{FFD5A80C-94B9-4205-5C19-5F6F51052ABB}"/>
              </a:ext>
            </a:extLst>
          </p:cNvPr>
          <p:cNvSpPr>
            <a:spLocks noGrp="1" noChangeArrowheads="1"/>
          </p:cNvSpPr>
          <p:nvPr>
            <p:ph type="body" idx="1"/>
          </p:nvPr>
        </p:nvSpPr>
        <p:spPr/>
        <p:txBody>
          <a:bodyPr/>
          <a:lstStyle/>
          <a:p>
            <a:pPr>
              <a:defRPr/>
            </a:pPr>
            <a:endParaRPr lang="en-US" b="1" dirty="0"/>
          </a:p>
          <a:p>
            <a:pPr>
              <a:defRPr/>
            </a:pPr>
            <a:r>
              <a:rPr lang="en-US" b="1" dirty="0"/>
              <a:t>In the past CSCL researched affordances of </a:t>
            </a:r>
            <a:r>
              <a:rPr lang="en-US" b="1" u="sng" dirty="0"/>
              <a:t>technology</a:t>
            </a:r>
            <a:r>
              <a:rPr lang="en-US" b="1" dirty="0"/>
              <a:t> designs for learning primarily at the </a:t>
            </a:r>
            <a:r>
              <a:rPr lang="en-US" b="1" u="sng" dirty="0"/>
              <a:t>individual</a:t>
            </a:r>
            <a:r>
              <a:rPr lang="en-US" b="1" dirty="0"/>
              <a:t> unit of analysis.</a:t>
            </a:r>
            <a:r>
              <a:rPr lang="en-US" dirty="0"/>
              <a:t> </a:t>
            </a:r>
            <a:r>
              <a:rPr lang="en-US" b="1" dirty="0"/>
              <a:t>Today, I want to raise 3 </a:t>
            </a:r>
            <a:r>
              <a:rPr lang="en-US" b="1" u="sng" dirty="0"/>
              <a:t>issues for discussion</a:t>
            </a:r>
            <a:r>
              <a:rPr lang="en-US" b="1" dirty="0"/>
              <a:t> of design for QoL in the global future:</a:t>
            </a:r>
            <a:r>
              <a:rPr lang="en-US" dirty="0"/>
              <a:t> </a:t>
            </a:r>
            <a:r>
              <a:rPr lang="en-US" b="1" dirty="0"/>
              <a:t>1. Do we have a </a:t>
            </a:r>
            <a:r>
              <a:rPr lang="en-US" b="1" u="sng" dirty="0"/>
              <a:t>visionary</a:t>
            </a:r>
            <a:r>
              <a:rPr lang="en-US" b="1" dirty="0"/>
              <a:t> paradigm of CSCL for group cognition? </a:t>
            </a:r>
            <a:r>
              <a:rPr lang="en-US" dirty="0"/>
              <a:t> </a:t>
            </a:r>
            <a:r>
              <a:rPr lang="en-US" b="1" dirty="0"/>
              <a:t>2. Do we have a 21</a:t>
            </a:r>
            <a:r>
              <a:rPr lang="en-US" b="1" baseline="30000" dirty="0"/>
              <a:t>st</a:t>
            </a:r>
            <a:r>
              <a:rPr lang="en-US" b="1" dirty="0"/>
              <a:t> century theory or </a:t>
            </a:r>
            <a:r>
              <a:rPr lang="en-US" b="1" u="sng" dirty="0"/>
              <a:t>philosophy</a:t>
            </a:r>
            <a:r>
              <a:rPr lang="en-US" b="1" dirty="0"/>
              <a:t> of CSCL?</a:t>
            </a:r>
            <a:r>
              <a:rPr lang="en-US" dirty="0"/>
              <a:t> </a:t>
            </a:r>
            <a:r>
              <a:rPr lang="en-US" b="1" dirty="0"/>
              <a:t>3. Do we have an adequate </a:t>
            </a:r>
            <a:r>
              <a:rPr lang="en-US" b="1" u="sng" dirty="0"/>
              <a:t>research</a:t>
            </a:r>
            <a:r>
              <a:rPr lang="en-US" b="1" dirty="0"/>
              <a:t> methodology for CSCL? </a:t>
            </a: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BEF1289-FD2C-ABF2-40FE-A49E474C4EDE}"/>
              </a:ext>
            </a:extLst>
          </p:cNvPr>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BEE9E96F-964A-CE4B-B096-C5227D289531}" type="slidenum">
              <a:rPr lang="en-US" altLang="en-US" sz="1200"/>
              <a:pPr eaLnBrk="1" hangingPunct="1"/>
              <a:t>5</a:t>
            </a:fld>
            <a:endParaRPr lang="en-US" altLang="en-US" sz="1200"/>
          </a:p>
        </p:txBody>
      </p:sp>
      <p:sp>
        <p:nvSpPr>
          <p:cNvPr id="65538" name="Rectangle 2">
            <a:extLst>
              <a:ext uri="{FF2B5EF4-FFF2-40B4-BE49-F238E27FC236}">
                <a16:creationId xmlns:a16="http://schemas.microsoft.com/office/drawing/2014/main" id="{CC6BB38D-912D-3DF9-3A74-AC256BAEAE38}"/>
              </a:ext>
            </a:extLst>
          </p:cNvPr>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65539" name="Rectangle 3">
            <a:extLst>
              <a:ext uri="{FF2B5EF4-FFF2-40B4-BE49-F238E27FC236}">
                <a16:creationId xmlns:a16="http://schemas.microsoft.com/office/drawing/2014/main" id="{ED388E6B-F234-0EA1-A3CD-B9E14C43A88D}"/>
              </a:ext>
            </a:extLst>
          </p:cNvPr>
          <p:cNvSpPr>
            <a:spLocks noGrp="1" noChangeArrowheads="1"/>
          </p:cNvSpPr>
          <p:nvPr>
            <p:ph type="body" idx="1"/>
          </p:nvPr>
        </p:nvSpPr>
        <p:spPr/>
        <p:txBody>
          <a:bodyPr/>
          <a:lstStyle/>
          <a:p>
            <a:pPr eaLnBrk="1" hangingPunct="1">
              <a:defRPr/>
            </a:pPr>
            <a:endParaRPr lang="en-US" dirty="0">
              <a:cs typeface="+mn-cs"/>
            </a:endParaRPr>
          </a:p>
          <a:p>
            <a:pPr>
              <a:defRPr/>
            </a:pPr>
            <a:r>
              <a:rPr lang="en-US" b="1" dirty="0"/>
              <a:t>New CSCL publications describe efforts to design for a world of thinking at the group, team or community level:</a:t>
            </a:r>
            <a:endParaRPr lang="en-US" dirty="0"/>
          </a:p>
          <a:p>
            <a:pPr>
              <a:defRPr/>
            </a:pPr>
            <a:r>
              <a:rPr lang="en-US" b="1" dirty="0"/>
              <a:t>To prepare students for the kind of thinking required for global sustainability, equality, democracy, rationality, mutual understanding</a:t>
            </a: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27E501E-8FA3-EDBD-E4F5-E24FAAD21B6A}"/>
              </a:ext>
            </a:extLst>
          </p:cNvPr>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381F731F-58AF-594C-8D5D-2D6F64AB9920}" type="slidenum">
              <a:rPr lang="en-US" altLang="en-US" sz="1200"/>
              <a:pPr eaLnBrk="1" hangingPunct="1"/>
              <a:t>6</a:t>
            </a:fld>
            <a:endParaRPr lang="en-US" altLang="en-US" sz="1200"/>
          </a:p>
        </p:txBody>
      </p:sp>
      <p:sp>
        <p:nvSpPr>
          <p:cNvPr id="65538" name="Rectangle 2">
            <a:extLst>
              <a:ext uri="{FF2B5EF4-FFF2-40B4-BE49-F238E27FC236}">
                <a16:creationId xmlns:a16="http://schemas.microsoft.com/office/drawing/2014/main" id="{0BA249A1-D51C-43A3-2534-F25FA43D28ED}"/>
              </a:ext>
            </a:extLst>
          </p:cNvPr>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65539" name="Rectangle 3">
            <a:extLst>
              <a:ext uri="{FF2B5EF4-FFF2-40B4-BE49-F238E27FC236}">
                <a16:creationId xmlns:a16="http://schemas.microsoft.com/office/drawing/2014/main" id="{541A4985-9B49-3414-CA65-056077C28247}"/>
              </a:ext>
            </a:extLst>
          </p:cNvPr>
          <p:cNvSpPr>
            <a:spLocks noGrp="1" noChangeArrowheads="1"/>
          </p:cNvSpPr>
          <p:nvPr>
            <p:ph type="body" idx="1"/>
          </p:nvPr>
        </p:nvSpPr>
        <p:spPr/>
        <p:txBody>
          <a:bodyPr/>
          <a:lstStyle/>
          <a:p>
            <a:pPr eaLnBrk="1" hangingPunct="1"/>
            <a:endParaRPr lang="en-US" altLang="en-US">
              <a:latin typeface="Arial" panose="020B0604020202020204" pitchFamily="34" charset="0"/>
              <a:ea typeface="ＭＳ Ｐゴシック" panose="020B0600070205080204" pitchFamily="34" charset="-128"/>
            </a:endParaRPr>
          </a:p>
          <a:p>
            <a:r>
              <a:rPr lang="en-US" altLang="en-US" b="1">
                <a:latin typeface="Arial" panose="020B0604020202020204" pitchFamily="34" charset="0"/>
                <a:ea typeface="ＭＳ Ｐゴシック" panose="020B0600070205080204" pitchFamily="34" charset="-128"/>
              </a:rPr>
              <a:t>The methodology issue for CSCL is not </a:t>
            </a:r>
            <a:r>
              <a:rPr lang="en-US" altLang="en-US" b="1" u="sng">
                <a:latin typeface="Arial" panose="020B0604020202020204" pitchFamily="34" charset="0"/>
                <a:ea typeface="ＭＳ Ｐゴシック" panose="020B0600070205080204" pitchFamily="34" charset="-128"/>
              </a:rPr>
              <a:t>quantitative</a:t>
            </a:r>
            <a:r>
              <a:rPr lang="en-US" altLang="en-US" b="1">
                <a:latin typeface="Arial" panose="020B0604020202020204" pitchFamily="34" charset="0"/>
                <a:ea typeface="ＭＳ Ｐゴシック" panose="020B0600070205080204" pitchFamily="34" charset="-128"/>
              </a:rPr>
              <a:t> vs. </a:t>
            </a:r>
            <a:r>
              <a:rPr lang="en-US" altLang="en-US" b="1" u="sng">
                <a:latin typeface="Arial" panose="020B0604020202020204" pitchFamily="34" charset="0"/>
                <a:ea typeface="ＭＳ Ｐゴシック" panose="020B0600070205080204" pitchFamily="34" charset="-128"/>
              </a:rPr>
              <a:t>qualitative</a:t>
            </a:r>
            <a:r>
              <a:rPr lang="en-US" altLang="en-US" b="1">
                <a:latin typeface="Arial" panose="020B0604020202020204" pitchFamily="34" charset="0"/>
                <a:ea typeface="ＭＳ Ｐゴシック" panose="020B0600070205080204" pitchFamily="34" charset="-128"/>
              </a:rPr>
              <a:t>, but decentering from the </a:t>
            </a:r>
            <a:r>
              <a:rPr lang="en-US" altLang="en-US" b="1" u="sng">
                <a:latin typeface="Arial" panose="020B0604020202020204" pitchFamily="34" charset="0"/>
                <a:ea typeface="ＭＳ Ｐゴシック" panose="020B0600070205080204" pitchFamily="34" charset="-128"/>
              </a:rPr>
              <a:t>individual</a:t>
            </a:r>
            <a:r>
              <a:rPr lang="en-US" altLang="en-US" b="1">
                <a:latin typeface="Arial" panose="020B0604020202020204" pitchFamily="34" charset="0"/>
                <a:ea typeface="ＭＳ Ｐゴシック" panose="020B0600070205080204" pitchFamily="34" charset="-128"/>
              </a:rPr>
              <a:t> to </a:t>
            </a:r>
            <a:r>
              <a:rPr lang="en-US" altLang="en-US" b="1" u="sng">
                <a:latin typeface="Arial" panose="020B0604020202020204" pitchFamily="34" charset="0"/>
                <a:ea typeface="ＭＳ Ｐゴシック" panose="020B0600070205080204" pitchFamily="34" charset="-128"/>
              </a:rPr>
              <a:t>interactions</a:t>
            </a:r>
            <a:r>
              <a:rPr lang="en-US" altLang="en-US" b="1">
                <a:latin typeface="Arial" panose="020B0604020202020204" pitchFamily="34" charset="0"/>
                <a:ea typeface="ＭＳ Ｐゴシック" panose="020B0600070205080204" pitchFamily="34" charset="-128"/>
              </a:rPr>
              <a:t> among groups, texts, artifacts, diverse human and non-human actors.</a:t>
            </a:r>
            <a:r>
              <a:rPr lang="en-US" altLang="en-US">
                <a:latin typeface="Arial" panose="020B0604020202020204" pitchFamily="34" charset="0"/>
                <a:ea typeface="ＭＳ Ｐゴシック" panose="020B0600070205080204" pitchFamily="34" charset="-128"/>
              </a:rPr>
              <a:t> </a:t>
            </a:r>
            <a:r>
              <a:rPr lang="en-US" altLang="en-US" b="1">
                <a:latin typeface="Arial" panose="020B0604020202020204" pitchFamily="34" charset="0"/>
                <a:ea typeface="ＭＳ Ｐゴシック" panose="020B0600070205080204" pitchFamily="34" charset="-128"/>
              </a:rPr>
              <a:t>We need new 21</a:t>
            </a:r>
            <a:r>
              <a:rPr lang="en-US" altLang="en-US" b="1" baseline="30000">
                <a:latin typeface="Arial" panose="020B0604020202020204" pitchFamily="34" charset="0"/>
                <a:ea typeface="ＭＳ Ｐゴシック" panose="020B0600070205080204" pitchFamily="34" charset="-128"/>
              </a:rPr>
              <a:t>st</a:t>
            </a:r>
            <a:r>
              <a:rPr lang="en-US" altLang="en-US" b="1">
                <a:latin typeface="Arial" panose="020B0604020202020204" pitchFamily="34" charset="0"/>
                <a:ea typeface="ＭＳ Ｐゴシック" panose="020B0600070205080204" pitchFamily="34" charset="-128"/>
              </a:rPr>
              <a:t> century philosophy of how to analyze, as in Latour’s actor-network theory and Rabardel’s instrumental genesis or Heidegger’s thing-ing</a:t>
            </a:r>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2BBCDE9-4B39-253F-F85E-C4A39CFF52B3}"/>
              </a:ext>
            </a:extLst>
          </p:cNvPr>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1F3C46AF-0AC3-5340-888A-80DAF9F5B796}" type="slidenum">
              <a:rPr lang="en-US" altLang="en-US" sz="1200"/>
              <a:pPr eaLnBrk="1" hangingPunct="1"/>
              <a:t>7</a:t>
            </a:fld>
            <a:endParaRPr lang="en-US" altLang="en-US" sz="1200"/>
          </a:p>
        </p:txBody>
      </p:sp>
      <p:sp>
        <p:nvSpPr>
          <p:cNvPr id="65538" name="Rectangle 2">
            <a:extLst>
              <a:ext uri="{FF2B5EF4-FFF2-40B4-BE49-F238E27FC236}">
                <a16:creationId xmlns:a16="http://schemas.microsoft.com/office/drawing/2014/main" id="{8EA2349B-69F5-3A2E-A13E-0063716FF5E0}"/>
              </a:ext>
            </a:extLst>
          </p:cNvPr>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65539" name="Rectangle 3">
            <a:extLst>
              <a:ext uri="{FF2B5EF4-FFF2-40B4-BE49-F238E27FC236}">
                <a16:creationId xmlns:a16="http://schemas.microsoft.com/office/drawing/2014/main" id="{FC7EC10A-738C-2340-8C0D-E7F98F75F839}"/>
              </a:ext>
            </a:extLst>
          </p:cNvPr>
          <p:cNvSpPr>
            <a:spLocks noGrp="1" noChangeArrowheads="1"/>
          </p:cNvSpPr>
          <p:nvPr>
            <p:ph type="body" idx="1"/>
          </p:nvPr>
        </p:nvSpPr>
        <p:spPr/>
        <p:txBody>
          <a:bodyPr/>
          <a:lstStyle/>
          <a:p>
            <a:pPr eaLnBrk="1" hangingPunct="1"/>
            <a:endParaRPr lang="en-US" altLang="en-US">
              <a:latin typeface="Arial" panose="020B0604020202020204" pitchFamily="34" charset="0"/>
              <a:ea typeface="ＭＳ Ｐゴシック" panose="020B0600070205080204" pitchFamily="34" charset="-128"/>
            </a:endParaRPr>
          </a:p>
          <a:p>
            <a:r>
              <a:rPr lang="en-US" altLang="en-US" b="1">
                <a:latin typeface="Arial" panose="020B0604020202020204" pitchFamily="34" charset="0"/>
                <a:ea typeface="ＭＳ Ｐゴシック" panose="020B0600070205080204" pitchFamily="34" charset="-128"/>
              </a:rPr>
              <a:t>Digital worlds can open new ways of interacting with other people, ideas, artifacts.</a:t>
            </a:r>
            <a:r>
              <a:rPr lang="en-US" altLang="en-US">
                <a:latin typeface="Arial" panose="020B0604020202020204" pitchFamily="34" charset="0"/>
                <a:ea typeface="ＭＳ Ｐゴシック" panose="020B0600070205080204" pitchFamily="34" charset="-128"/>
              </a:rPr>
              <a:t> </a:t>
            </a:r>
            <a:r>
              <a:rPr lang="en-US" altLang="en-US" b="1">
                <a:latin typeface="Arial" panose="020B0604020202020204" pitchFamily="34" charset="0"/>
                <a:ea typeface="ＭＳ Ｐゴシック" panose="020B0600070205080204" pitchFamily="34" charset="-128"/>
              </a:rPr>
              <a:t>Heidegger and Latour view paintings, bridges, inscriptions, tools and knowledge artifacts as active agents shaping our QoL </a:t>
            </a:r>
            <a:r>
              <a:rPr lang="mr-IN" altLang="en-US" b="1">
                <a:latin typeface="Arial" panose="020B0604020202020204" pitchFamily="34" charset="0"/>
                <a:ea typeface="ＭＳ Ｐゴシック" panose="020B0600070205080204" pitchFamily="34" charset="-128"/>
              </a:rPr>
              <a:t>–</a:t>
            </a:r>
            <a:r>
              <a:rPr lang="en-US" altLang="en-US" b="1">
                <a:latin typeface="Arial" panose="020B0604020202020204" pitchFamily="34" charset="0"/>
                <a:ea typeface="ＭＳ Ｐゴシック" panose="020B0600070205080204" pitchFamily="34" charset="-128"/>
              </a:rPr>
              <a:t> as Pelle Ehn suggests.</a:t>
            </a:r>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7E4D4F9-78D3-BCEF-3C52-8F9ADCC0DEFD}"/>
              </a:ext>
            </a:extLst>
          </p:cNvPr>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A53604CE-8669-6347-8B15-62E0273B7641}" type="slidenum">
              <a:rPr lang="en-US" altLang="en-US" sz="1200"/>
              <a:pPr eaLnBrk="1" hangingPunct="1"/>
              <a:t>8</a:t>
            </a:fld>
            <a:endParaRPr lang="en-US" altLang="en-US" sz="1200"/>
          </a:p>
        </p:txBody>
      </p:sp>
      <p:sp>
        <p:nvSpPr>
          <p:cNvPr id="65538" name="Rectangle 2">
            <a:extLst>
              <a:ext uri="{FF2B5EF4-FFF2-40B4-BE49-F238E27FC236}">
                <a16:creationId xmlns:a16="http://schemas.microsoft.com/office/drawing/2014/main" id="{943D4D09-3C48-6533-D39D-8C78345426A5}"/>
              </a:ext>
            </a:extLst>
          </p:cNvPr>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65539" name="Rectangle 3">
            <a:extLst>
              <a:ext uri="{FF2B5EF4-FFF2-40B4-BE49-F238E27FC236}">
                <a16:creationId xmlns:a16="http://schemas.microsoft.com/office/drawing/2014/main" id="{A18F01B7-EB06-ACCE-4E95-E136DC08F6B2}"/>
              </a:ext>
            </a:extLst>
          </p:cNvPr>
          <p:cNvSpPr>
            <a:spLocks noGrp="1" noChangeArrowheads="1"/>
          </p:cNvSpPr>
          <p:nvPr>
            <p:ph type="body" idx="1"/>
          </p:nvPr>
        </p:nvSpPr>
        <p:spPr/>
        <p:txBody>
          <a:bodyPr/>
          <a:lstStyle/>
          <a:p>
            <a:pPr eaLnBrk="1" hangingPunct="1">
              <a:defRPr/>
            </a:pPr>
            <a:endParaRPr lang="en-US" dirty="0">
              <a:cs typeface="+mn-cs"/>
            </a:endParaRPr>
          </a:p>
          <a:p>
            <a:pPr>
              <a:defRPr/>
            </a:pPr>
            <a:r>
              <a:rPr lang="en-US" b="1" dirty="0"/>
              <a:t>The new philosophy or ontology requires a </a:t>
            </a:r>
            <a:r>
              <a:rPr lang="en-US" b="1" u="sng" dirty="0"/>
              <a:t>diversity</a:t>
            </a:r>
            <a:r>
              <a:rPr lang="en-US" b="1" dirty="0"/>
              <a:t> of analytic tools within a general framework of exploratory </a:t>
            </a:r>
            <a:r>
              <a:rPr lang="en-US" b="1" u="sng" dirty="0"/>
              <a:t>design-based research</a:t>
            </a:r>
            <a:endParaRPr lang="en-US" u="sng" dirty="0"/>
          </a:p>
          <a:p>
            <a:pPr>
              <a:defRPr/>
            </a:pPr>
            <a:r>
              <a:rPr lang="en-US" b="1" dirty="0"/>
              <a:t>Here I list some starting points for a new approach to CSCL analysis:</a:t>
            </a: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928F210-8188-F929-CBE5-E28FA6801F9F}"/>
              </a:ext>
            </a:extLst>
          </p:cNvPr>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611FA448-6D18-B547-BCBC-3AF9EE0A32F0}" type="slidenum">
              <a:rPr lang="en-US" altLang="en-US" sz="1200"/>
              <a:pPr eaLnBrk="1" hangingPunct="1"/>
              <a:t>9</a:t>
            </a:fld>
            <a:endParaRPr lang="en-US" altLang="en-US" sz="1200"/>
          </a:p>
        </p:txBody>
      </p:sp>
      <p:sp>
        <p:nvSpPr>
          <p:cNvPr id="65538" name="Rectangle 2">
            <a:extLst>
              <a:ext uri="{FF2B5EF4-FFF2-40B4-BE49-F238E27FC236}">
                <a16:creationId xmlns:a16="http://schemas.microsoft.com/office/drawing/2014/main" id="{F8305A98-1D17-31A6-06C9-B53E4F42B5D0}"/>
              </a:ext>
            </a:extLst>
          </p:cNvPr>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65539" name="Rectangle 3">
            <a:extLst>
              <a:ext uri="{FF2B5EF4-FFF2-40B4-BE49-F238E27FC236}">
                <a16:creationId xmlns:a16="http://schemas.microsoft.com/office/drawing/2014/main" id="{347027EF-130C-BAE2-828B-ED4616934894}"/>
              </a:ext>
            </a:extLst>
          </p:cNvPr>
          <p:cNvSpPr>
            <a:spLocks noGrp="1" noChangeArrowheads="1"/>
          </p:cNvSpPr>
          <p:nvPr>
            <p:ph type="body" idx="1"/>
          </p:nvPr>
        </p:nvSpPr>
        <p:spPr/>
        <p:txBody>
          <a:bodyPr/>
          <a:lstStyle/>
          <a:p>
            <a:pPr eaLnBrk="1" hangingPunct="1"/>
            <a:endParaRPr lang="en-US" altLang="en-US">
              <a:latin typeface="Arial" panose="020B0604020202020204" pitchFamily="34" charset="0"/>
              <a:ea typeface="ＭＳ Ｐゴシック" panose="020B0600070205080204" pitchFamily="34" charset="-128"/>
            </a:endParaRPr>
          </a:p>
          <a:p>
            <a:pPr eaLnBrk="1" hangingPunct="1"/>
            <a:r>
              <a:rPr lang="en-US" altLang="en-US" b="1">
                <a:latin typeface="Arial" panose="020B0604020202020204" pitchFamily="34" charset="0"/>
                <a:ea typeface="ＭＳ Ｐゴシック" panose="020B0600070205080204" pitchFamily="34" charset="-128"/>
              </a:rPr>
              <a:t>CSCL can prepare students for the kinds of group cognition required for our new world where global issues “trump” individual rights and mental ideas.</a:t>
            </a:r>
            <a:r>
              <a:rPr lang="en-US" altLang="en-US">
                <a:latin typeface="Arial" panose="020B0604020202020204" pitchFamily="34" charset="0"/>
                <a:ea typeface="ＭＳ Ｐゴシック" panose="020B0600070205080204" pitchFamily="34" charset="-128"/>
              </a:rPr>
              <a:t>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0196C2C5-B09C-A77E-BB76-61CBD5E0D05D}"/>
              </a:ext>
            </a:extLst>
          </p:cNvPr>
          <p:cNvSpPr>
            <a:spLocks noGrp="1" noChangeArrowheads="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B2A6823-6D5F-E545-BDE9-4D149AAD3DC2}"/>
              </a:ext>
            </a:extLst>
          </p:cNvPr>
          <p:cNvSpPr>
            <a:spLocks noGrp="1" noChangeArrowheads="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728A610-14B2-F1C7-82AA-20AD9597AF15}"/>
              </a:ext>
            </a:extLst>
          </p:cNvPr>
          <p:cNvSpPr>
            <a:spLocks noGrp="1" noChangeArrowheads="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a:lvl1pPr>
          </a:lstStyle>
          <a:p>
            <a:fld id="{9C4E1C22-BD99-8441-A38B-538BAECB7EEF}" type="slidenum">
              <a:rPr lang="en-US" altLang="en-US"/>
              <a:pPr/>
              <a:t>‹#›</a:t>
            </a:fld>
            <a:endParaRPr lang="en-US" altLang="en-US"/>
          </a:p>
        </p:txBody>
      </p:sp>
    </p:spTree>
    <p:extLst>
      <p:ext uri="{BB962C8B-B14F-4D97-AF65-F5344CB8AC3E}">
        <p14:creationId xmlns:p14="http://schemas.microsoft.com/office/powerpoint/2010/main" val="3219601998"/>
      </p:ext>
    </p:extLst>
  </p:cSld>
  <p:clrMapOvr>
    <a:masterClrMapping/>
  </p:clrMapOvr>
  <p:transition spd="slow">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180650B-887F-B099-782D-297B9567F053}"/>
              </a:ext>
            </a:extLst>
          </p:cNvPr>
          <p:cNvSpPr>
            <a:spLocks noGrp="1" noChangeArrowheads="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11883CD-AA16-F9C8-4BA7-8252C506289F}"/>
              </a:ext>
            </a:extLst>
          </p:cNvPr>
          <p:cNvSpPr>
            <a:spLocks noGrp="1" noChangeArrowheads="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D04EB21-1DB2-62C0-8590-9984824E13C6}"/>
              </a:ext>
            </a:extLst>
          </p:cNvPr>
          <p:cNvSpPr>
            <a:spLocks noGrp="1" noChangeArrowheads="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a:lvl1pPr>
          </a:lstStyle>
          <a:p>
            <a:fld id="{089E786B-422F-2E4B-9A6E-6E844AB2D844}" type="slidenum">
              <a:rPr lang="en-US" altLang="en-US"/>
              <a:pPr/>
              <a:t>‹#›</a:t>
            </a:fld>
            <a:endParaRPr lang="en-US" altLang="en-US"/>
          </a:p>
        </p:txBody>
      </p:sp>
    </p:spTree>
    <p:extLst>
      <p:ext uri="{BB962C8B-B14F-4D97-AF65-F5344CB8AC3E}">
        <p14:creationId xmlns:p14="http://schemas.microsoft.com/office/powerpoint/2010/main" val="2006014936"/>
      </p:ext>
    </p:extLst>
  </p:cSld>
  <p:clrMapOvr>
    <a:masterClrMapping/>
  </p:clrMapOvr>
  <p:transition spd="slow">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2235C70-24E9-9D3A-F662-7DDA0B607FCE}"/>
              </a:ext>
            </a:extLst>
          </p:cNvPr>
          <p:cNvSpPr>
            <a:spLocks noGrp="1" noChangeArrowheads="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D557483-D965-0D8A-A304-7B0A8B7FACF6}"/>
              </a:ext>
            </a:extLst>
          </p:cNvPr>
          <p:cNvSpPr>
            <a:spLocks noGrp="1" noChangeArrowheads="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A18E4DC-6520-AC4B-4EE0-EDEA5ECA803B}"/>
              </a:ext>
            </a:extLst>
          </p:cNvPr>
          <p:cNvSpPr>
            <a:spLocks noGrp="1" noChangeArrowheads="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a:lvl1pPr>
          </a:lstStyle>
          <a:p>
            <a:fld id="{3FAFDF2D-5C7E-4C45-BA4F-D7897F8EABE7}" type="slidenum">
              <a:rPr lang="en-US" altLang="en-US"/>
              <a:pPr/>
              <a:t>‹#›</a:t>
            </a:fld>
            <a:endParaRPr lang="en-US" altLang="en-US"/>
          </a:p>
        </p:txBody>
      </p:sp>
    </p:spTree>
    <p:extLst>
      <p:ext uri="{BB962C8B-B14F-4D97-AF65-F5344CB8AC3E}">
        <p14:creationId xmlns:p14="http://schemas.microsoft.com/office/powerpoint/2010/main" val="570548613"/>
      </p:ext>
    </p:extLst>
  </p:cSld>
  <p:clrMapOvr>
    <a:masterClrMapping/>
  </p:clrMapOvr>
  <p:transition spd="slow">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C264F0B-1347-841D-2D51-363C1AB3035F}"/>
              </a:ext>
            </a:extLst>
          </p:cNvPr>
          <p:cNvSpPr>
            <a:spLocks noGrp="1" noChangeArrowheads="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D7F90D9-878A-943D-EF37-CF2E0AD61A3E}"/>
              </a:ext>
            </a:extLst>
          </p:cNvPr>
          <p:cNvSpPr>
            <a:spLocks noGrp="1" noChangeArrowheads="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B919F16-6554-BEFC-61C3-380A0539E3E4}"/>
              </a:ext>
            </a:extLst>
          </p:cNvPr>
          <p:cNvSpPr>
            <a:spLocks noGrp="1" noChangeArrowheads="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a:lvl1pPr>
          </a:lstStyle>
          <a:p>
            <a:fld id="{4CDAAB87-FDF1-A240-9615-20A8460DDC01}" type="slidenum">
              <a:rPr lang="en-US" altLang="en-US"/>
              <a:pPr/>
              <a:t>‹#›</a:t>
            </a:fld>
            <a:endParaRPr lang="en-US" altLang="en-US"/>
          </a:p>
        </p:txBody>
      </p:sp>
    </p:spTree>
    <p:extLst>
      <p:ext uri="{BB962C8B-B14F-4D97-AF65-F5344CB8AC3E}">
        <p14:creationId xmlns:p14="http://schemas.microsoft.com/office/powerpoint/2010/main" val="2635884599"/>
      </p:ext>
    </p:extLst>
  </p:cSld>
  <p:clrMapOvr>
    <a:masterClrMapping/>
  </p:clrMapOvr>
  <p:transition spd="slow">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1ABD0B42-0478-971F-4428-FD542BB9AF14}"/>
              </a:ext>
            </a:extLst>
          </p:cNvPr>
          <p:cNvSpPr>
            <a:spLocks noGrp="1" noChangeArrowheads="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4C7DB3D-D05F-1E68-5C6B-B2107E5C5F9D}"/>
              </a:ext>
            </a:extLst>
          </p:cNvPr>
          <p:cNvSpPr>
            <a:spLocks noGrp="1" noChangeArrowheads="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D1102E6-C949-A0ED-19B0-BC6E7C63C421}"/>
              </a:ext>
            </a:extLst>
          </p:cNvPr>
          <p:cNvSpPr>
            <a:spLocks noGrp="1" noChangeArrowheads="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a:lvl1pPr>
          </a:lstStyle>
          <a:p>
            <a:fld id="{378B196E-8BA7-F846-8487-106F6CF9E729}" type="slidenum">
              <a:rPr lang="en-US" altLang="en-US"/>
              <a:pPr/>
              <a:t>‹#›</a:t>
            </a:fld>
            <a:endParaRPr lang="en-US" altLang="en-US"/>
          </a:p>
        </p:txBody>
      </p:sp>
    </p:spTree>
    <p:extLst>
      <p:ext uri="{BB962C8B-B14F-4D97-AF65-F5344CB8AC3E}">
        <p14:creationId xmlns:p14="http://schemas.microsoft.com/office/powerpoint/2010/main" val="601994954"/>
      </p:ext>
    </p:extLst>
  </p:cSld>
  <p:clrMapOvr>
    <a:masterClrMapping/>
  </p:clrMapOvr>
  <p:transition spd="slow">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17C0C88-3C5C-AE04-5EBC-C4D640654FE5}"/>
              </a:ext>
            </a:extLst>
          </p:cNvPr>
          <p:cNvSpPr>
            <a:spLocks noGrp="1" noChangeArrowheads="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1DF73B69-2D5C-A3D5-B498-FE64642DCFE1}"/>
              </a:ext>
            </a:extLst>
          </p:cNvPr>
          <p:cNvSpPr>
            <a:spLocks noGrp="1" noChangeArrowheads="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7EB581D8-6D7F-966F-A2C5-584C9F8E96B1}"/>
              </a:ext>
            </a:extLst>
          </p:cNvPr>
          <p:cNvSpPr>
            <a:spLocks noGrp="1" noChangeArrowheads="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a:lvl1pPr>
          </a:lstStyle>
          <a:p>
            <a:fld id="{250CE745-BA2C-E04B-B282-8FBC5709C76C}" type="slidenum">
              <a:rPr lang="en-US" altLang="en-US"/>
              <a:pPr/>
              <a:t>‹#›</a:t>
            </a:fld>
            <a:endParaRPr lang="en-US" altLang="en-US"/>
          </a:p>
        </p:txBody>
      </p:sp>
    </p:spTree>
    <p:extLst>
      <p:ext uri="{BB962C8B-B14F-4D97-AF65-F5344CB8AC3E}">
        <p14:creationId xmlns:p14="http://schemas.microsoft.com/office/powerpoint/2010/main" val="1856531426"/>
      </p:ext>
    </p:extLst>
  </p:cSld>
  <p:clrMapOvr>
    <a:masterClrMapping/>
  </p:clrMapOvr>
  <p:transition spd="slow">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3C5A7F72-7EC7-8694-3FC7-44E9459BED31}"/>
              </a:ext>
            </a:extLst>
          </p:cNvPr>
          <p:cNvSpPr>
            <a:spLocks noGrp="1" noChangeArrowheads="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4DFDB5DF-CFFC-942B-13B5-C51FE17E96BE}"/>
              </a:ext>
            </a:extLst>
          </p:cNvPr>
          <p:cNvSpPr>
            <a:spLocks noGrp="1" noChangeArrowheads="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9775701C-FB97-30B5-53CC-6EEBBDB4E763}"/>
              </a:ext>
            </a:extLst>
          </p:cNvPr>
          <p:cNvSpPr>
            <a:spLocks noGrp="1" noChangeArrowheads="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a:lvl1pPr>
          </a:lstStyle>
          <a:p>
            <a:fld id="{4F1E8D92-AE1E-5E42-9EEB-E5AC44B1189E}" type="slidenum">
              <a:rPr lang="en-US" altLang="en-US"/>
              <a:pPr/>
              <a:t>‹#›</a:t>
            </a:fld>
            <a:endParaRPr lang="en-US" altLang="en-US"/>
          </a:p>
        </p:txBody>
      </p:sp>
    </p:spTree>
    <p:extLst>
      <p:ext uri="{BB962C8B-B14F-4D97-AF65-F5344CB8AC3E}">
        <p14:creationId xmlns:p14="http://schemas.microsoft.com/office/powerpoint/2010/main" val="1898293200"/>
      </p:ext>
    </p:extLst>
  </p:cSld>
  <p:clrMapOvr>
    <a:masterClrMapping/>
  </p:clrMapOvr>
  <p:transition spd="slow">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D7966C0E-376E-0052-E28B-7E74B6D514BA}"/>
              </a:ext>
            </a:extLst>
          </p:cNvPr>
          <p:cNvSpPr>
            <a:spLocks noGrp="1" noChangeArrowheads="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39EB62BD-EFAE-AF62-57F5-84BED26166FE}"/>
              </a:ext>
            </a:extLst>
          </p:cNvPr>
          <p:cNvSpPr>
            <a:spLocks noGrp="1" noChangeArrowheads="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58491B4F-A4BB-BE2A-C80C-7F338F9D9BD1}"/>
              </a:ext>
            </a:extLst>
          </p:cNvPr>
          <p:cNvSpPr>
            <a:spLocks noGrp="1" noChangeArrowheads="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a:lvl1pPr>
          </a:lstStyle>
          <a:p>
            <a:fld id="{E1F1628B-82F5-2646-B686-91CFAA04B14A}" type="slidenum">
              <a:rPr lang="en-US" altLang="en-US"/>
              <a:pPr/>
              <a:t>‹#›</a:t>
            </a:fld>
            <a:endParaRPr lang="en-US" altLang="en-US"/>
          </a:p>
        </p:txBody>
      </p:sp>
    </p:spTree>
    <p:extLst>
      <p:ext uri="{BB962C8B-B14F-4D97-AF65-F5344CB8AC3E}">
        <p14:creationId xmlns:p14="http://schemas.microsoft.com/office/powerpoint/2010/main" val="4088953475"/>
      </p:ext>
    </p:extLst>
  </p:cSld>
  <p:clrMapOvr>
    <a:masterClrMapping/>
  </p:clrMapOvr>
  <p:transition spd="slow">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59B37AEA-D063-F330-812F-B85364287757}"/>
              </a:ext>
            </a:extLst>
          </p:cNvPr>
          <p:cNvSpPr>
            <a:spLocks noGrp="1" noChangeArrowheads="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52032A97-FC51-B996-E8CC-B7462644EDF7}"/>
              </a:ext>
            </a:extLst>
          </p:cNvPr>
          <p:cNvSpPr>
            <a:spLocks noGrp="1" noChangeArrowheads="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9659DEA1-618F-135D-7B31-821E7DA25555}"/>
              </a:ext>
            </a:extLst>
          </p:cNvPr>
          <p:cNvSpPr>
            <a:spLocks noGrp="1" noChangeArrowheads="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a:lvl1pPr>
          </a:lstStyle>
          <a:p>
            <a:fld id="{AC00C083-49D1-6948-B413-B4C98F292D6A}" type="slidenum">
              <a:rPr lang="en-US" altLang="en-US"/>
              <a:pPr/>
              <a:t>‹#›</a:t>
            </a:fld>
            <a:endParaRPr lang="en-US" altLang="en-US"/>
          </a:p>
        </p:txBody>
      </p:sp>
    </p:spTree>
    <p:extLst>
      <p:ext uri="{BB962C8B-B14F-4D97-AF65-F5344CB8AC3E}">
        <p14:creationId xmlns:p14="http://schemas.microsoft.com/office/powerpoint/2010/main" val="2608733414"/>
      </p:ext>
    </p:extLst>
  </p:cSld>
  <p:clrMapOvr>
    <a:masterClrMapping/>
  </p:clrMapOvr>
  <p:transition spd="slow">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008427DB-410D-C3D5-382E-AE6B9A3A3EDE}"/>
              </a:ext>
            </a:extLst>
          </p:cNvPr>
          <p:cNvSpPr>
            <a:spLocks noGrp="1" noChangeArrowheads="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F1D1015D-21E8-C7A5-C6D2-E39CF1ABDB4E}"/>
              </a:ext>
            </a:extLst>
          </p:cNvPr>
          <p:cNvSpPr>
            <a:spLocks noGrp="1" noChangeArrowheads="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B3B8B462-86ED-BBDA-6E7E-5DA9EBE29BDD}"/>
              </a:ext>
            </a:extLst>
          </p:cNvPr>
          <p:cNvSpPr>
            <a:spLocks noGrp="1" noChangeArrowheads="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a:lvl1pPr>
          </a:lstStyle>
          <a:p>
            <a:fld id="{731E32CA-72AA-5F47-A4AB-8AB58C68556C}" type="slidenum">
              <a:rPr lang="en-US" altLang="en-US"/>
              <a:pPr/>
              <a:t>‹#›</a:t>
            </a:fld>
            <a:endParaRPr lang="en-US" altLang="en-US"/>
          </a:p>
        </p:txBody>
      </p:sp>
    </p:spTree>
    <p:extLst>
      <p:ext uri="{BB962C8B-B14F-4D97-AF65-F5344CB8AC3E}">
        <p14:creationId xmlns:p14="http://schemas.microsoft.com/office/powerpoint/2010/main" val="4244245573"/>
      </p:ext>
    </p:extLst>
  </p:cSld>
  <p:clrMapOvr>
    <a:masterClrMapping/>
  </p:clrMapOvr>
  <p:transition spd="slow">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D8D909D6-1999-E682-4C3F-64D8969462EA}"/>
              </a:ext>
            </a:extLst>
          </p:cNvPr>
          <p:cNvSpPr>
            <a:spLocks noGrp="1" noChangeArrowheads="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B0F7EAE8-2609-39DC-CF70-A6505C335234}"/>
              </a:ext>
            </a:extLst>
          </p:cNvPr>
          <p:cNvSpPr>
            <a:spLocks noGrp="1" noChangeArrowheads="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BBF38A46-74FA-062E-E992-0515439B1481}"/>
              </a:ext>
            </a:extLst>
          </p:cNvPr>
          <p:cNvSpPr>
            <a:spLocks noGrp="1" noChangeArrowheads="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a:lvl1pPr>
          </a:lstStyle>
          <a:p>
            <a:fld id="{D3576222-3AAA-124F-811F-7A6EE7F64033}" type="slidenum">
              <a:rPr lang="en-US" altLang="en-US"/>
              <a:pPr/>
              <a:t>‹#›</a:t>
            </a:fld>
            <a:endParaRPr lang="en-US" altLang="en-US"/>
          </a:p>
        </p:txBody>
      </p:sp>
    </p:spTree>
    <p:extLst>
      <p:ext uri="{BB962C8B-B14F-4D97-AF65-F5344CB8AC3E}">
        <p14:creationId xmlns:p14="http://schemas.microsoft.com/office/powerpoint/2010/main" val="495615589"/>
      </p:ext>
    </p:extLst>
  </p:cSld>
  <p:clrMapOvr>
    <a:masterClrMapping/>
  </p:clrMapOvr>
  <p:transition spd="slow">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A21CDF24-44E5-2313-278A-E0C012BA16E4}"/>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a:extLst>
              <a:ext uri="{FF2B5EF4-FFF2-40B4-BE49-F238E27FC236}">
                <a16:creationId xmlns:a16="http://schemas.microsoft.com/office/drawing/2014/main" id="{D257D56A-8423-29CC-AE46-D8F64CB32D83}"/>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a:extLst>
              <a:ext uri="{FF2B5EF4-FFF2-40B4-BE49-F238E27FC236}">
                <a16:creationId xmlns:a16="http://schemas.microsoft.com/office/drawing/2014/main" id="{AE345EA8-A4C6-F904-9C70-C3D013634DAD}"/>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400">
                <a:latin typeface="Arial" charset="0"/>
                <a:ea typeface="ＭＳ Ｐゴシック" charset="0"/>
                <a:cs typeface="+mn-cs"/>
              </a:defRPr>
            </a:lvl1pPr>
          </a:lstStyle>
          <a:p>
            <a:pPr>
              <a:defRPr/>
            </a:pPr>
            <a:endParaRPr lang="en-US"/>
          </a:p>
        </p:txBody>
      </p:sp>
      <p:sp>
        <p:nvSpPr>
          <p:cNvPr id="1029" name="Rectangle 5">
            <a:extLst>
              <a:ext uri="{FF2B5EF4-FFF2-40B4-BE49-F238E27FC236}">
                <a16:creationId xmlns:a16="http://schemas.microsoft.com/office/drawing/2014/main" id="{85B03A96-2250-A32C-A5C3-05579EC426D5}"/>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a:defRPr sz="1400">
                <a:latin typeface="Arial" charset="0"/>
                <a:ea typeface="ＭＳ Ｐゴシック" charset="0"/>
                <a:cs typeface="+mn-cs"/>
              </a:defRPr>
            </a:lvl1pPr>
          </a:lstStyle>
          <a:p>
            <a:pPr>
              <a:defRPr/>
            </a:pPr>
            <a:endParaRPr lang="en-US"/>
          </a:p>
        </p:txBody>
      </p:sp>
      <p:sp>
        <p:nvSpPr>
          <p:cNvPr id="1030" name="Rectangle 6">
            <a:extLst>
              <a:ext uri="{FF2B5EF4-FFF2-40B4-BE49-F238E27FC236}">
                <a16:creationId xmlns:a16="http://schemas.microsoft.com/office/drawing/2014/main" id="{8B53656D-47CE-84CC-B471-BF311DAA0375}"/>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400"/>
            </a:lvl1pPr>
          </a:lstStyle>
          <a:p>
            <a:fld id="{98E4DB33-12AE-A847-A3D4-2B0F876A7191}"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Lst>
  <p:transition spd="slow">
    <p:pull/>
  </p:transition>
  <p:hf hdr="0" ftr="0" dt="0"/>
  <p:txStyles>
    <p:titleStyle>
      <a:lvl1pPr algn="ctr" rtl="0" eaLnBrk="0" fontAlgn="base" hangingPunct="0">
        <a:spcBef>
          <a:spcPct val="0"/>
        </a:spcBef>
        <a:spcAft>
          <a:spcPct val="0"/>
        </a:spcAft>
        <a:defRPr sz="4400" b="1">
          <a:solidFill>
            <a:srgbClr val="000099"/>
          </a:solidFill>
          <a:latin typeface="+mj-lt"/>
          <a:ea typeface="+mj-ea"/>
          <a:cs typeface="ＭＳ Ｐゴシック" charset="0"/>
        </a:defRPr>
      </a:lvl1pPr>
      <a:lvl2pPr algn="ctr" rtl="0" eaLnBrk="0" fontAlgn="base" hangingPunct="0">
        <a:spcBef>
          <a:spcPct val="0"/>
        </a:spcBef>
        <a:spcAft>
          <a:spcPct val="0"/>
        </a:spcAft>
        <a:defRPr sz="4400" b="1">
          <a:solidFill>
            <a:srgbClr val="000099"/>
          </a:solidFill>
          <a:latin typeface="Arial" charset="0"/>
          <a:ea typeface="ＭＳ Ｐゴシック" charset="0"/>
          <a:cs typeface="ＭＳ Ｐゴシック" charset="0"/>
        </a:defRPr>
      </a:lvl2pPr>
      <a:lvl3pPr algn="ctr" rtl="0" eaLnBrk="0" fontAlgn="base" hangingPunct="0">
        <a:spcBef>
          <a:spcPct val="0"/>
        </a:spcBef>
        <a:spcAft>
          <a:spcPct val="0"/>
        </a:spcAft>
        <a:defRPr sz="4400" b="1">
          <a:solidFill>
            <a:srgbClr val="000099"/>
          </a:solidFill>
          <a:latin typeface="Arial" charset="0"/>
          <a:ea typeface="ＭＳ Ｐゴシック" charset="0"/>
          <a:cs typeface="ＭＳ Ｐゴシック" charset="0"/>
        </a:defRPr>
      </a:lvl3pPr>
      <a:lvl4pPr algn="ctr" rtl="0" eaLnBrk="0" fontAlgn="base" hangingPunct="0">
        <a:spcBef>
          <a:spcPct val="0"/>
        </a:spcBef>
        <a:spcAft>
          <a:spcPct val="0"/>
        </a:spcAft>
        <a:defRPr sz="4400" b="1">
          <a:solidFill>
            <a:srgbClr val="000099"/>
          </a:solidFill>
          <a:latin typeface="Arial" charset="0"/>
          <a:ea typeface="ＭＳ Ｐゴシック" charset="0"/>
          <a:cs typeface="ＭＳ Ｐゴシック" charset="0"/>
        </a:defRPr>
      </a:lvl4pPr>
      <a:lvl5pPr algn="ctr" rtl="0" eaLnBrk="0" fontAlgn="base" hangingPunct="0">
        <a:spcBef>
          <a:spcPct val="0"/>
        </a:spcBef>
        <a:spcAft>
          <a:spcPct val="0"/>
        </a:spcAft>
        <a:defRPr sz="4400" b="1">
          <a:solidFill>
            <a:srgbClr val="000099"/>
          </a:solidFill>
          <a:latin typeface="Arial" charset="0"/>
          <a:ea typeface="ＭＳ Ｐゴシック" charset="0"/>
          <a:cs typeface="ＭＳ Ｐゴシック" charset="0"/>
        </a:defRPr>
      </a:lvl5pPr>
      <a:lvl6pPr marL="457200" algn="ctr" rtl="0" fontAlgn="base">
        <a:spcBef>
          <a:spcPct val="0"/>
        </a:spcBef>
        <a:spcAft>
          <a:spcPct val="0"/>
        </a:spcAft>
        <a:defRPr sz="4400" b="1">
          <a:solidFill>
            <a:srgbClr val="000099"/>
          </a:solidFill>
          <a:latin typeface="Arial" charset="0"/>
          <a:ea typeface="ＭＳ Ｐゴシック" charset="0"/>
        </a:defRPr>
      </a:lvl6pPr>
      <a:lvl7pPr marL="914400" algn="ctr" rtl="0" fontAlgn="base">
        <a:spcBef>
          <a:spcPct val="0"/>
        </a:spcBef>
        <a:spcAft>
          <a:spcPct val="0"/>
        </a:spcAft>
        <a:defRPr sz="4400" b="1">
          <a:solidFill>
            <a:srgbClr val="000099"/>
          </a:solidFill>
          <a:latin typeface="Arial" charset="0"/>
          <a:ea typeface="ＭＳ Ｐゴシック" charset="0"/>
        </a:defRPr>
      </a:lvl7pPr>
      <a:lvl8pPr marL="1371600" algn="ctr" rtl="0" fontAlgn="base">
        <a:spcBef>
          <a:spcPct val="0"/>
        </a:spcBef>
        <a:spcAft>
          <a:spcPct val="0"/>
        </a:spcAft>
        <a:defRPr sz="4400" b="1">
          <a:solidFill>
            <a:srgbClr val="000099"/>
          </a:solidFill>
          <a:latin typeface="Arial" charset="0"/>
          <a:ea typeface="ＭＳ Ｐゴシック" charset="0"/>
        </a:defRPr>
      </a:lvl8pPr>
      <a:lvl9pPr marL="1828800" algn="ctr" rtl="0" fontAlgn="base">
        <a:spcBef>
          <a:spcPct val="0"/>
        </a:spcBef>
        <a:spcAft>
          <a:spcPct val="0"/>
        </a:spcAft>
        <a:defRPr sz="4400" b="1">
          <a:solidFill>
            <a:srgbClr val="000099"/>
          </a:solidFill>
          <a:latin typeface="Arial"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Gerry@GerryStahl.net"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image" Target="../media/image1.jpeg"/><Relationship Id="rId4" Type="http://schemas.openxmlformats.org/officeDocument/2006/relationships/hyperlink" Target="http://GerryStahl.net/pub/discussant.pdf"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23_ENREF_10"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23_ENREF_11"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GerryStahl.net/elibrary/marx" TargetMode="External"/><Relationship Id="rId7" Type="http://schemas.openxmlformats.org/officeDocument/2006/relationships/hyperlink" Target="http://GerryStahl.net/elibrary/analysis"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GerryStahl.net/elibrary/theory" TargetMode="External"/><Relationship Id="rId5" Type="http://schemas.openxmlformats.org/officeDocument/2006/relationships/hyperlink" Target="http://GerryStahl.net/elibrary/euclid" TargetMode="External"/><Relationship Id="rId4" Type="http://schemas.openxmlformats.org/officeDocument/2006/relationships/hyperlink" Target="http://GerryStahl.net/elibrary/gc"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mailto:Gerry@GerryStahl.net"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hyperlink" Target="http://GerryStahl.net/pub/discussant.pdf"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23_ENREF_2" TargetMode="External"/><Relationship Id="rId7"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23_ENREF_8" TargetMode="External"/><Relationship Id="rId5" Type="http://schemas.openxmlformats.org/officeDocument/2006/relationships/hyperlink" Target="%23_ENREF_1" TargetMode="External"/><Relationship Id="rId4" Type="http://schemas.openxmlformats.org/officeDocument/2006/relationships/hyperlink" Target="%23_ENREF_4"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23_ENREF_1"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23_ENREF_14" TargetMode="External"/><Relationship Id="rId4" Type="http://schemas.openxmlformats.org/officeDocument/2006/relationships/hyperlink" Target="%23_ENREF_8"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hyperlink" Target="%23_ENREF_5" TargetMode="External"/><Relationship Id="rId7" Type="http://schemas.openxmlformats.org/officeDocument/2006/relationships/hyperlink" Target="%23_ENREF_12"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23_ENREF_3" TargetMode="External"/><Relationship Id="rId5" Type="http://schemas.openxmlformats.org/officeDocument/2006/relationships/hyperlink" Target="#_ENREF_7"/><Relationship Id="rId4" Type="http://schemas.openxmlformats.org/officeDocument/2006/relationships/hyperlink" Target="%23_ENREF_6"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23_ENREF_13"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F067E450-8615-145A-F28A-99D3C48A6FB5}"/>
              </a:ext>
            </a:extLst>
          </p:cNvPr>
          <p:cNvSpPr>
            <a:spLocks noGrp="1" noChangeArrowheads="1"/>
          </p:cNvSpPr>
          <p:nvPr>
            <p:ph type="ctrTitle"/>
          </p:nvPr>
        </p:nvSpPr>
        <p:spPr>
          <a:xfrm>
            <a:off x="0" y="609600"/>
            <a:ext cx="9144000" cy="609600"/>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eaLnBrk="1" hangingPunct="1">
              <a:defRPr/>
            </a:pPr>
            <a:r>
              <a:rPr lang="en-US" altLang="zh-CN" sz="4800" i="1" dirty="0">
                <a:ea typeface="宋体" charset="0"/>
                <a:cs typeface="宋体" charset="0"/>
              </a:rPr>
              <a:t>Designing for Quality of Life</a:t>
            </a:r>
            <a:endParaRPr lang="en-US" sz="4800" i="1" dirty="0">
              <a:ea typeface="宋体" charset="0"/>
              <a:cs typeface="宋体" charset="0"/>
            </a:endParaRPr>
          </a:p>
        </p:txBody>
      </p:sp>
      <p:sp>
        <p:nvSpPr>
          <p:cNvPr id="6147" name="Rectangle 3">
            <a:extLst>
              <a:ext uri="{FF2B5EF4-FFF2-40B4-BE49-F238E27FC236}">
                <a16:creationId xmlns:a16="http://schemas.microsoft.com/office/drawing/2014/main" id="{72313EB3-6DA1-D633-88D3-379D926468D9}"/>
              </a:ext>
            </a:extLst>
          </p:cNvPr>
          <p:cNvSpPr>
            <a:spLocks noGrp="1" noChangeArrowheads="1"/>
          </p:cNvSpPr>
          <p:nvPr>
            <p:ph type="subTitle" idx="1"/>
          </p:nvPr>
        </p:nvSpPr>
        <p:spPr>
          <a:xfrm>
            <a:off x="76200" y="4572000"/>
            <a:ext cx="8991600" cy="2209800"/>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eaLnBrk="1" hangingPunct="1">
              <a:defRPr/>
            </a:pPr>
            <a:r>
              <a:rPr lang="en-US" sz="4400" b="1" dirty="0">
                <a:cs typeface="+mn-cs"/>
              </a:rPr>
              <a:t>Gerry Stahl</a:t>
            </a:r>
          </a:p>
          <a:p>
            <a:pPr eaLnBrk="1" hangingPunct="1">
              <a:defRPr/>
            </a:pPr>
            <a:r>
              <a:rPr lang="en-US" altLang="zh-CN" sz="3600" u="sng" dirty="0">
                <a:solidFill>
                  <a:srgbClr val="000090"/>
                </a:solidFill>
                <a:ea typeface="宋体" charset="0"/>
                <a:cs typeface="宋体" charset="0"/>
                <a:hlinkClick r:id="rId3"/>
              </a:rPr>
              <a:t>Gerry@GerryStahl.net</a:t>
            </a:r>
            <a:r>
              <a:rPr lang="en-US" altLang="zh-CN" sz="3600" dirty="0">
                <a:solidFill>
                  <a:srgbClr val="000090"/>
                </a:solidFill>
                <a:ea typeface="宋体" charset="0"/>
                <a:cs typeface="宋体" charset="0"/>
              </a:rPr>
              <a:t> </a:t>
            </a:r>
            <a:endParaRPr lang="en-US" sz="3600" b="1" dirty="0">
              <a:solidFill>
                <a:srgbClr val="000090"/>
              </a:solidFill>
              <a:cs typeface="+mn-cs"/>
            </a:endParaRPr>
          </a:p>
          <a:p>
            <a:pPr eaLnBrk="1" hangingPunct="1">
              <a:defRPr/>
            </a:pPr>
            <a:r>
              <a:rPr lang="en-US" sz="3600" dirty="0">
                <a:solidFill>
                  <a:srgbClr val="000090"/>
                </a:solidFill>
                <a:cs typeface="+mn-cs"/>
                <a:hlinkClick r:id="rId4"/>
              </a:rPr>
              <a:t>http://GerryStahl.net/pub/discussant.pdf</a:t>
            </a:r>
            <a:r>
              <a:rPr lang="en-US" sz="3600" dirty="0">
                <a:solidFill>
                  <a:srgbClr val="000090"/>
                </a:solidFill>
                <a:cs typeface="+mn-cs"/>
              </a:rPr>
              <a:t>   </a:t>
            </a:r>
            <a:endParaRPr lang="en-US" sz="3600" b="1" dirty="0">
              <a:solidFill>
                <a:srgbClr val="000090"/>
              </a:solidFill>
              <a:cs typeface="+mn-cs"/>
            </a:endParaRPr>
          </a:p>
          <a:p>
            <a:pPr eaLnBrk="1" hangingPunct="1">
              <a:defRPr/>
            </a:pPr>
            <a:endParaRPr lang="en-US" dirty="0">
              <a:cs typeface="+mn-cs"/>
            </a:endParaRPr>
          </a:p>
        </p:txBody>
      </p:sp>
      <p:pic>
        <p:nvPicPr>
          <p:cNvPr id="15363" name="Picture 1" descr="elevation.jpg">
            <a:extLst>
              <a:ext uri="{FF2B5EF4-FFF2-40B4-BE49-F238E27FC236}">
                <a16:creationId xmlns:a16="http://schemas.microsoft.com/office/drawing/2014/main" id="{506BBAE9-1ECC-512E-960D-602DC9F83F6C}"/>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0488" y="1819275"/>
            <a:ext cx="4557712" cy="2371725"/>
          </a:xfrm>
          <a:prstGeom prst="rect">
            <a:avLst/>
          </a:prstGeom>
          <a:noFill/>
          <a:ln w="38100">
            <a:solidFill>
              <a:srgbClr val="1C5A97"/>
            </a:solidFill>
            <a:miter lim="800000"/>
            <a:headEnd/>
            <a:tailEnd/>
          </a:ln>
          <a:extLst>
            <a:ext uri="{909E8E84-426E-40DD-AFC4-6F175D3DCCD1}">
              <a14:hiddenFill xmlns:a14="http://schemas.microsoft.com/office/drawing/2010/main">
                <a:solidFill>
                  <a:srgbClr val="FFFFFF"/>
                </a:solidFill>
              </a14:hiddenFill>
            </a:ext>
          </a:extLst>
        </p:spPr>
      </p:pic>
      <p:pic>
        <p:nvPicPr>
          <p:cNvPr id="3" name="Picture 2" descr="house.jpg">
            <a:extLst>
              <a:ext uri="{FF2B5EF4-FFF2-40B4-BE49-F238E27FC236}">
                <a16:creationId xmlns:a16="http://schemas.microsoft.com/office/drawing/2014/main" id="{51597204-AD87-995E-F6E6-1A664AB2D147}"/>
              </a:ext>
            </a:extLst>
          </p:cNvPr>
          <p:cNvPicPr>
            <a:picLocks noChangeAspect="1"/>
          </p:cNvPicPr>
          <p:nvPr/>
        </p:nvPicPr>
        <p:blipFill>
          <a:blip r:embed="rId6">
            <a:alphaModFix/>
            <a:extLst>
              <a:ext uri="{28A0092B-C50C-407E-A947-70E740481C1C}">
                <a14:useLocalDpi xmlns:a14="http://schemas.microsoft.com/office/drawing/2010/main" val="0"/>
              </a:ext>
            </a:extLst>
          </a:blip>
          <a:stretch>
            <a:fillRect/>
          </a:stretch>
        </p:blipFill>
        <p:spPr>
          <a:xfrm>
            <a:off x="4876800" y="1828800"/>
            <a:ext cx="4191000" cy="2373313"/>
          </a:xfrm>
          <a:prstGeom prst="rect">
            <a:avLst/>
          </a:prstGeom>
          <a:ln w="38100" cmpd="sng">
            <a:solidFill>
              <a:schemeClr val="accent6">
                <a:lumMod val="50000"/>
              </a:schemeClr>
            </a:solidFill>
          </a:ln>
        </p:spPr>
      </p:pic>
      <p:sp>
        <p:nvSpPr>
          <p:cNvPr id="2" name="Slide Number Placeholder 1">
            <a:extLst>
              <a:ext uri="{FF2B5EF4-FFF2-40B4-BE49-F238E27FC236}">
                <a16:creationId xmlns:a16="http://schemas.microsoft.com/office/drawing/2014/main" id="{6C8F9089-3B60-D436-1D81-314B5924972D}"/>
              </a:ext>
            </a:extLst>
          </p:cNvPr>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D598C6F2-C3D9-6A42-8436-C9485F876F9E}" type="slidenum">
              <a:rPr lang="en-US" altLang="en-US" sz="1400"/>
              <a:pPr eaLnBrk="1" hangingPunct="1"/>
              <a:t>1</a:t>
            </a:fld>
            <a:endParaRPr lang="en-US" altLang="en-US" sz="1400"/>
          </a:p>
        </p:txBody>
      </p:sp>
    </p:spTree>
  </p:cSld>
  <p:clrMapOvr>
    <a:masterClrMapping/>
  </p:clrMapOvr>
  <p:transition spd="slow">
    <p:pull/>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B58884C7-4F55-0DA3-5236-2FD331CC6363}"/>
              </a:ext>
            </a:extLst>
          </p:cNvPr>
          <p:cNvSpPr>
            <a:spLocks noGrp="1" noChangeArrowheads="1"/>
          </p:cNvSpPr>
          <p:nvPr>
            <p:ph type="title"/>
          </p:nvPr>
        </p:nvSpPr>
        <p:spPr>
          <a:xfrm>
            <a:off x="457200" y="0"/>
            <a:ext cx="8229600" cy="914400"/>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eaLnBrk="1" hangingPunct="1">
              <a:defRPr/>
            </a:pPr>
            <a:r>
              <a:rPr lang="en-US" dirty="0"/>
              <a:t>Conclusions </a:t>
            </a:r>
            <a:endParaRPr lang="en-US" dirty="0">
              <a:cs typeface="+mj-cs"/>
            </a:endParaRPr>
          </a:p>
        </p:txBody>
      </p:sp>
      <p:sp>
        <p:nvSpPr>
          <p:cNvPr id="64515" name="Rectangle 3">
            <a:extLst>
              <a:ext uri="{FF2B5EF4-FFF2-40B4-BE49-F238E27FC236}">
                <a16:creationId xmlns:a16="http://schemas.microsoft.com/office/drawing/2014/main" id="{3F083385-B4B9-2082-6253-CDABCAEB5B36}"/>
              </a:ext>
            </a:extLst>
          </p:cNvPr>
          <p:cNvSpPr>
            <a:spLocks noGrp="1" noChangeArrowheads="1"/>
          </p:cNvSpPr>
          <p:nvPr>
            <p:ph type="body" idx="1"/>
          </p:nvPr>
        </p:nvSpPr>
        <p:spPr>
          <a:xfrm>
            <a:off x="0" y="838200"/>
            <a:ext cx="9144000" cy="5791200"/>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lvl="1"/>
            <a:r>
              <a:rPr lang="en-US" altLang="en-US" sz="2400"/>
              <a:t>Our QoL is subject to global forces and crises. Traditional philosophy, technology and design do not escape these forces, but are part of them. To improve our QoL, CSCL must help us understand our world in networked groups by supporting critical, insightful “group cognition” (</a:t>
            </a:r>
            <a:r>
              <a:rPr lang="en-US" altLang="en-US" sz="2400">
                <a:hlinkClick r:id="rId3" action="ppaction://hlinkfile" tooltip="Stahl, 2006 #447"/>
              </a:rPr>
              <a:t>Stahl, 2006</a:t>
            </a:r>
            <a:r>
              <a:rPr lang="en-US" altLang="en-US" sz="2400"/>
              <a:t>) and </a:t>
            </a:r>
            <a:r>
              <a:rPr lang="en-US" altLang="en-US" sz="2400" b="1"/>
              <a:t>shared understanding of complex global issues</a:t>
            </a:r>
            <a:r>
              <a:rPr lang="en-US" altLang="en-US" sz="2400"/>
              <a:t>.</a:t>
            </a:r>
          </a:p>
          <a:p>
            <a:pPr lvl="1"/>
            <a:r>
              <a:rPr lang="en-US" altLang="en-US" sz="2400"/>
              <a:t>CSCL needs a </a:t>
            </a:r>
            <a:r>
              <a:rPr lang="en-US" altLang="en-US" sz="2400" b="1"/>
              <a:t>21</a:t>
            </a:r>
            <a:r>
              <a:rPr lang="en-US" altLang="en-US" sz="2400" b="1" baseline="30000"/>
              <a:t>st</a:t>
            </a:r>
            <a:r>
              <a:rPr lang="en-US" altLang="en-US" sz="2400" b="1"/>
              <a:t> century theoretical framework</a:t>
            </a:r>
            <a:r>
              <a:rPr lang="en-US" altLang="en-US" sz="2400"/>
              <a:t>, incorporating Heidegger’s ontology of thing-ing, Latour’s actor-network theory, group-cognition</a:t>
            </a:r>
            <a:r>
              <a:rPr lang="mr-IN" altLang="en-US" sz="2400"/>
              <a:t>…</a:t>
            </a:r>
            <a:r>
              <a:rPr lang="en-US" altLang="en-US" sz="2400"/>
              <a:t>. </a:t>
            </a:r>
          </a:p>
          <a:p>
            <a:pPr lvl="1"/>
            <a:r>
              <a:rPr lang="en-US" altLang="en-US" sz="2400"/>
              <a:t>This involves more than simply selecting from existing CSCL technological affordances </a:t>
            </a:r>
            <a:r>
              <a:rPr lang="mr-IN" altLang="en-US" sz="2400"/>
              <a:t>–</a:t>
            </a:r>
            <a:r>
              <a:rPr lang="en-US" altLang="en-US" sz="2400"/>
              <a:t> exploring ways to support group cognition using </a:t>
            </a:r>
            <a:r>
              <a:rPr lang="en-US" altLang="en-US" sz="2400" b="1"/>
              <a:t>many forms of fine-grained analysis </a:t>
            </a:r>
            <a:r>
              <a:rPr lang="en-US" altLang="en-US" sz="2400"/>
              <a:t>of real-world instrumental genesis, including tracking the adoption of valuable group practices during design-based CSCL research (</a:t>
            </a:r>
            <a:r>
              <a:rPr lang="en-US" altLang="en-US" sz="2400">
                <a:hlinkClick r:id="rId4" action="ppaction://hlinkfile" tooltip="Stahl, 2013 #2444"/>
              </a:rPr>
              <a:t>Stahl, 2013</a:t>
            </a:r>
            <a:r>
              <a:rPr lang="en-US" altLang="en-US" sz="2400"/>
              <a:t>).</a:t>
            </a:r>
          </a:p>
          <a:p>
            <a:pPr lvl="1"/>
            <a:endParaRPr lang="en-US" altLang="en-US"/>
          </a:p>
        </p:txBody>
      </p:sp>
      <p:sp>
        <p:nvSpPr>
          <p:cNvPr id="2" name="Slide Number Placeholder 1">
            <a:extLst>
              <a:ext uri="{FF2B5EF4-FFF2-40B4-BE49-F238E27FC236}">
                <a16:creationId xmlns:a16="http://schemas.microsoft.com/office/drawing/2014/main" id="{C2259CBF-E45E-4D10-F7E7-E1AEEDED269B}"/>
              </a:ext>
            </a:extLst>
          </p:cNvPr>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255C79C5-4AF4-0848-8712-CDCC13159004}" type="slidenum">
              <a:rPr lang="en-US" altLang="en-US" sz="1400"/>
              <a:pPr eaLnBrk="1" hangingPunct="1"/>
              <a:t>10</a:t>
            </a:fld>
            <a:endParaRPr lang="en-US" altLang="en-US" sz="1400"/>
          </a:p>
        </p:txBody>
      </p:sp>
    </p:spTree>
  </p:cSld>
  <p:clrMapOvr>
    <a:masterClrMapping/>
  </p:clrMapOvr>
  <p:transition spd="slow">
    <p:pull/>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D9C04B12-B010-FCED-6561-68E300690AE6}"/>
              </a:ext>
            </a:extLst>
          </p:cNvPr>
          <p:cNvSpPr>
            <a:spLocks noGrp="1" noChangeArrowheads="1"/>
          </p:cNvSpPr>
          <p:nvPr>
            <p:ph type="title"/>
          </p:nvPr>
        </p:nvSpPr>
        <p:spPr>
          <a:xfrm>
            <a:off x="457200" y="-6350"/>
            <a:ext cx="8229600" cy="234950"/>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eaLnBrk="1" hangingPunct="1">
              <a:defRPr/>
            </a:pPr>
            <a:r>
              <a:rPr lang="en-US" sz="2000" dirty="0"/>
              <a:t>References</a:t>
            </a:r>
            <a:r>
              <a:rPr lang="en-US" dirty="0"/>
              <a:t> </a:t>
            </a:r>
            <a:endParaRPr lang="en-US" dirty="0">
              <a:cs typeface="+mj-cs"/>
            </a:endParaRPr>
          </a:p>
        </p:txBody>
      </p:sp>
      <p:sp>
        <p:nvSpPr>
          <p:cNvPr id="64515" name="Rectangle 3">
            <a:extLst>
              <a:ext uri="{FF2B5EF4-FFF2-40B4-BE49-F238E27FC236}">
                <a16:creationId xmlns:a16="http://schemas.microsoft.com/office/drawing/2014/main" id="{564D7091-E0B9-9DE8-5899-D46ED73F5C50}"/>
              </a:ext>
            </a:extLst>
          </p:cNvPr>
          <p:cNvSpPr>
            <a:spLocks noGrp="1" noChangeArrowheads="1"/>
          </p:cNvSpPr>
          <p:nvPr>
            <p:ph type="body" idx="1"/>
          </p:nvPr>
        </p:nvSpPr>
        <p:spPr>
          <a:xfrm>
            <a:off x="0" y="381000"/>
            <a:ext cx="9144000" cy="6248400"/>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r>
              <a:rPr lang="en-US" altLang="en-US" sz="1400" u="sng"/>
              <a:t>Bereiter, C., &amp; Scardamalia, M. (2018). </a:t>
            </a:r>
            <a:r>
              <a:rPr lang="en-US" altLang="en-US" sz="1400" i="1" u="sng"/>
              <a:t>Foundations of knowledge building: Education for a knowledge-creating society</a:t>
            </a:r>
            <a:r>
              <a:rPr lang="en-US" altLang="en-US" sz="1400" u="sng"/>
              <a:t>: Routledge.</a:t>
            </a:r>
            <a:endParaRPr lang="en-US" altLang="en-US" sz="1400"/>
          </a:p>
          <a:p>
            <a:r>
              <a:rPr lang="en-US" altLang="en-US" sz="1400" u="sng"/>
              <a:t>Ekbia, H., &amp; Nardi, B. (2017). </a:t>
            </a:r>
            <a:r>
              <a:rPr lang="en-US" altLang="en-US" sz="1400" i="1" u="sng"/>
              <a:t>Heteromation and other stories of computing and capitalism</a:t>
            </a:r>
            <a:r>
              <a:rPr lang="en-US" altLang="en-US" sz="1400" u="sng"/>
              <a:t>. MIT Press.</a:t>
            </a:r>
            <a:endParaRPr lang="en-US" altLang="en-US" sz="1400"/>
          </a:p>
          <a:p>
            <a:r>
              <a:rPr lang="en-US" altLang="en-US" sz="1400" u="sng"/>
              <a:t>Giddens, A. (1984). Elements of the theory of structuration. In </a:t>
            </a:r>
            <a:r>
              <a:rPr lang="en-US" altLang="en-US" sz="1400" i="1" u="sng"/>
              <a:t>The constitution of society.</a:t>
            </a:r>
            <a:r>
              <a:rPr lang="en-US" altLang="en-US" sz="1400" u="sng"/>
              <a:t> (pp. 1-40). U of California Press. </a:t>
            </a:r>
            <a:endParaRPr lang="en-US" altLang="en-US" sz="1400"/>
          </a:p>
          <a:p>
            <a:r>
              <a:rPr lang="en-US" altLang="en-US" sz="1400" u="sng"/>
              <a:t>Latour, B. (2017). </a:t>
            </a:r>
            <a:r>
              <a:rPr lang="en-US" altLang="en-US" sz="1400" i="1" u="sng"/>
              <a:t>Facing Gaia: Eight lectures on the new climatic regime</a:t>
            </a:r>
            <a:r>
              <a:rPr lang="en-US" altLang="en-US" sz="1400" u="sng"/>
              <a:t>. Polity Press.</a:t>
            </a:r>
            <a:endParaRPr lang="en-US" altLang="en-US" sz="1400"/>
          </a:p>
          <a:p>
            <a:r>
              <a:rPr lang="en-US" altLang="en-US" sz="1400" u="sng"/>
              <a:t>Rabardel, P., &amp; Beguin, P. (2005). Instrument mediated activity: From subject development to anthropocentric design. </a:t>
            </a:r>
            <a:r>
              <a:rPr lang="en-US" altLang="en-US" sz="1400" i="1" u="sng"/>
              <a:t>Theoretical Issues in Ergonomics Science. 6</a:t>
            </a:r>
            <a:r>
              <a:rPr lang="en-US" altLang="en-US" sz="1400" u="sng"/>
              <a:t>(5), 429–461.</a:t>
            </a:r>
            <a:endParaRPr lang="en-US" altLang="en-US" sz="1400"/>
          </a:p>
          <a:p>
            <a:r>
              <a:rPr lang="en-US" altLang="en-US" sz="1400" u="sng"/>
              <a:t>Rabardel, P., &amp; Bourmaud, G. (2003). From computer to instrument system: A developmental perspective. </a:t>
            </a:r>
            <a:r>
              <a:rPr lang="en-US" altLang="en-US" sz="1400" i="1" u="sng"/>
              <a:t>Interacting with Computers. 15</a:t>
            </a:r>
            <a:r>
              <a:rPr lang="en-US" altLang="en-US" sz="1400" u="sng"/>
              <a:t>, 665–691.</a:t>
            </a:r>
            <a:endParaRPr lang="en-US" altLang="en-US" sz="1400"/>
          </a:p>
          <a:p>
            <a:r>
              <a:rPr lang="en-US" altLang="en-US" sz="1400" u="sng"/>
              <a:t>Schön, D. A. (1992). Designing as reflective conversation with the materials of a design situation. </a:t>
            </a:r>
            <a:r>
              <a:rPr lang="en-US" altLang="en-US" sz="1400" i="1" u="sng"/>
              <a:t>Knowledge-Based Systems Journal, Special Issue on AI in Design. 5</a:t>
            </a:r>
            <a:r>
              <a:rPr lang="en-US" altLang="en-US" sz="1400" u="sng"/>
              <a:t>(1), 3-14.</a:t>
            </a:r>
            <a:endParaRPr lang="en-US" altLang="en-US" sz="1400"/>
          </a:p>
          <a:p>
            <a:r>
              <a:rPr lang="en-US" altLang="en-US" sz="1400" u="sng"/>
              <a:t>Schwarz, B., &amp; Baker, M. (2017). </a:t>
            </a:r>
            <a:r>
              <a:rPr lang="en-US" altLang="en-US" sz="1400" i="1" u="sng"/>
              <a:t>Dialogue, argumentation and education: History, theory and practice</a:t>
            </a:r>
            <a:r>
              <a:rPr lang="en-US" altLang="en-US" sz="1400" u="sng"/>
              <a:t>. Cambridge University Press.</a:t>
            </a:r>
            <a:endParaRPr lang="en-US" altLang="en-US" sz="1400"/>
          </a:p>
          <a:p>
            <a:r>
              <a:rPr lang="en-US" altLang="en-US" sz="1400" u="sng"/>
              <a:t>Stahl, G. (1975). </a:t>
            </a:r>
            <a:r>
              <a:rPr lang="en-US" altLang="en-US" sz="1400" i="1" u="sng"/>
              <a:t>Marxian hermeneutics and Heideggerian social theory: Interpreting and transforming our world.</a:t>
            </a:r>
            <a:r>
              <a:rPr lang="en-US" altLang="en-US" sz="1400" u="sng"/>
              <a:t> Unpublished Dissertation, Ph.D., Department of Philosophy, Northwestern University. Web: </a:t>
            </a:r>
            <a:r>
              <a:rPr lang="en-US" altLang="en-US" sz="1400" u="sng">
                <a:hlinkClick r:id="rId3"/>
              </a:rPr>
              <a:t>http://GerryStahl.net/elibrary/marx</a:t>
            </a:r>
            <a:r>
              <a:rPr lang="en-US" altLang="en-US" sz="1400"/>
              <a:t>  </a:t>
            </a:r>
          </a:p>
          <a:p>
            <a:r>
              <a:rPr lang="en-US" altLang="en-US" sz="1400" u="sng"/>
              <a:t>Stahl, G. (2006). </a:t>
            </a:r>
            <a:r>
              <a:rPr lang="en-US" altLang="en-US" sz="1400" i="1" u="sng"/>
              <a:t>Group cognition: Computer support for building collaborative knowledge. </a:t>
            </a:r>
            <a:r>
              <a:rPr lang="en-US" altLang="en-US" sz="1400" u="sng"/>
              <a:t>MIT Press. Web: </a:t>
            </a:r>
            <a:r>
              <a:rPr lang="en-US" altLang="en-US" sz="1400" u="sng">
                <a:hlinkClick r:id="rId4"/>
              </a:rPr>
              <a:t>http://GerryStahl.net/elibrary/gc</a:t>
            </a:r>
            <a:r>
              <a:rPr lang="en-US" altLang="en-US" sz="1400"/>
              <a:t>. </a:t>
            </a:r>
          </a:p>
          <a:p>
            <a:r>
              <a:rPr lang="en-US" altLang="en-US" sz="1400" u="sng"/>
              <a:t>Stahl, G. (2013). </a:t>
            </a:r>
            <a:r>
              <a:rPr lang="en-US" altLang="en-US" sz="1400" i="1" u="sng"/>
              <a:t>Translating Euclid: Designing a human-centered mathematics</a:t>
            </a:r>
            <a:r>
              <a:rPr lang="en-US" altLang="en-US" sz="1400" u="sng"/>
              <a:t>. Morgan &amp; Claypool Publishers. Web: </a:t>
            </a:r>
            <a:r>
              <a:rPr lang="en-US" altLang="en-US" sz="1400" u="sng">
                <a:hlinkClick r:id="rId5"/>
              </a:rPr>
              <a:t>http://GerryStahl.net/elibrary/euclid</a:t>
            </a:r>
            <a:r>
              <a:rPr lang="en-US" altLang="en-US" sz="1400"/>
              <a:t>. </a:t>
            </a:r>
          </a:p>
          <a:p>
            <a:r>
              <a:rPr lang="en-US" altLang="en-US" sz="1400" u="sng"/>
              <a:t>Stahl, G. (2015). </a:t>
            </a:r>
            <a:r>
              <a:rPr lang="en-US" altLang="en-US" sz="1400" i="1" u="sng"/>
              <a:t>Essays in philosophy of group cognition</a:t>
            </a:r>
            <a:r>
              <a:rPr lang="en-US" altLang="en-US" sz="1400" u="sng"/>
              <a:t>. Philadelphia, PA: Gerry Stahl at Lulu. Web: </a:t>
            </a:r>
            <a:r>
              <a:rPr lang="en-US" altLang="en-US" sz="1400" u="sng">
                <a:hlinkClick r:id="rId6"/>
              </a:rPr>
              <a:t>http://GerryStahl.net/elibrary/theory</a:t>
            </a:r>
            <a:r>
              <a:rPr lang="en-US" altLang="en-US" sz="1400"/>
              <a:t>.</a:t>
            </a:r>
          </a:p>
          <a:p>
            <a:r>
              <a:rPr lang="en-US" altLang="en-US" sz="1400" u="sng"/>
              <a:t>Stahl, G. (2016). </a:t>
            </a:r>
            <a:r>
              <a:rPr lang="en-US" altLang="en-US" sz="1400" i="1" u="sng"/>
              <a:t>Constructing dynamic triangles together: The development of mathematical group cognition</a:t>
            </a:r>
            <a:r>
              <a:rPr lang="en-US" altLang="en-US" sz="1400" u="sng"/>
              <a:t>. Cambridge University Press. Web: </a:t>
            </a:r>
            <a:r>
              <a:rPr lang="en-US" altLang="en-US" sz="1400" u="sng">
                <a:hlinkClick r:id="rId7"/>
              </a:rPr>
              <a:t>http://GerryStahl.net/elibrary/analysis</a:t>
            </a:r>
            <a:r>
              <a:rPr lang="en-US" altLang="en-US" sz="1400"/>
              <a:t>. </a:t>
            </a:r>
          </a:p>
          <a:p>
            <a:r>
              <a:rPr lang="en-US" altLang="en-US" sz="1400" u="sng"/>
              <a:t>Stahl, G. (2017). Group practices: A new way of viewing CSCL. </a:t>
            </a:r>
            <a:r>
              <a:rPr lang="en-US" altLang="en-US" sz="1400" i="1" u="sng"/>
              <a:t>International Journal of Computer-Supported Collaborative Learning. 12</a:t>
            </a:r>
            <a:r>
              <a:rPr lang="en-US" altLang="en-US" sz="1400" u="sng"/>
              <a:t>(1), 113–126. </a:t>
            </a:r>
            <a:endParaRPr lang="en-US" altLang="en-US" sz="1400"/>
          </a:p>
          <a:p>
            <a:pPr lvl="1"/>
            <a:endParaRPr lang="en-US" altLang="en-US"/>
          </a:p>
        </p:txBody>
      </p:sp>
      <p:sp>
        <p:nvSpPr>
          <p:cNvPr id="2" name="Slide Number Placeholder 1">
            <a:extLst>
              <a:ext uri="{FF2B5EF4-FFF2-40B4-BE49-F238E27FC236}">
                <a16:creationId xmlns:a16="http://schemas.microsoft.com/office/drawing/2014/main" id="{14B5C4F5-A20C-A2E6-BC86-E29BCCAE65F7}"/>
              </a:ext>
            </a:extLst>
          </p:cNvPr>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6186F937-9135-594C-9F5E-A552AB7769D3}" type="slidenum">
              <a:rPr lang="en-US" altLang="en-US" sz="1400"/>
              <a:pPr eaLnBrk="1" hangingPunct="1"/>
              <a:t>11</a:t>
            </a:fld>
            <a:endParaRPr lang="en-US" altLang="en-US" sz="1400"/>
          </a:p>
        </p:txBody>
      </p:sp>
    </p:spTree>
  </p:cSld>
  <p:clrMapOvr>
    <a:masterClrMapping/>
  </p:clrMapOvr>
  <p:transition spd="slow">
    <p:pull/>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3B88C8AA-2E9D-6062-6F31-93B718682089}"/>
              </a:ext>
            </a:extLst>
          </p:cNvPr>
          <p:cNvSpPr>
            <a:spLocks noGrp="1" noChangeArrowheads="1"/>
          </p:cNvSpPr>
          <p:nvPr>
            <p:ph type="ctrTitle"/>
          </p:nvPr>
        </p:nvSpPr>
        <p:spPr>
          <a:xfrm>
            <a:off x="0" y="228600"/>
            <a:ext cx="5638800" cy="3352800"/>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eaLnBrk="1" hangingPunct="1">
              <a:defRPr/>
            </a:pPr>
            <a:r>
              <a:rPr lang="en-US" altLang="zh-CN" sz="6000" b="0" dirty="0">
                <a:ea typeface="宋体" charset="0"/>
                <a:cs typeface="宋体" charset="0"/>
              </a:rPr>
              <a:t>Support for Learning &amp; Life: </a:t>
            </a:r>
            <a:r>
              <a:rPr lang="en-US" altLang="zh-CN" sz="6000" i="1" dirty="0">
                <a:ea typeface="宋体" charset="0"/>
                <a:cs typeface="宋体" charset="0"/>
              </a:rPr>
              <a:t>Discussant</a:t>
            </a:r>
            <a:endParaRPr lang="en-US" sz="6000" i="1" dirty="0">
              <a:ea typeface="宋体" charset="0"/>
              <a:cs typeface="宋体" charset="0"/>
            </a:endParaRPr>
          </a:p>
        </p:txBody>
      </p:sp>
      <p:sp>
        <p:nvSpPr>
          <p:cNvPr id="6147" name="Rectangle 3">
            <a:extLst>
              <a:ext uri="{FF2B5EF4-FFF2-40B4-BE49-F238E27FC236}">
                <a16:creationId xmlns:a16="http://schemas.microsoft.com/office/drawing/2014/main" id="{FF5D8066-7CFB-10D4-DE8B-33611A1CD4EB}"/>
              </a:ext>
            </a:extLst>
          </p:cNvPr>
          <p:cNvSpPr>
            <a:spLocks noGrp="1" noChangeArrowheads="1"/>
          </p:cNvSpPr>
          <p:nvPr>
            <p:ph type="subTitle" idx="1"/>
          </p:nvPr>
        </p:nvSpPr>
        <p:spPr>
          <a:xfrm>
            <a:off x="0" y="3886200"/>
            <a:ext cx="9142413" cy="2209800"/>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eaLnBrk="1" hangingPunct="1">
              <a:defRPr/>
            </a:pPr>
            <a:r>
              <a:rPr lang="en-US" sz="4400" b="1" dirty="0">
                <a:cs typeface="+mn-cs"/>
              </a:rPr>
              <a:t>Gerry Stahl</a:t>
            </a:r>
          </a:p>
          <a:p>
            <a:pPr eaLnBrk="1" hangingPunct="1">
              <a:defRPr/>
            </a:pPr>
            <a:r>
              <a:rPr lang="en-US" altLang="zh-CN" sz="3600" u="sng" dirty="0">
                <a:solidFill>
                  <a:srgbClr val="000090"/>
                </a:solidFill>
                <a:ea typeface="宋体" charset="0"/>
                <a:cs typeface="宋体" charset="0"/>
                <a:hlinkClick r:id="rId3"/>
              </a:rPr>
              <a:t>Gerry@GerryStahl.net</a:t>
            </a:r>
            <a:r>
              <a:rPr lang="en-US" altLang="zh-CN" sz="3600" dirty="0">
                <a:solidFill>
                  <a:srgbClr val="000090"/>
                </a:solidFill>
                <a:ea typeface="宋体" charset="0"/>
                <a:cs typeface="宋体" charset="0"/>
              </a:rPr>
              <a:t> </a:t>
            </a:r>
            <a:endParaRPr lang="en-US" sz="3600" b="1" dirty="0">
              <a:solidFill>
                <a:srgbClr val="000090"/>
              </a:solidFill>
              <a:cs typeface="+mn-cs"/>
            </a:endParaRPr>
          </a:p>
          <a:p>
            <a:pPr eaLnBrk="1" hangingPunct="1">
              <a:defRPr/>
            </a:pPr>
            <a:r>
              <a:rPr lang="en-US" sz="3600" dirty="0">
                <a:solidFill>
                  <a:srgbClr val="000090"/>
                </a:solidFill>
                <a:cs typeface="+mn-cs"/>
                <a:hlinkClick r:id="rId4"/>
              </a:rPr>
              <a:t>http://GerryStahl.net/pub/discussant.pdf</a:t>
            </a:r>
            <a:r>
              <a:rPr lang="en-US" sz="3600" dirty="0">
                <a:solidFill>
                  <a:srgbClr val="000090"/>
                </a:solidFill>
                <a:cs typeface="+mn-cs"/>
              </a:rPr>
              <a:t>   </a:t>
            </a:r>
            <a:endParaRPr lang="en-US" sz="3600" b="1" dirty="0">
              <a:solidFill>
                <a:srgbClr val="000090"/>
              </a:solidFill>
              <a:cs typeface="+mn-cs"/>
            </a:endParaRPr>
          </a:p>
          <a:p>
            <a:pPr eaLnBrk="1" hangingPunct="1">
              <a:defRPr/>
            </a:pPr>
            <a:endParaRPr lang="en-US" dirty="0">
              <a:cs typeface="+mn-cs"/>
            </a:endParaRPr>
          </a:p>
        </p:txBody>
      </p:sp>
      <p:pic>
        <p:nvPicPr>
          <p:cNvPr id="37891" name="Picture 1" descr="cscl.jpeg">
            <a:extLst>
              <a:ext uri="{FF2B5EF4-FFF2-40B4-BE49-F238E27FC236}">
                <a16:creationId xmlns:a16="http://schemas.microsoft.com/office/drawing/2014/main" id="{CC52BD27-0B06-09BF-0897-2D42865731C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562600" y="228600"/>
            <a:ext cx="3406775"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C25715C0-D452-99A3-39F0-841A6239CDAF}"/>
              </a:ext>
            </a:extLst>
          </p:cNvPr>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A9751C31-AF20-7A40-93D2-531EE8137D55}" type="slidenum">
              <a:rPr lang="en-US" altLang="en-US" sz="1400"/>
              <a:pPr eaLnBrk="1" hangingPunct="1"/>
              <a:t>12</a:t>
            </a:fld>
            <a:endParaRPr lang="en-US" altLang="en-US" sz="1400"/>
          </a:p>
        </p:txBody>
      </p:sp>
    </p:spTree>
  </p:cSld>
  <p:clrMapOvr>
    <a:masterClrMapping/>
  </p:clrMapOvr>
  <p:transition spd="slow">
    <p:pull/>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DB918237-482C-9EAF-CA2B-136C80CD0E9B}"/>
              </a:ext>
            </a:extLst>
          </p:cNvPr>
          <p:cNvSpPr>
            <a:spLocks noGrp="1" noChangeArrowheads="1"/>
          </p:cNvSpPr>
          <p:nvPr>
            <p:ph type="title"/>
          </p:nvPr>
        </p:nvSpPr>
        <p:spPr>
          <a:xfrm>
            <a:off x="457200" y="274638"/>
            <a:ext cx="8229600" cy="868362"/>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eaLnBrk="1" hangingPunct="1">
              <a:defRPr/>
            </a:pPr>
            <a:r>
              <a:rPr lang="en-US" dirty="0"/>
              <a:t>What is our QoL? </a:t>
            </a:r>
            <a:endParaRPr lang="en-US" dirty="0">
              <a:cs typeface="+mj-cs"/>
            </a:endParaRPr>
          </a:p>
        </p:txBody>
      </p:sp>
      <p:sp>
        <p:nvSpPr>
          <p:cNvPr id="64515" name="Rectangle 3">
            <a:extLst>
              <a:ext uri="{FF2B5EF4-FFF2-40B4-BE49-F238E27FC236}">
                <a16:creationId xmlns:a16="http://schemas.microsoft.com/office/drawing/2014/main" id="{88B473A2-5FC2-75DD-E5BB-0E26816B0CA0}"/>
              </a:ext>
            </a:extLst>
          </p:cNvPr>
          <p:cNvSpPr>
            <a:spLocks noGrp="1" noChangeArrowheads="1"/>
          </p:cNvSpPr>
          <p:nvPr>
            <p:ph type="body" idx="1"/>
          </p:nvPr>
        </p:nvSpPr>
        <p:spPr>
          <a:xfrm>
            <a:off x="304800" y="1066800"/>
            <a:ext cx="8534400" cy="5410200"/>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lvl="1"/>
            <a:r>
              <a:rPr lang="en-US" altLang="en-US" sz="2400"/>
              <a:t>QoL is now about the </a:t>
            </a:r>
            <a:r>
              <a:rPr lang="en-US" altLang="en-US" sz="2400" b="1"/>
              <a:t>globe’s life</a:t>
            </a:r>
            <a:r>
              <a:rPr lang="en-US" altLang="en-US" sz="2400"/>
              <a:t>, not individual life </a:t>
            </a:r>
            <a:r>
              <a:rPr lang="mr-IN" altLang="en-US" sz="2400"/>
              <a:t>–</a:t>
            </a:r>
            <a:r>
              <a:rPr lang="en-US" altLang="en-US" sz="2400"/>
              <a:t> see these recent publications: </a:t>
            </a:r>
          </a:p>
          <a:p>
            <a:pPr lvl="1"/>
            <a:endParaRPr lang="en-US" altLang="en-US" sz="2400"/>
          </a:p>
          <a:p>
            <a:pPr lvl="1"/>
            <a:endParaRPr lang="en-US" altLang="en-US" sz="2400"/>
          </a:p>
          <a:p>
            <a:pPr lvl="1"/>
            <a:endParaRPr lang="en-US" altLang="en-US" sz="2400"/>
          </a:p>
          <a:p>
            <a:pPr lvl="1">
              <a:buFontTx/>
              <a:buNone/>
            </a:pPr>
            <a:endParaRPr lang="en-US" altLang="en-US" sz="2400"/>
          </a:p>
          <a:p>
            <a:pPr lvl="1"/>
            <a:r>
              <a:rPr lang="en-US" altLang="en-US" sz="2400" b="1"/>
              <a:t>Economic inequality </a:t>
            </a:r>
            <a:r>
              <a:rPr lang="en-US" altLang="en-US" sz="2400"/>
              <a:t>(</a:t>
            </a:r>
            <a:r>
              <a:rPr lang="en-US" altLang="en-US" sz="2400">
                <a:hlinkClick r:id="rId3" action="ppaction://hlinkfile" tooltip="Ekbia, 2017 #3647"/>
              </a:rPr>
              <a:t>Ekbia &amp; Nardi, 2017</a:t>
            </a:r>
            <a:r>
              <a:rPr lang="en-US" altLang="en-US" sz="2400"/>
              <a:t>) – need for democratic economy &amp; just global world order</a:t>
            </a:r>
          </a:p>
          <a:p>
            <a:pPr lvl="1"/>
            <a:r>
              <a:rPr lang="en-US" altLang="en-US" sz="2400" b="1"/>
              <a:t>Climate change </a:t>
            </a:r>
            <a:r>
              <a:rPr lang="en-US" altLang="en-US" sz="2400"/>
              <a:t>(</a:t>
            </a:r>
            <a:r>
              <a:rPr lang="en-US" altLang="en-US" sz="2400">
                <a:hlinkClick r:id="rId4" action="ppaction://hlinkfile" tooltip="Latour, 2017 #3646"/>
              </a:rPr>
              <a:t>Latour, 2017</a:t>
            </a:r>
            <a:r>
              <a:rPr lang="en-US" altLang="en-US" sz="2400"/>
              <a:t>) – need for ecological sustainability</a:t>
            </a:r>
          </a:p>
          <a:p>
            <a:pPr lvl="1"/>
            <a:r>
              <a:rPr lang="en-US" altLang="en-US" sz="2400" b="1"/>
              <a:t>Fake news </a:t>
            </a:r>
            <a:r>
              <a:rPr lang="en-US" altLang="en-US" sz="2400"/>
              <a:t>(Trump, 2017) – need for knowledge-building communities (</a:t>
            </a:r>
            <a:r>
              <a:rPr lang="en-US" altLang="en-US" sz="2400">
                <a:hlinkClick r:id="rId5" action="ppaction://hlinkfile" tooltip="Bereiter, 2018 #3645"/>
              </a:rPr>
              <a:t>Bereiter &amp; Scardamalia, 2018</a:t>
            </a:r>
            <a:r>
              <a:rPr lang="en-US" altLang="en-US" sz="2400"/>
              <a:t>) and deliberative reasoning (</a:t>
            </a:r>
            <a:r>
              <a:rPr lang="en-US" altLang="en-US" sz="2400">
                <a:hlinkClick r:id="rId6" action="ppaction://hlinkfile" tooltip="Schwarz, 2017 #3644"/>
              </a:rPr>
              <a:t>Schwarz &amp; Baker, 2017</a:t>
            </a:r>
            <a:r>
              <a:rPr lang="en-US" altLang="en-US" sz="2400"/>
              <a:t>)</a:t>
            </a:r>
          </a:p>
          <a:p>
            <a:pPr lvl="1"/>
            <a:endParaRPr lang="en-US" altLang="en-US"/>
          </a:p>
        </p:txBody>
      </p:sp>
      <p:pic>
        <p:nvPicPr>
          <p:cNvPr id="17411" name="Picture 1" descr="globe.jpg">
            <a:extLst>
              <a:ext uri="{FF2B5EF4-FFF2-40B4-BE49-F238E27FC236}">
                <a16:creationId xmlns:a16="http://schemas.microsoft.com/office/drawing/2014/main" id="{DBE84711-97EE-54D6-174B-6B79EE71E057}"/>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590800" y="1905000"/>
            <a:ext cx="3503613" cy="179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E8D56522-DF35-E3A5-BBF1-2A126D6718A6}"/>
              </a:ext>
            </a:extLst>
          </p:cNvPr>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B5B6426D-FB9C-DA4E-BB6C-1858CAF5FCA4}" type="slidenum">
              <a:rPr lang="en-US" altLang="en-US" sz="1400"/>
              <a:pPr eaLnBrk="1" hangingPunct="1"/>
              <a:t>2</a:t>
            </a:fld>
            <a:endParaRPr lang="en-US" altLang="en-US" sz="1400"/>
          </a:p>
        </p:txBody>
      </p:sp>
    </p:spTree>
  </p:cSld>
  <p:clrMapOvr>
    <a:masterClrMapping/>
  </p:clrMapOvr>
  <p:transition spd="slow">
    <p:pull/>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BA2A590A-3EAB-1517-BE0B-5C66A336449E}"/>
              </a:ext>
            </a:extLst>
          </p:cNvPr>
          <p:cNvSpPr>
            <a:spLocks noGrp="1" noChangeArrowheads="1"/>
          </p:cNvSpPr>
          <p:nvPr>
            <p:ph type="title"/>
          </p:nvPr>
        </p:nvSpPr>
        <p:spPr>
          <a:xfrm>
            <a:off x="152400" y="228600"/>
            <a:ext cx="8991600" cy="1143000"/>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eaLnBrk="1" hangingPunct="1">
              <a:defRPr/>
            </a:pPr>
            <a:r>
              <a:rPr lang="en-US" dirty="0"/>
              <a:t>Consequences of: technology design &amp;/or of capitalism?</a:t>
            </a:r>
            <a:endParaRPr lang="en-US" dirty="0">
              <a:cs typeface="+mj-cs"/>
            </a:endParaRPr>
          </a:p>
        </p:txBody>
      </p:sp>
      <p:sp>
        <p:nvSpPr>
          <p:cNvPr id="64515" name="Rectangle 3">
            <a:extLst>
              <a:ext uri="{FF2B5EF4-FFF2-40B4-BE49-F238E27FC236}">
                <a16:creationId xmlns:a16="http://schemas.microsoft.com/office/drawing/2014/main" id="{E224C49D-EC62-1818-A667-EA846D9448BB}"/>
              </a:ext>
            </a:extLst>
          </p:cNvPr>
          <p:cNvSpPr>
            <a:spLocks noGrp="1" noChangeArrowheads="1"/>
          </p:cNvSpPr>
          <p:nvPr>
            <p:ph type="body" idx="1"/>
          </p:nvPr>
        </p:nvSpPr>
        <p:spPr>
          <a:xfrm>
            <a:off x="152400" y="1600200"/>
            <a:ext cx="8839200" cy="5029200"/>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lvl="1">
              <a:defRPr/>
            </a:pPr>
            <a:r>
              <a:rPr lang="en-US" sz="2400" b="1" i="1" dirty="0"/>
              <a:t>Automation</a:t>
            </a:r>
            <a:r>
              <a:rPr lang="en-US" sz="2400" i="1" dirty="0"/>
              <a:t> leads to unemployment for many &amp; unimaginable wealth for a couple of CEOs</a:t>
            </a:r>
            <a:r>
              <a:rPr lang="en-US" sz="2400" dirty="0"/>
              <a:t> </a:t>
            </a:r>
          </a:p>
          <a:p>
            <a:pPr lvl="1">
              <a:defRPr/>
            </a:pPr>
            <a:r>
              <a:rPr lang="en-US" sz="2400" b="1" i="1" dirty="0"/>
              <a:t>Climate change </a:t>
            </a:r>
            <a:r>
              <a:rPr lang="en-US" sz="2400" i="1" dirty="0"/>
              <a:t>is a consequence of industrialization</a:t>
            </a:r>
            <a:r>
              <a:rPr lang="en-US" sz="2400" dirty="0"/>
              <a:t> </a:t>
            </a:r>
          </a:p>
          <a:p>
            <a:pPr lvl="1">
              <a:defRPr/>
            </a:pPr>
            <a:r>
              <a:rPr lang="en-US" sz="2400" b="1" i="1" dirty="0"/>
              <a:t>Fake news </a:t>
            </a:r>
            <a:r>
              <a:rPr lang="en-US" sz="2400" i="1" dirty="0"/>
              <a:t>is the new communication by social media</a:t>
            </a:r>
            <a:r>
              <a:rPr lang="en-US" sz="2400" dirty="0"/>
              <a:t> </a:t>
            </a:r>
          </a:p>
          <a:p>
            <a:pPr lvl="1">
              <a:defRPr/>
            </a:pPr>
            <a:endParaRPr lang="en-US" sz="2400" dirty="0"/>
          </a:p>
          <a:p>
            <a:pPr lvl="1">
              <a:defRPr/>
            </a:pPr>
            <a:r>
              <a:rPr lang="en-US" sz="2400" b="1" i="1" dirty="0"/>
              <a:t>Automation</a:t>
            </a:r>
            <a:r>
              <a:rPr lang="en-US" sz="2400" i="1" dirty="0"/>
              <a:t> is driven by the attempt to minimize labor time in production </a:t>
            </a:r>
          </a:p>
          <a:p>
            <a:pPr lvl="1">
              <a:defRPr/>
            </a:pPr>
            <a:r>
              <a:rPr lang="en-US" sz="2400" b="1" i="1" dirty="0"/>
              <a:t>Climate change </a:t>
            </a:r>
            <a:r>
              <a:rPr lang="en-US" sz="2400" i="1" dirty="0"/>
              <a:t>is an external cost of capitalist production and consumption</a:t>
            </a:r>
          </a:p>
          <a:p>
            <a:pPr lvl="1">
              <a:defRPr/>
            </a:pPr>
            <a:r>
              <a:rPr lang="en-US" sz="2400" dirty="0"/>
              <a:t> </a:t>
            </a:r>
            <a:r>
              <a:rPr lang="en-US" sz="2400" b="1" i="1" dirty="0"/>
              <a:t>Fake news </a:t>
            </a:r>
            <a:r>
              <a:rPr lang="en-US" sz="2400" i="1" dirty="0"/>
              <a:t>is a phenomenon of fetishism of commodities</a:t>
            </a:r>
            <a:r>
              <a:rPr lang="en-US" sz="2400" dirty="0"/>
              <a:t> </a:t>
            </a:r>
            <a:r>
              <a:rPr lang="en-US" sz="2400" i="1" dirty="0"/>
              <a:t>and the ideology of individualism</a:t>
            </a:r>
            <a:r>
              <a:rPr lang="en-US" sz="2400" dirty="0"/>
              <a:t> (including destruction of global world order)</a:t>
            </a:r>
          </a:p>
        </p:txBody>
      </p:sp>
      <p:sp>
        <p:nvSpPr>
          <p:cNvPr id="2" name="Slide Number Placeholder 1">
            <a:extLst>
              <a:ext uri="{FF2B5EF4-FFF2-40B4-BE49-F238E27FC236}">
                <a16:creationId xmlns:a16="http://schemas.microsoft.com/office/drawing/2014/main" id="{EF841CE6-22E1-CBD8-5CF8-7BCF889086B8}"/>
              </a:ext>
            </a:extLst>
          </p:cNvPr>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A04435C9-B972-574E-A3CC-6423E6EBAE99}" type="slidenum">
              <a:rPr lang="en-US" altLang="en-US" sz="1400"/>
              <a:pPr eaLnBrk="1" hangingPunct="1"/>
              <a:t>3</a:t>
            </a:fld>
            <a:endParaRPr lang="en-US" altLang="en-US" sz="1400"/>
          </a:p>
        </p:txBody>
      </p:sp>
    </p:spTree>
  </p:cSld>
  <p:clrMapOvr>
    <a:masterClrMapping/>
  </p:clrMapOvr>
  <p:transition spd="slow">
    <p:pull/>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EE8500A9-BEC3-2CE1-B483-51330D3195F9}"/>
              </a:ext>
            </a:extLst>
          </p:cNvPr>
          <p:cNvSpPr>
            <a:spLocks noGrp="1" noChangeArrowheads="1"/>
          </p:cNvSpPr>
          <p:nvPr>
            <p:ph type="title"/>
          </p:nvPr>
        </p:nvSpPr>
        <p:spPr>
          <a:xfrm>
            <a:off x="1143000" y="304800"/>
            <a:ext cx="4648200" cy="1325563"/>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eaLnBrk="1" hangingPunct="1"/>
            <a:r>
              <a:rPr lang="en-US" altLang="en-US"/>
              <a:t>Beyond CSCL’s affordances </a:t>
            </a:r>
          </a:p>
        </p:txBody>
      </p:sp>
      <p:sp>
        <p:nvSpPr>
          <p:cNvPr id="64515" name="Rectangle 3">
            <a:extLst>
              <a:ext uri="{FF2B5EF4-FFF2-40B4-BE49-F238E27FC236}">
                <a16:creationId xmlns:a16="http://schemas.microsoft.com/office/drawing/2014/main" id="{EBC3DD75-3664-7740-52D2-CBE16C17DDF7}"/>
              </a:ext>
            </a:extLst>
          </p:cNvPr>
          <p:cNvSpPr>
            <a:spLocks noGrp="1" noChangeArrowheads="1"/>
          </p:cNvSpPr>
          <p:nvPr>
            <p:ph type="body" idx="1"/>
          </p:nvPr>
        </p:nvSpPr>
        <p:spPr>
          <a:xfrm>
            <a:off x="76200" y="1981200"/>
            <a:ext cx="8915400" cy="4800600"/>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lvl="1"/>
            <a:r>
              <a:rPr lang="en-US" altLang="en-US"/>
              <a:t>Cindy’s impressive cataloging 				of affordances researched by CSCL to date! </a:t>
            </a:r>
            <a:r>
              <a:rPr lang="mr-IN" altLang="en-US"/>
              <a:t>…</a:t>
            </a:r>
            <a:r>
              <a:rPr lang="en-US" altLang="en-US"/>
              <a:t>.</a:t>
            </a:r>
          </a:p>
          <a:p>
            <a:pPr lvl="1"/>
            <a:r>
              <a:rPr lang="en-US" altLang="en-US" sz="2000" i="1"/>
              <a:t>BUT</a:t>
            </a:r>
            <a:r>
              <a:rPr lang="en-US" altLang="en-US"/>
              <a:t>: How to respond to </a:t>
            </a:r>
            <a:r>
              <a:rPr lang="en-US" altLang="en-US" b="1"/>
              <a:t>major</a:t>
            </a:r>
            <a:r>
              <a:rPr lang="en-US" altLang="en-US"/>
              <a:t> </a:t>
            </a:r>
            <a:r>
              <a:rPr lang="en-US" altLang="en-US" b="1"/>
              <a:t>issues of our world, </a:t>
            </a:r>
            <a:r>
              <a:rPr lang="en-US" altLang="en-US"/>
              <a:t>which determine our QoL?</a:t>
            </a:r>
          </a:p>
          <a:p>
            <a:pPr lvl="1"/>
            <a:r>
              <a:rPr lang="en-US" altLang="en-US" sz="2000" i="1"/>
              <a:t>BUT</a:t>
            </a:r>
            <a:r>
              <a:rPr lang="en-US" altLang="en-US"/>
              <a:t>: </a:t>
            </a:r>
            <a:r>
              <a:rPr lang="en-US" altLang="en-US" b="1"/>
              <a:t>Vision of CSCL </a:t>
            </a:r>
            <a:r>
              <a:rPr lang="en-US" altLang="en-US"/>
              <a:t>for the world of the future? </a:t>
            </a:r>
          </a:p>
          <a:p>
            <a:pPr lvl="1"/>
            <a:r>
              <a:rPr lang="en-US" altLang="en-US" sz="2000" i="1"/>
              <a:t>BUT</a:t>
            </a:r>
            <a:r>
              <a:rPr lang="en-US" altLang="en-US"/>
              <a:t>: </a:t>
            </a:r>
            <a:r>
              <a:rPr lang="en-US" altLang="en-US" b="1"/>
              <a:t>Philosophical response </a:t>
            </a:r>
            <a:r>
              <a:rPr lang="en-US" altLang="en-US"/>
              <a:t>to Pelle Ehn’s call for decentering and thinging?</a:t>
            </a:r>
          </a:p>
          <a:p>
            <a:pPr lvl="1"/>
            <a:r>
              <a:rPr lang="en-US" altLang="en-US" sz="2000" i="1"/>
              <a:t>BUT</a:t>
            </a:r>
            <a:r>
              <a:rPr lang="en-US" altLang="en-US"/>
              <a:t>: </a:t>
            </a:r>
            <a:r>
              <a:rPr lang="en-US" altLang="en-US" b="1"/>
              <a:t>Methods to analyze impact </a:t>
            </a:r>
            <a:r>
              <a:rPr lang="en-US" altLang="en-US"/>
              <a:t>of the CSCL tools Cindy &amp; Heisawn compiled, for our QoL?</a:t>
            </a:r>
          </a:p>
          <a:p>
            <a:pPr marL="0" indent="0" eaLnBrk="1" hangingPunct="1">
              <a:lnSpc>
                <a:spcPct val="90000"/>
              </a:lnSpc>
              <a:buFontTx/>
              <a:buNone/>
            </a:pPr>
            <a:endParaRPr lang="en-US" altLang="en-US"/>
          </a:p>
        </p:txBody>
      </p:sp>
      <p:pic>
        <p:nvPicPr>
          <p:cNvPr id="21507" name="Picture 1" descr="cscl.jpeg">
            <a:extLst>
              <a:ext uri="{FF2B5EF4-FFF2-40B4-BE49-F238E27FC236}">
                <a16:creationId xmlns:a16="http://schemas.microsoft.com/office/drawing/2014/main" id="{C6966E6B-57DE-2A40-EE85-90F3D31778D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152400"/>
            <a:ext cx="2187575" cy="215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F832D6AC-8C96-21FC-44D9-FBF1C4490234}"/>
              </a:ext>
            </a:extLst>
          </p:cNvPr>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36C54787-568D-034C-AA8E-A91E72FDCDF7}" type="slidenum">
              <a:rPr lang="en-US" altLang="en-US" sz="1400"/>
              <a:pPr eaLnBrk="1" hangingPunct="1"/>
              <a:t>4</a:t>
            </a:fld>
            <a:endParaRPr lang="en-US" altLang="en-US" sz="1400"/>
          </a:p>
        </p:txBody>
      </p:sp>
    </p:spTree>
  </p:cSld>
  <p:clrMapOvr>
    <a:masterClrMapping/>
  </p:clrMapOvr>
  <p:transition spd="slow">
    <p:pul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B5EF4B8C-5E75-A6F9-BB01-81258D803897}"/>
              </a:ext>
            </a:extLst>
          </p:cNvPr>
          <p:cNvSpPr>
            <a:spLocks noGrp="1" noChangeArrowheads="1"/>
          </p:cNvSpPr>
          <p:nvPr>
            <p:ph type="title"/>
          </p:nvPr>
        </p:nvSpPr>
        <p:spPr>
          <a:xfrm>
            <a:off x="457200" y="274638"/>
            <a:ext cx="8229600" cy="868362"/>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eaLnBrk="1" hangingPunct="1">
              <a:defRPr/>
            </a:pPr>
            <a:r>
              <a:rPr lang="en-US" dirty="0"/>
              <a:t>CSCL for Group Cognition </a:t>
            </a:r>
            <a:endParaRPr lang="en-US" dirty="0">
              <a:cs typeface="+mj-cs"/>
            </a:endParaRPr>
          </a:p>
        </p:txBody>
      </p:sp>
      <p:sp>
        <p:nvSpPr>
          <p:cNvPr id="64515" name="Rectangle 3">
            <a:extLst>
              <a:ext uri="{FF2B5EF4-FFF2-40B4-BE49-F238E27FC236}">
                <a16:creationId xmlns:a16="http://schemas.microsoft.com/office/drawing/2014/main" id="{B45C70BC-2DBD-F151-2D3A-43ABEB97962F}"/>
              </a:ext>
            </a:extLst>
          </p:cNvPr>
          <p:cNvSpPr>
            <a:spLocks noGrp="1" noChangeArrowheads="1"/>
          </p:cNvSpPr>
          <p:nvPr>
            <p:ph type="body" idx="1"/>
          </p:nvPr>
        </p:nvSpPr>
        <p:spPr>
          <a:xfrm>
            <a:off x="228600" y="1143000"/>
            <a:ext cx="8458200" cy="5181600"/>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lvl="1"/>
            <a:r>
              <a:rPr lang="en-US" altLang="en-US" b="1"/>
              <a:t>Knowledge Forum </a:t>
            </a:r>
            <a:r>
              <a:rPr lang="en-US" altLang="en-US"/>
              <a:t>– writing and inscriptions as building knowledge collaboratively </a:t>
            </a:r>
            <a:r>
              <a:rPr lang="mr-IN" altLang="en-US"/>
              <a:t>–</a:t>
            </a:r>
            <a:r>
              <a:rPr lang="en-US" altLang="en-US"/>
              <a:t> support for collaborative knowledge building 			(</a:t>
            </a:r>
            <a:r>
              <a:rPr lang="en-US" altLang="en-US">
                <a:hlinkClick r:id="rId3" action="ppaction://hlinkfile" tooltip="Bereiter, 2018 #3645"/>
              </a:rPr>
              <a:t>Bereiter &amp; Scardamalia, 2018</a:t>
            </a:r>
            <a:r>
              <a:rPr lang="en-US" altLang="en-US"/>
              <a:t>)</a:t>
            </a:r>
          </a:p>
          <a:p>
            <a:pPr lvl="1"/>
            <a:r>
              <a:rPr lang="en-US" altLang="en-US" b="1"/>
              <a:t>Argunaut</a:t>
            </a:r>
            <a:r>
              <a:rPr lang="en-US" altLang="en-US"/>
              <a:t> &amp; </a:t>
            </a:r>
            <a:r>
              <a:rPr lang="en-US" altLang="en-US" b="1"/>
              <a:t>Digalo</a:t>
            </a:r>
            <a:r>
              <a:rPr lang="en-US" altLang="en-US"/>
              <a:t> – support for deliberative discourse in various historical cultures through argumentation (</a:t>
            </a:r>
            <a:r>
              <a:rPr lang="en-US" altLang="en-US">
                <a:hlinkClick r:id="rId4" action="ppaction://hlinkfile" tooltip="Schwarz, 2017 #3644"/>
              </a:rPr>
              <a:t>Schwarz &amp; Baker, 2017</a:t>
            </a:r>
            <a:r>
              <a:rPr lang="en-US" altLang="en-US"/>
              <a:t>)</a:t>
            </a:r>
          </a:p>
          <a:p>
            <a:pPr lvl="1"/>
            <a:r>
              <a:rPr lang="en-US" altLang="en-US" b="1"/>
              <a:t>Virtual Math Teams </a:t>
            </a:r>
            <a:r>
              <a:rPr lang="en-US" altLang="en-US"/>
              <a:t>(VMT) – support for collaborative dynamic geometry as contemporary form of classic reasoning about dependencies in world (</a:t>
            </a:r>
            <a:r>
              <a:rPr lang="en-US" altLang="en-US">
                <a:hlinkClick r:id="rId5" action="ppaction://hlinkfile" tooltip="Stahl, 2017 #3640"/>
              </a:rPr>
              <a:t>Stahl, 2017</a:t>
            </a:r>
            <a:r>
              <a:rPr lang="en-US" altLang="en-US"/>
              <a:t>)</a:t>
            </a:r>
          </a:p>
          <a:p>
            <a:pPr lvl="1"/>
            <a:endParaRPr lang="en-US" altLang="en-US"/>
          </a:p>
        </p:txBody>
      </p:sp>
      <p:sp>
        <p:nvSpPr>
          <p:cNvPr id="2" name="Slide Number Placeholder 1">
            <a:extLst>
              <a:ext uri="{FF2B5EF4-FFF2-40B4-BE49-F238E27FC236}">
                <a16:creationId xmlns:a16="http://schemas.microsoft.com/office/drawing/2014/main" id="{2CEA998B-A6D8-023C-7CF8-FE1327D9265F}"/>
              </a:ext>
            </a:extLst>
          </p:cNvPr>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6E75CF06-26A1-BB40-948C-7BE9A82D22B1}" type="slidenum">
              <a:rPr lang="en-US" altLang="en-US" sz="1400"/>
              <a:pPr eaLnBrk="1" hangingPunct="1"/>
              <a:t>5</a:t>
            </a:fld>
            <a:endParaRPr lang="en-US" altLang="en-US" sz="1400"/>
          </a:p>
        </p:txBody>
      </p:sp>
    </p:spTree>
  </p:cSld>
  <p:clrMapOvr>
    <a:masterClrMapping/>
  </p:clrMapOvr>
  <p:transition spd="slow">
    <p:pull/>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F6B2297F-5C1D-F5E4-9A33-F0A6D2B10E0E}"/>
              </a:ext>
            </a:extLst>
          </p:cNvPr>
          <p:cNvSpPr>
            <a:spLocks noGrp="1" noChangeArrowheads="1"/>
          </p:cNvSpPr>
          <p:nvPr>
            <p:ph type="title"/>
          </p:nvPr>
        </p:nvSpPr>
        <p:spPr>
          <a:xfrm>
            <a:off x="0" y="274638"/>
            <a:ext cx="9144000" cy="868362"/>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eaLnBrk="1" hangingPunct="1">
              <a:defRPr/>
            </a:pPr>
            <a:r>
              <a:rPr lang="en-US" dirty="0"/>
              <a:t>A diversity of theory &amp; methods </a:t>
            </a:r>
            <a:endParaRPr lang="en-US" dirty="0">
              <a:cs typeface="+mj-cs"/>
            </a:endParaRPr>
          </a:p>
        </p:txBody>
      </p:sp>
      <p:sp>
        <p:nvSpPr>
          <p:cNvPr id="64515" name="Rectangle 3">
            <a:extLst>
              <a:ext uri="{FF2B5EF4-FFF2-40B4-BE49-F238E27FC236}">
                <a16:creationId xmlns:a16="http://schemas.microsoft.com/office/drawing/2014/main" id="{EDBAC024-F4A1-17EF-7C5E-8960A22C110A}"/>
              </a:ext>
            </a:extLst>
          </p:cNvPr>
          <p:cNvSpPr>
            <a:spLocks noGrp="1" noChangeArrowheads="1"/>
          </p:cNvSpPr>
          <p:nvPr>
            <p:ph type="body" idx="1"/>
          </p:nvPr>
        </p:nvSpPr>
        <p:spPr>
          <a:xfrm>
            <a:off x="76200" y="1219200"/>
            <a:ext cx="8991600" cy="5486400"/>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lvl="1"/>
            <a:r>
              <a:rPr lang="en-US" altLang="en-US" b="1"/>
              <a:t>Decentering</a:t>
            </a:r>
            <a:r>
              <a:rPr lang="en-US" altLang="en-US"/>
              <a:t> away from individual unit of analysis – Latour actor network theory – look at temporal sequences of words, gestures, configurations of visible artifacts, group practices, active roles of artifacts, inscriptions, immutable mobiles, practices, knowledge artifacts</a:t>
            </a:r>
          </a:p>
          <a:p>
            <a:pPr lvl="1"/>
            <a:endParaRPr lang="en-US" altLang="en-US"/>
          </a:p>
          <a:p>
            <a:pPr lvl="1"/>
            <a:r>
              <a:rPr lang="en-US" altLang="en-US"/>
              <a:t>Not just mental representations, but new </a:t>
            </a:r>
            <a:r>
              <a:rPr lang="en-US" altLang="en-US" b="1"/>
              <a:t>causality</a:t>
            </a:r>
            <a:r>
              <a:rPr lang="en-US" altLang="en-US"/>
              <a:t> and </a:t>
            </a:r>
            <a:r>
              <a:rPr lang="en-US" altLang="en-US" b="1"/>
              <a:t>agency</a:t>
            </a:r>
            <a:r>
              <a:rPr lang="en-US" altLang="en-US"/>
              <a:t> thru group interaction, group practices. Technological artifacts as “ANT agents”, as “used instruments”, as “</a:t>
            </a:r>
            <a:r>
              <a:rPr lang="en-US" altLang="ja-JP"/>
              <a:t>thinging things</a:t>
            </a:r>
            <a:r>
              <a:rPr lang="en-US" altLang="en-US"/>
              <a:t>”</a:t>
            </a:r>
          </a:p>
        </p:txBody>
      </p:sp>
      <p:sp>
        <p:nvSpPr>
          <p:cNvPr id="2" name="Slide Number Placeholder 1">
            <a:extLst>
              <a:ext uri="{FF2B5EF4-FFF2-40B4-BE49-F238E27FC236}">
                <a16:creationId xmlns:a16="http://schemas.microsoft.com/office/drawing/2014/main" id="{68F321E7-36DC-AEDF-DD14-D397D2242283}"/>
              </a:ext>
            </a:extLst>
          </p:cNvPr>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79FFA18F-3B3C-1E42-8C54-DBFB84D91C4A}" type="slidenum">
              <a:rPr lang="en-US" altLang="en-US" sz="1400"/>
              <a:pPr eaLnBrk="1" hangingPunct="1"/>
              <a:t>6</a:t>
            </a:fld>
            <a:endParaRPr lang="en-US" altLang="en-US" sz="1400"/>
          </a:p>
        </p:txBody>
      </p:sp>
    </p:spTree>
  </p:cSld>
  <p:clrMapOvr>
    <a:masterClrMapping/>
  </p:clrMapOvr>
  <p:transition spd="slow">
    <p:pul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3">
            <a:extLst>
              <a:ext uri="{FF2B5EF4-FFF2-40B4-BE49-F238E27FC236}">
                <a16:creationId xmlns:a16="http://schemas.microsoft.com/office/drawing/2014/main" id="{EE6B141D-0ADA-7763-5316-B1709A5A3CC1}"/>
              </a:ext>
            </a:extLst>
          </p:cNvPr>
          <p:cNvSpPr>
            <a:spLocks noGrp="1" noChangeArrowheads="1"/>
          </p:cNvSpPr>
          <p:nvPr>
            <p:ph type="body" idx="1"/>
          </p:nvPr>
        </p:nvSpPr>
        <p:spPr>
          <a:xfrm>
            <a:off x="152400" y="152400"/>
            <a:ext cx="8839200" cy="6477000"/>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lvl="1"/>
            <a:r>
              <a:rPr lang="en-US" altLang="en-US"/>
              <a:t>Analyzing how things act as </a:t>
            </a:r>
            <a:r>
              <a:rPr lang="en-US" altLang="en-US" b="1"/>
              <a:t>agents</a:t>
            </a:r>
            <a:r>
              <a:rPr lang="en-US" altLang="en-US"/>
              <a:t>– not affordances as Aristotelian attributes, but as opening worlds of activity</a:t>
            </a:r>
          </a:p>
          <a:p>
            <a:pPr lvl="1"/>
            <a:endParaRPr lang="en-US" altLang="en-US"/>
          </a:p>
          <a:p>
            <a:pPr lvl="1"/>
            <a:endParaRPr lang="en-US" altLang="en-US"/>
          </a:p>
          <a:p>
            <a:pPr lvl="1"/>
            <a:endParaRPr lang="en-US" altLang="en-US"/>
          </a:p>
          <a:p>
            <a:pPr lvl="1"/>
            <a:endParaRPr lang="en-US" altLang="en-US"/>
          </a:p>
          <a:p>
            <a:pPr lvl="1"/>
            <a:r>
              <a:rPr lang="en-US" altLang="en-US" b="1"/>
              <a:t>Thing-ing</a:t>
            </a:r>
            <a:r>
              <a:rPr lang="en-US" altLang="en-US"/>
              <a:t> in VMT, KF, Argunat: Discourse has life of its own. Structuring into perspectives, forums, arguments, drawings creates meaning. Dynamic-geometry app provides feedback about design of mathematical constructions, entering into dialog with learners and introducing knowledge from before Euclid</a:t>
            </a:r>
          </a:p>
        </p:txBody>
      </p:sp>
      <p:pic>
        <p:nvPicPr>
          <p:cNvPr id="27650" name="Picture 2" descr="Heidegger boots.png">
            <a:extLst>
              <a:ext uri="{FF2B5EF4-FFF2-40B4-BE49-F238E27FC236}">
                <a16:creationId xmlns:a16="http://schemas.microsoft.com/office/drawing/2014/main" id="{8EA441DD-7120-A378-2437-C74A45B9021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524000"/>
            <a:ext cx="2997200" cy="2093913"/>
          </a:xfrm>
          <a:prstGeom prst="rect">
            <a:avLst/>
          </a:prstGeom>
          <a:noFill/>
          <a:ln w="38100">
            <a:solidFill>
              <a:srgbClr val="32B89C"/>
            </a:solidFill>
            <a:miter lim="800000"/>
            <a:headEnd/>
            <a:tailEnd/>
          </a:ln>
          <a:extLst>
            <a:ext uri="{909E8E84-426E-40DD-AFC4-6F175D3DCCD1}">
              <a14:hiddenFill xmlns:a14="http://schemas.microsoft.com/office/drawing/2010/main">
                <a:solidFill>
                  <a:srgbClr val="FFFFFF"/>
                </a:solidFill>
              </a14:hiddenFill>
            </a:ext>
          </a:extLst>
        </p:spPr>
      </p:pic>
      <p:pic>
        <p:nvPicPr>
          <p:cNvPr id="27651" name="Picture 3" descr="bridge.png">
            <a:extLst>
              <a:ext uri="{FF2B5EF4-FFF2-40B4-BE49-F238E27FC236}">
                <a16:creationId xmlns:a16="http://schemas.microsoft.com/office/drawing/2014/main" id="{77521ED4-4758-5D3F-EC96-BAE01ED4A753}"/>
              </a:ext>
            </a:extLst>
          </p:cNvPr>
          <p:cNvPicPr>
            <a:picLocks noChangeAspect="1"/>
          </p:cNvPicPr>
          <p:nvPr/>
        </p:nvPicPr>
        <p:blipFill>
          <a:blip r:embed="rId4">
            <a:extLst>
              <a:ext uri="{28A0092B-C50C-407E-A947-70E740481C1C}">
                <a14:useLocalDpi xmlns:a14="http://schemas.microsoft.com/office/drawing/2010/main" val="0"/>
              </a:ext>
            </a:extLst>
          </a:blip>
          <a:srcRect l="-233" t="-771" r="29584" b="9348"/>
          <a:stretch>
            <a:fillRect/>
          </a:stretch>
        </p:blipFill>
        <p:spPr bwMode="auto">
          <a:xfrm>
            <a:off x="4419600" y="1524000"/>
            <a:ext cx="4238625" cy="2043113"/>
          </a:xfrm>
          <a:prstGeom prst="rect">
            <a:avLst/>
          </a:prstGeom>
          <a:noFill/>
          <a:ln w="38100">
            <a:solidFill>
              <a:srgbClr val="32B89C"/>
            </a:solidFill>
            <a:miter lim="800000"/>
            <a:headEnd/>
            <a:tailEnd/>
          </a:ln>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95711C3B-EFFF-DA15-8944-4E5CD8B9E039}"/>
              </a:ext>
            </a:extLst>
          </p:cNvPr>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FA6897DD-61B0-7946-9F24-DECADEA6051D}" type="slidenum">
              <a:rPr lang="en-US" altLang="en-US" sz="1400"/>
              <a:pPr eaLnBrk="1" hangingPunct="1"/>
              <a:t>7</a:t>
            </a:fld>
            <a:endParaRPr lang="en-US" altLang="en-US" sz="1400"/>
          </a:p>
        </p:txBody>
      </p:sp>
    </p:spTree>
  </p:cSld>
  <p:clrMapOvr>
    <a:masterClrMapping/>
  </p:clrMapOvr>
  <p:transition spd="slow">
    <p:pull/>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B016FBE6-1F3F-2420-F4B4-9B1B8623A595}"/>
              </a:ext>
            </a:extLst>
          </p:cNvPr>
          <p:cNvSpPr>
            <a:spLocks noGrp="1" noChangeArrowheads="1"/>
          </p:cNvSpPr>
          <p:nvPr>
            <p:ph type="title"/>
          </p:nvPr>
        </p:nvSpPr>
        <p:spPr>
          <a:xfrm>
            <a:off x="457200" y="76200"/>
            <a:ext cx="8229600" cy="868363"/>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eaLnBrk="1" hangingPunct="1">
              <a:defRPr/>
            </a:pPr>
            <a:r>
              <a:rPr lang="en-US" dirty="0"/>
              <a:t>Design-Based Research </a:t>
            </a:r>
            <a:endParaRPr lang="en-US" dirty="0">
              <a:cs typeface="+mj-cs"/>
            </a:endParaRPr>
          </a:p>
        </p:txBody>
      </p:sp>
      <p:sp>
        <p:nvSpPr>
          <p:cNvPr id="64515" name="Rectangle 3">
            <a:extLst>
              <a:ext uri="{FF2B5EF4-FFF2-40B4-BE49-F238E27FC236}">
                <a16:creationId xmlns:a16="http://schemas.microsoft.com/office/drawing/2014/main" id="{682B3B30-0B44-5962-7615-8471A0EA8CDB}"/>
              </a:ext>
            </a:extLst>
          </p:cNvPr>
          <p:cNvSpPr>
            <a:spLocks noGrp="1" noChangeArrowheads="1"/>
          </p:cNvSpPr>
          <p:nvPr>
            <p:ph type="body" idx="1"/>
          </p:nvPr>
        </p:nvSpPr>
        <p:spPr>
          <a:xfrm>
            <a:off x="0" y="914400"/>
            <a:ext cx="9144000" cy="5791200"/>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lvl="1"/>
            <a:r>
              <a:rPr lang="en-US" altLang="en-US" sz="2000"/>
              <a:t>Not design by designer intentions or models of learner psychology, but by how agents actually take up designed world in DBR</a:t>
            </a:r>
          </a:p>
          <a:p>
            <a:pPr lvl="1"/>
            <a:r>
              <a:rPr lang="en-US" altLang="en-US" sz="2000"/>
              <a:t>Each kind of actor can be analyzed by some methodology: establishment of tacit group practices through explicit negotiation, conversation analysis, sequential analysis, animations of drawings, ANT</a:t>
            </a:r>
            <a:r>
              <a:rPr lang="mr-IN" altLang="en-US" sz="2000"/>
              <a:t>…</a:t>
            </a:r>
            <a:r>
              <a:rPr lang="en-US" altLang="en-US" sz="2000"/>
              <a:t>.</a:t>
            </a:r>
          </a:p>
          <a:p>
            <a:pPr lvl="1"/>
            <a:r>
              <a:rPr lang="en-US" altLang="en-US" sz="2000"/>
              <a:t>Conversation Analysis of discourse and gesture as artifacts/agents. Interactions among semantics or affordances etc.. Reception or take up. Open-ended and ambiguous meaning-making processes</a:t>
            </a:r>
          </a:p>
          <a:p>
            <a:pPr lvl="1"/>
            <a:r>
              <a:rPr lang="en-US" altLang="en-US" sz="2000"/>
              <a:t>Group practices as tacit behaviors at group unit of analysis</a:t>
            </a:r>
          </a:p>
          <a:p>
            <a:pPr lvl="1"/>
            <a:r>
              <a:rPr lang="en-US" altLang="en-US" sz="2000"/>
              <a:t>Instrumental genesis (</a:t>
            </a:r>
            <a:r>
              <a:rPr lang="en-US" altLang="en-US" sz="2000">
                <a:hlinkClick r:id="rId3" action="ppaction://hlinkfile" tooltip="Rabardel, 2005 #2472"/>
              </a:rPr>
              <a:t>Rabardel &amp; Beguin, 2005</a:t>
            </a:r>
            <a:r>
              <a:rPr lang="en-US" altLang="en-US" sz="2000"/>
              <a:t>; </a:t>
            </a:r>
            <a:r>
              <a:rPr lang="en-US" altLang="en-US" sz="2000">
                <a:hlinkClick r:id="rId4" action="ppaction://hlinkfile" tooltip="Rabardel, 2003 #2473"/>
              </a:rPr>
              <a:t>Rabardel &amp; Bourmaud, 2003</a:t>
            </a:r>
            <a:r>
              <a:rPr lang="en-US" altLang="en-US" sz="2000"/>
              <a:t>)  </a:t>
            </a:r>
          </a:p>
          <a:p>
            <a:pPr lvl="1"/>
            <a:r>
              <a:rPr lang="en-US" altLang="en-US" sz="2000"/>
              <a:t>The thing-ing of socio-material assemblies that evolve over time.</a:t>
            </a:r>
          </a:p>
          <a:p>
            <a:pPr lvl="1"/>
            <a:r>
              <a:rPr lang="en-US" altLang="en-US" sz="2000"/>
              <a:t>User dialogs with “the materials of the design situation” (</a:t>
            </a:r>
            <a:r>
              <a:rPr lang="en-US" altLang="en-US" sz="2000">
                <a:hlinkClick r:id="rId5" action="ppaction://hlinkfile" tooltip="Schön, 1992 #85"/>
              </a:rPr>
              <a:t>Schön, 1992</a:t>
            </a:r>
            <a:r>
              <a:rPr lang="en-US" altLang="en-US" sz="2000"/>
              <a:t>) </a:t>
            </a:r>
          </a:p>
          <a:p>
            <a:pPr lvl="1"/>
            <a:r>
              <a:rPr lang="en-US" altLang="en-US" sz="2000"/>
              <a:t>In CSCL, shared group practices for using new artifacts and meanings mediate between individual and social units of analysis or the construction of social order thru structuration (</a:t>
            </a:r>
            <a:r>
              <a:rPr lang="en-US" altLang="en-US" sz="2000">
                <a:hlinkClick r:id="rId6" action="ppaction://hlinkfile" tooltip="Giddens, 1984 #29"/>
              </a:rPr>
              <a:t>Giddens, 1984</a:t>
            </a:r>
            <a:r>
              <a:rPr lang="en-US" altLang="en-US" sz="2000"/>
              <a:t>). See </a:t>
            </a:r>
            <a:r>
              <a:rPr lang="en-US" altLang="en-US" sz="2000" i="1"/>
              <a:t>Essays in Philosophy of Group Cognition</a:t>
            </a:r>
            <a:r>
              <a:rPr lang="en-US" altLang="en-US" sz="2000"/>
              <a:t> (</a:t>
            </a:r>
            <a:r>
              <a:rPr lang="en-US" altLang="en-US" sz="2000">
                <a:hlinkClick r:id="rId7" action="ppaction://hlinkfile" tooltip="Stahl, 2015 #3096"/>
              </a:rPr>
              <a:t>Stahl, 2015</a:t>
            </a:r>
            <a:r>
              <a:rPr lang="en-US" altLang="en-US" sz="2000"/>
              <a:t>).</a:t>
            </a:r>
          </a:p>
        </p:txBody>
      </p:sp>
      <p:sp>
        <p:nvSpPr>
          <p:cNvPr id="2" name="Slide Number Placeholder 1">
            <a:extLst>
              <a:ext uri="{FF2B5EF4-FFF2-40B4-BE49-F238E27FC236}">
                <a16:creationId xmlns:a16="http://schemas.microsoft.com/office/drawing/2014/main" id="{736D8096-C722-3780-F6CD-0B4D82C248EA}"/>
              </a:ext>
            </a:extLst>
          </p:cNvPr>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5C0EDF5D-A104-CB44-BA2E-1E1A2EC072D7}" type="slidenum">
              <a:rPr lang="en-US" altLang="en-US" sz="1400"/>
              <a:pPr eaLnBrk="1" hangingPunct="1"/>
              <a:t>8</a:t>
            </a:fld>
            <a:endParaRPr lang="en-US" altLang="en-US" sz="1400"/>
          </a:p>
        </p:txBody>
      </p:sp>
    </p:spTree>
  </p:cSld>
  <p:clrMapOvr>
    <a:masterClrMapping/>
  </p:clrMapOvr>
  <p:transition spd="slow">
    <p:pull/>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BFDBBD6A-4E34-6759-6453-AAAF319C87A0}"/>
              </a:ext>
            </a:extLst>
          </p:cNvPr>
          <p:cNvSpPr>
            <a:spLocks noGrp="1" noChangeArrowheads="1"/>
          </p:cNvSpPr>
          <p:nvPr>
            <p:ph type="title"/>
          </p:nvPr>
        </p:nvSpPr>
        <p:spPr>
          <a:xfrm>
            <a:off x="76200" y="274638"/>
            <a:ext cx="8915400" cy="868362"/>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eaLnBrk="1" hangingPunct="1">
              <a:defRPr/>
            </a:pPr>
            <a:r>
              <a:rPr lang="en-US" dirty="0"/>
              <a:t>CSCL to understand our world </a:t>
            </a:r>
            <a:endParaRPr lang="en-US" dirty="0">
              <a:cs typeface="+mj-cs"/>
            </a:endParaRPr>
          </a:p>
        </p:txBody>
      </p:sp>
      <p:sp>
        <p:nvSpPr>
          <p:cNvPr id="64515" name="Rectangle 3">
            <a:extLst>
              <a:ext uri="{FF2B5EF4-FFF2-40B4-BE49-F238E27FC236}">
                <a16:creationId xmlns:a16="http://schemas.microsoft.com/office/drawing/2014/main" id="{2DFECD39-27DD-85C6-C758-B47B6CABCD2E}"/>
              </a:ext>
            </a:extLst>
          </p:cNvPr>
          <p:cNvSpPr>
            <a:spLocks noGrp="1" noChangeArrowheads="1"/>
          </p:cNvSpPr>
          <p:nvPr>
            <p:ph type="body" idx="1"/>
          </p:nvPr>
        </p:nvSpPr>
        <p:spPr>
          <a:xfrm>
            <a:off x="0" y="1295400"/>
            <a:ext cx="8991600" cy="5105400"/>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lvl="1"/>
            <a:r>
              <a:rPr lang="en-US" altLang="en-US"/>
              <a:t>Knowledge Forum involves and models deep collaborative knowledge building</a:t>
            </a:r>
          </a:p>
          <a:p>
            <a:pPr lvl="1"/>
            <a:r>
              <a:rPr lang="en-US" altLang="en-US"/>
              <a:t>Argumentation software structures democratic communicative competence (Dewey, Habermas)</a:t>
            </a:r>
          </a:p>
          <a:p>
            <a:pPr lvl="1"/>
            <a:r>
              <a:rPr lang="en-US" altLang="en-US"/>
              <a:t>List of 60+ group practices of collaboration &amp; math thinking &amp; dependencies in the world </a:t>
            </a:r>
            <a:r>
              <a:rPr lang="mr-IN" altLang="en-US"/>
              <a:t>–</a:t>
            </a:r>
            <a:r>
              <a:rPr lang="en-US" altLang="en-US"/>
              <a:t> adopted in VMT (</a:t>
            </a:r>
            <a:r>
              <a:rPr lang="en-US" altLang="en-US">
                <a:hlinkClick r:id="rId3" action="ppaction://hlinkfile" tooltip="Stahl, 2016 #2922"/>
              </a:rPr>
              <a:t>Stahl, 2016</a:t>
            </a:r>
            <a:r>
              <a:rPr lang="en-US" altLang="en-US"/>
              <a:t>)</a:t>
            </a:r>
          </a:p>
          <a:p>
            <a:pPr lvl="1"/>
            <a:r>
              <a:rPr lang="en-US" altLang="en-US"/>
              <a:t>CSCL collaborative learning may help prepare groups for surviving in a world of global economic interdependencies, climatic ecologies and obfuscatory fake news</a:t>
            </a:r>
          </a:p>
          <a:p>
            <a:pPr lvl="1"/>
            <a:endParaRPr lang="en-US" altLang="en-US"/>
          </a:p>
        </p:txBody>
      </p:sp>
      <p:sp>
        <p:nvSpPr>
          <p:cNvPr id="2" name="Slide Number Placeholder 1">
            <a:extLst>
              <a:ext uri="{FF2B5EF4-FFF2-40B4-BE49-F238E27FC236}">
                <a16:creationId xmlns:a16="http://schemas.microsoft.com/office/drawing/2014/main" id="{9FA2B43E-CD2B-7ED0-58B9-4BEC502EB02D}"/>
              </a:ext>
            </a:extLst>
          </p:cNvPr>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AA8BC300-3FCE-A441-A98A-8879BB9D0D74}" type="slidenum">
              <a:rPr lang="en-US" altLang="en-US" sz="1400"/>
              <a:pPr eaLnBrk="1" hangingPunct="1"/>
              <a:t>9</a:t>
            </a:fld>
            <a:endParaRPr lang="en-US" altLang="en-US" sz="1400"/>
          </a:p>
        </p:txBody>
      </p:sp>
    </p:spTree>
  </p:cSld>
  <p:clrMapOvr>
    <a:masterClrMapping/>
  </p:clrMapOvr>
  <p:transition spd="slow">
    <p:pull/>
  </p:transition>
</p:sld>
</file>

<file path=ppt/theme/theme1.xml><?xml version="1.0" encoding="utf-8"?>
<a:theme xmlns:a="http://schemas.openxmlformats.org/drawingml/2006/main" name="Default Design">
  <a:themeElements>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5703</TotalTime>
  <Words>1852</Words>
  <Application>Microsoft Macintosh PowerPoint</Application>
  <PresentationFormat>On-screen Show (4:3)</PresentationFormat>
  <Paragraphs>134</Paragraphs>
  <Slides>12</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ＭＳ Ｐゴシック</vt:lpstr>
      <vt:lpstr>宋体</vt:lpstr>
      <vt:lpstr>Default Design</vt:lpstr>
      <vt:lpstr>Designing for Quality of Life</vt:lpstr>
      <vt:lpstr>What is our QoL? </vt:lpstr>
      <vt:lpstr>Consequences of: technology design &amp;/or of capitalism?</vt:lpstr>
      <vt:lpstr>Beyond CSCL’s affordances </vt:lpstr>
      <vt:lpstr>CSCL for Group Cognition </vt:lpstr>
      <vt:lpstr>A diversity of theory &amp; methods </vt:lpstr>
      <vt:lpstr>PowerPoint Presentation</vt:lpstr>
      <vt:lpstr>Design-Based Research </vt:lpstr>
      <vt:lpstr>CSCL to understand our world </vt:lpstr>
      <vt:lpstr>Conclusions </vt:lpstr>
      <vt:lpstr>References </vt:lpstr>
      <vt:lpstr>Support for Learning &amp; Life: Discussant</vt:lpstr>
    </vt:vector>
  </TitlesOfParts>
  <Company>Drexel CRC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Productive tensions</dc:title>
  <dc:creator>Gerry Stahl</dc:creator>
  <cp:lastModifiedBy>Gerry Stahl</cp:lastModifiedBy>
  <cp:revision>111</cp:revision>
  <dcterms:created xsi:type="dcterms:W3CDTF">2007-07-10T16:02:01Z</dcterms:created>
  <dcterms:modified xsi:type="dcterms:W3CDTF">2024-06-14T16:46:37Z</dcterms:modified>
</cp:coreProperties>
</file>